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5"/>
  </p:notesMasterIdLst>
  <p:handoutMasterIdLst>
    <p:handoutMasterId r:id="rId156"/>
  </p:handoutMasterIdLst>
  <p:sldIdLst>
    <p:sldId id="550" r:id="rId2"/>
    <p:sldId id="551" r:id="rId3"/>
    <p:sldId id="552" r:id="rId4"/>
    <p:sldId id="319" r:id="rId5"/>
    <p:sldId id="351" r:id="rId6"/>
    <p:sldId id="257" r:id="rId7"/>
    <p:sldId id="321" r:id="rId8"/>
    <p:sldId id="322" r:id="rId9"/>
    <p:sldId id="272" r:id="rId10"/>
    <p:sldId id="285" r:id="rId11"/>
    <p:sldId id="540" r:id="rId12"/>
    <p:sldId id="541" r:id="rId13"/>
    <p:sldId id="286" r:id="rId14"/>
    <p:sldId id="287" r:id="rId15"/>
    <p:sldId id="288" r:id="rId16"/>
    <p:sldId id="289" r:id="rId17"/>
    <p:sldId id="291" r:id="rId18"/>
    <p:sldId id="315" r:id="rId19"/>
    <p:sldId id="316" r:id="rId20"/>
    <p:sldId id="292" r:id="rId21"/>
    <p:sldId id="293" r:id="rId22"/>
    <p:sldId id="294" r:id="rId23"/>
    <p:sldId id="295" r:id="rId24"/>
    <p:sldId id="528" r:id="rId25"/>
    <p:sldId id="529" r:id="rId26"/>
    <p:sldId id="530" r:id="rId27"/>
    <p:sldId id="531" r:id="rId28"/>
    <p:sldId id="533"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486" r:id="rId42"/>
    <p:sldId id="487" r:id="rId43"/>
    <p:sldId id="488" r:id="rId44"/>
    <p:sldId id="489" r:id="rId45"/>
    <p:sldId id="490" r:id="rId46"/>
    <p:sldId id="491" r:id="rId47"/>
    <p:sldId id="492" r:id="rId48"/>
    <p:sldId id="308" r:id="rId49"/>
    <p:sldId id="460" r:id="rId50"/>
    <p:sldId id="461" r:id="rId51"/>
    <p:sldId id="462" r:id="rId52"/>
    <p:sldId id="479" r:id="rId53"/>
    <p:sldId id="480" r:id="rId54"/>
    <p:sldId id="481" r:id="rId55"/>
    <p:sldId id="482" r:id="rId56"/>
    <p:sldId id="483" r:id="rId57"/>
    <p:sldId id="484" r:id="rId58"/>
    <p:sldId id="485" r:id="rId59"/>
    <p:sldId id="463" r:id="rId60"/>
    <p:sldId id="459" r:id="rId61"/>
    <p:sldId id="324" r:id="rId62"/>
    <p:sldId id="325" r:id="rId63"/>
    <p:sldId id="323" r:id="rId64"/>
    <p:sldId id="542" r:id="rId65"/>
    <p:sldId id="543" r:id="rId66"/>
    <p:sldId id="544" r:id="rId67"/>
    <p:sldId id="545" r:id="rId68"/>
    <p:sldId id="546" r:id="rId69"/>
    <p:sldId id="547" r:id="rId70"/>
    <p:sldId id="309" r:id="rId71"/>
    <p:sldId id="413" r:id="rId72"/>
    <p:sldId id="414" r:id="rId73"/>
    <p:sldId id="415" r:id="rId74"/>
    <p:sldId id="416" r:id="rId75"/>
    <p:sldId id="417" r:id="rId76"/>
    <p:sldId id="418" r:id="rId77"/>
    <p:sldId id="419" r:id="rId78"/>
    <p:sldId id="420" r:id="rId79"/>
    <p:sldId id="421" r:id="rId80"/>
    <p:sldId id="422" r:id="rId81"/>
    <p:sldId id="423" r:id="rId82"/>
    <p:sldId id="424" r:id="rId83"/>
    <p:sldId id="426" r:id="rId84"/>
    <p:sldId id="427" r:id="rId85"/>
    <p:sldId id="428" r:id="rId86"/>
    <p:sldId id="429" r:id="rId87"/>
    <p:sldId id="430" r:id="rId88"/>
    <p:sldId id="425" r:id="rId89"/>
    <p:sldId id="549" r:id="rId90"/>
    <p:sldId id="454" r:id="rId91"/>
    <p:sldId id="455" r:id="rId92"/>
    <p:sldId id="456" r:id="rId93"/>
    <p:sldId id="457" r:id="rId94"/>
    <p:sldId id="458" r:id="rId95"/>
    <p:sldId id="493" r:id="rId96"/>
    <p:sldId id="494" r:id="rId97"/>
    <p:sldId id="495" r:id="rId98"/>
    <p:sldId id="496" r:id="rId99"/>
    <p:sldId id="497" r:id="rId100"/>
    <p:sldId id="498" r:id="rId101"/>
    <p:sldId id="499" r:id="rId102"/>
    <p:sldId id="500" r:id="rId103"/>
    <p:sldId id="501" r:id="rId104"/>
    <p:sldId id="502" r:id="rId105"/>
    <p:sldId id="503" r:id="rId106"/>
    <p:sldId id="311" r:id="rId107"/>
    <p:sldId id="312" r:id="rId108"/>
    <p:sldId id="326" r:id="rId109"/>
    <p:sldId id="329" r:id="rId110"/>
    <p:sldId id="273" r:id="rId111"/>
    <p:sldId id="464" r:id="rId112"/>
    <p:sldId id="505" r:id="rId113"/>
    <p:sldId id="506" r:id="rId114"/>
    <p:sldId id="507" r:id="rId115"/>
    <p:sldId id="508" r:id="rId116"/>
    <p:sldId id="509" r:id="rId117"/>
    <p:sldId id="510" r:id="rId118"/>
    <p:sldId id="511" r:id="rId119"/>
    <p:sldId id="521" r:id="rId120"/>
    <p:sldId id="522" r:id="rId121"/>
    <p:sldId id="523" r:id="rId122"/>
    <p:sldId id="524" r:id="rId123"/>
    <p:sldId id="525" r:id="rId124"/>
    <p:sldId id="527" r:id="rId125"/>
    <p:sldId id="512" r:id="rId126"/>
    <p:sldId id="513" r:id="rId127"/>
    <p:sldId id="514" r:id="rId128"/>
    <p:sldId id="515" r:id="rId129"/>
    <p:sldId id="516" r:id="rId130"/>
    <p:sldId id="517" r:id="rId131"/>
    <p:sldId id="518" r:id="rId132"/>
    <p:sldId id="519" r:id="rId133"/>
    <p:sldId id="520" r:id="rId134"/>
    <p:sldId id="476" r:id="rId135"/>
    <p:sldId id="477" r:id="rId136"/>
    <p:sldId id="478" r:id="rId137"/>
    <p:sldId id="275" r:id="rId138"/>
    <p:sldId id="264" r:id="rId139"/>
    <p:sldId id="320" r:id="rId140"/>
    <p:sldId id="327" r:id="rId141"/>
    <p:sldId id="328" r:id="rId142"/>
    <p:sldId id="330" r:id="rId143"/>
    <p:sldId id="331" r:id="rId144"/>
    <p:sldId id="352" r:id="rId145"/>
    <p:sldId id="358" r:id="rId146"/>
    <p:sldId id="359" r:id="rId147"/>
    <p:sldId id="360" r:id="rId148"/>
    <p:sldId id="361" r:id="rId149"/>
    <p:sldId id="274" r:id="rId150"/>
    <p:sldId id="267" r:id="rId151"/>
    <p:sldId id="265" r:id="rId152"/>
    <p:sldId id="318" r:id="rId153"/>
    <p:sldId id="283" r:id="rId1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p15:clr>
            <a:srgbClr val="A4A3A4"/>
          </p15:clr>
        </p15:guide>
        <p15:guide id="2" pos="2880">
          <p15:clr>
            <a:srgbClr val="A4A3A4"/>
          </p15:clr>
        </p15:guide>
      </p15:sldGuideLst>
    </p:ext>
    <p:ext uri="{2D200454-40CA-4A62-9FC3-DE9A4176ACB9}">
      <p15:notesGuideLst xmlns:p15="http://schemas.microsoft.com/office/powerpoint/2012/main">
        <p15:guide id="1" orient="horz" pos="286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eba  Kazim" initials="A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09" autoAdjust="0"/>
    <p:restoredTop sz="94660"/>
  </p:normalViewPr>
  <p:slideViewPr>
    <p:cSldViewPr>
      <p:cViewPr varScale="1">
        <p:scale>
          <a:sx n="71" d="100"/>
          <a:sy n="71" d="100"/>
        </p:scale>
        <p:origin x="1072" y="68"/>
      </p:cViewPr>
      <p:guideLst>
        <p:guide orient="horz" pos="2146"/>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6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21T10:38:25.341"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15-Jan-23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15-Jan-23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A4C01C-BE04-4F27-8DA0-DD2D452F1A73}"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C59449-227C-4B8C-8B33-8CE4C6E48C6B}"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8B8827-1DFC-4C92-80A7-B32237C93FA6}"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F6AA07-E442-47BD-987D-D4D605373D6F}"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5E8E5-AC1D-4886-9A5B-2D09047EA6C4}"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C5436F-A001-4898-9AF9-FDF60C416419}" type="datetime1">
              <a:rPr lang="en-US" smtClean="0"/>
              <a:t>15-Jan-23</a:t>
            </a:fld>
            <a:endParaRPr lang="en-US"/>
          </a:p>
        </p:txBody>
      </p:sp>
      <p:sp>
        <p:nvSpPr>
          <p:cNvPr id="6" name="Footer Placeholder 5"/>
          <p:cNvSpPr>
            <a:spLocks noGrp="1"/>
          </p:cNvSpPr>
          <p:nvPr>
            <p:ph type="ftr" sz="quarter" idx="11"/>
          </p:nvPr>
        </p:nvSpPr>
        <p:spPr/>
        <p:txBody>
          <a:bodyPr/>
          <a:lstStyle/>
          <a:p>
            <a:r>
              <a:rPr lang="en-US"/>
              <a:t>Dr. Ritesh Rastogi       AMICSE 0301/ACSE0301-DS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E9E525-A46D-439F-8DE4-225E611E87AD}" type="datetime1">
              <a:rPr lang="en-US" smtClean="0"/>
              <a:t>15-Jan-23</a:t>
            </a:fld>
            <a:endParaRPr lang="en-US"/>
          </a:p>
        </p:txBody>
      </p:sp>
      <p:sp>
        <p:nvSpPr>
          <p:cNvPr id="8" name="Footer Placeholder 7"/>
          <p:cNvSpPr>
            <a:spLocks noGrp="1"/>
          </p:cNvSpPr>
          <p:nvPr>
            <p:ph type="ftr" sz="quarter" idx="11"/>
          </p:nvPr>
        </p:nvSpPr>
        <p:spPr/>
        <p:txBody>
          <a:bodyPr/>
          <a:lstStyle/>
          <a:p>
            <a:r>
              <a:rPr lang="en-US"/>
              <a:t>Dr. Ritesh Rastogi       AMICSE 0301/ACSE0301-DS            Unit -1</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68A469-26A5-4EDE-AB85-43201CDB9B09}" type="datetime1">
              <a:rPr lang="en-US" smtClean="0"/>
              <a:t>15-Jan-23</a:t>
            </a:fld>
            <a:endParaRPr lang="en-US"/>
          </a:p>
        </p:txBody>
      </p:sp>
      <p:sp>
        <p:nvSpPr>
          <p:cNvPr id="4" name="Footer Placeholder 3"/>
          <p:cNvSpPr>
            <a:spLocks noGrp="1"/>
          </p:cNvSpPr>
          <p:nvPr>
            <p:ph type="ftr" sz="quarter" idx="11"/>
          </p:nvPr>
        </p:nvSpPr>
        <p:spPr/>
        <p:txBody>
          <a:bodyPr/>
          <a:lstStyle/>
          <a:p>
            <a:r>
              <a:rPr lang="en-US"/>
              <a:t>Dr. Ritesh Rastogi       AMICSE 0301/ACSE0301-DS            Unit -1</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455DAC-CD36-4B75-B48C-A4097FFA41CC}" type="datetime1">
              <a:rPr lang="en-US" smtClean="0"/>
              <a:t>15-Jan-23</a:t>
            </a:fld>
            <a:endParaRPr lang="en-US"/>
          </a:p>
        </p:txBody>
      </p:sp>
      <p:sp>
        <p:nvSpPr>
          <p:cNvPr id="3" name="Footer Placeholder 2"/>
          <p:cNvSpPr>
            <a:spLocks noGrp="1"/>
          </p:cNvSpPr>
          <p:nvPr>
            <p:ph type="ftr" sz="quarter" idx="11"/>
          </p:nvPr>
        </p:nvSpPr>
        <p:spPr/>
        <p:txBody>
          <a:bodyPr/>
          <a:lstStyle/>
          <a:p>
            <a:r>
              <a:rPr lang="en-US"/>
              <a:t>Dr. Ritesh Rastogi       AMICSE 0301/ACSE0301-DS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38978E-88AF-4E6D-8BFA-E1E69DABBB4F}" type="datetime1">
              <a:rPr lang="en-US" smtClean="0"/>
              <a:t>15-Jan-23</a:t>
            </a:fld>
            <a:endParaRPr lang="en-US"/>
          </a:p>
        </p:txBody>
      </p:sp>
      <p:sp>
        <p:nvSpPr>
          <p:cNvPr id="6" name="Footer Placeholder 5"/>
          <p:cNvSpPr>
            <a:spLocks noGrp="1"/>
          </p:cNvSpPr>
          <p:nvPr>
            <p:ph type="ftr" sz="quarter" idx="11"/>
          </p:nvPr>
        </p:nvSpPr>
        <p:spPr/>
        <p:txBody>
          <a:bodyPr/>
          <a:lstStyle/>
          <a:p>
            <a:r>
              <a:rPr lang="en-US"/>
              <a:t>Dr. Ritesh Rastogi       AMICSE 0301/ACSE0301-DS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B6741-BA27-4878-B248-34BD7D88B837}" type="datetime1">
              <a:rPr lang="en-US" smtClean="0"/>
              <a:t>15-Jan-23</a:t>
            </a:fld>
            <a:endParaRPr lang="en-US"/>
          </a:p>
        </p:txBody>
      </p:sp>
      <p:sp>
        <p:nvSpPr>
          <p:cNvPr id="6" name="Footer Placeholder 5"/>
          <p:cNvSpPr>
            <a:spLocks noGrp="1"/>
          </p:cNvSpPr>
          <p:nvPr>
            <p:ph type="ftr" sz="quarter" idx="11"/>
          </p:nvPr>
        </p:nvSpPr>
        <p:spPr/>
        <p:txBody>
          <a:bodyPr/>
          <a:lstStyle/>
          <a:p>
            <a:r>
              <a:rPr lang="en-US"/>
              <a:t>Dr. Ritesh Rastogi       AMICSE 0301/ACSE0301-DS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B2BFC-02F4-4D21-905F-013FAA4FD62A}" type="datetime1">
              <a:rPr lang="en-US" smtClean="0"/>
              <a:t>15-Jan-23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Ritesh Rastogi       AMICSE 0301/ACSE0301-DS            Unit -1</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rogramiz.com/dsa/floyd-warshall-algorithm"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rogramiz.com/dsa/dijkstra-algorithm"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simplilearn.com/tutorials/data-structure-tutorial/spanning-tree-in-data-structure"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vf-cxgUXcMk" TargetMode="External"/><Relationship Id="rId2" Type="http://schemas.openxmlformats.org/officeDocument/2006/relationships/hyperlink" Target="https://www.youtube.com/watch?v=EjVHtpWkIho"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youtube.com/watch?v=smHnz2RHJBY" TargetMode="External"/><Relationship Id="rId4" Type="http://schemas.openxmlformats.org/officeDocument/2006/relationships/hyperlink" Target="https://www.youtube.com/watch?v=Gc4mWrmJBsw"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aktuonline.com/papers/btech-cs-3-sem-data-structures-rcs-305-2018-19.html" TargetMode="External"/><Relationship Id="rId7" Type="http://schemas.openxmlformats.org/officeDocument/2006/relationships/hyperlink" Target="https://firstranker.com/fr/frdA290120A1345373/download-aktu-b-tech-3rd-sem-2018-2019-data-structures-rcs-305-question-paper" TargetMode="External"/><Relationship Id="rId2" Type="http://schemas.openxmlformats.org/officeDocument/2006/relationships/hyperlink" Target="http://www.aktuonline.com/papers/btech-cs-3-sem-data-structures-kcs301-2020.html" TargetMode="External"/><Relationship Id="rId1" Type="http://schemas.openxmlformats.org/officeDocument/2006/relationships/slideLayout" Target="../slideLayouts/slideLayout2.xml"/><Relationship Id="rId6" Type="http://schemas.openxmlformats.org/officeDocument/2006/relationships/hyperlink" Target="https://www.aktuonline.com/papers/btech-cs-3-sem-data-structures-kcs301-2020.html" TargetMode="External"/><Relationship Id="rId5" Type="http://schemas.openxmlformats.org/officeDocument/2006/relationships/hyperlink" Target="http://www.aktuonline.com/papers/btech-cs-3-sem-data-structures-using-c-ncs-301-2016-17.html" TargetMode="External"/><Relationship Id="rId4" Type="http://schemas.openxmlformats.org/officeDocument/2006/relationships/hyperlink" Target="http://www.aktuonline.com/papers/btech-cs-3-sem-data-structures-rcs-305-2017-18.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youtube.com/watch?v=xLetJpcjHS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ZtZaR7EcI5Y" TargetMode="External"/><Relationship Id="rId2" Type="http://schemas.openxmlformats.org/officeDocument/2006/relationships/hyperlink" Target="https://www.programiz.com/dsa/prim-algorithm"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tutorialspoint.com/data_structures_algorithms/breadth_first_traversal.htm" TargetMode="External"/><Relationship Id="rId2" Type="http://schemas.openxmlformats.org/officeDocument/2006/relationships/hyperlink" Target="https://www.tutorialspoint.com/data_structures_algorithms/depth_first_traversal.htm"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rogramiz.com/dsa/dijkstra-algorithm"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556656" y="1"/>
            <a:ext cx="7587343"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Calibri"/>
              <a:buNone/>
            </a:pPr>
            <a:r>
              <a:rPr lang="en-US" sz="2400" dirty="0">
                <a:solidFill>
                  <a:schemeClr val="dk1"/>
                </a:solidFill>
                <a:latin typeface="Calibri"/>
                <a:ea typeface="Calibri"/>
                <a:cs typeface="Calibri"/>
                <a:sym typeface="Calibri"/>
              </a:rPr>
              <a:t>Noida Institute of Engineering and Technology, Greater Noida</a:t>
            </a:r>
            <a:endParaRPr sz="2400" dirty="0"/>
          </a:p>
        </p:txBody>
      </p:sp>
      <p:sp>
        <p:nvSpPr>
          <p:cNvPr id="90" name="Google Shape;90;p1"/>
          <p:cNvSpPr txBox="1">
            <a:spLocks noGrp="1"/>
          </p:cNvSpPr>
          <p:nvPr>
            <p:ph type="subTitle" idx="1"/>
          </p:nvPr>
        </p:nvSpPr>
        <p:spPr>
          <a:xfrm>
            <a:off x="928255" y="1052951"/>
            <a:ext cx="7523017" cy="720436"/>
          </a:xfrm>
          <a:prstGeom prst="rect">
            <a:avLst/>
          </a:prstGeom>
          <a:solidFill>
            <a:schemeClr val="accent2">
              <a:lumMod val="40000"/>
              <a:lumOff val="6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fontScale="62500" lnSpcReduction="20000"/>
          </a:bodyPr>
          <a:lstStyle/>
          <a:p>
            <a:pPr marL="0" lvl="0" indent="0" algn="ctr" rtl="0">
              <a:spcBef>
                <a:spcPts val="0"/>
              </a:spcBef>
              <a:spcAft>
                <a:spcPts val="0"/>
              </a:spcAft>
              <a:buClr>
                <a:schemeClr val="dk1"/>
              </a:buClr>
              <a:buSzPts val="3200"/>
              <a:buNone/>
            </a:pPr>
            <a:r>
              <a:rPr lang="en-US" b="1" dirty="0">
                <a:solidFill>
                  <a:schemeClr val="dk1"/>
                </a:solidFill>
                <a:latin typeface="Calibri"/>
                <a:ea typeface="Calibri"/>
                <a:cs typeface="Calibri"/>
                <a:sym typeface="Calibri"/>
              </a:rPr>
              <a:t>Introduction to Data Structure, Arrays, Searching,</a:t>
            </a:r>
            <a:r>
              <a:rPr lang="en-US" b="1" dirty="0">
                <a:solidFill>
                  <a:schemeClr val="dk1"/>
                </a:solidFill>
              </a:rPr>
              <a:t> </a:t>
            </a:r>
            <a:r>
              <a:rPr lang="en-US" b="1" dirty="0">
                <a:solidFill>
                  <a:schemeClr val="dk1"/>
                </a:solidFill>
                <a:latin typeface="Calibri"/>
                <a:ea typeface="Calibri"/>
                <a:cs typeface="Calibri"/>
                <a:sym typeface="Calibri"/>
              </a:rPr>
              <a:t>Sorting &amp; Hashing</a:t>
            </a:r>
            <a:endParaRPr dirty="0"/>
          </a:p>
          <a:p>
            <a:pPr marL="0" lvl="0" indent="0" algn="ctr" rtl="0">
              <a:spcBef>
                <a:spcPts val="640"/>
              </a:spcBef>
              <a:spcAft>
                <a:spcPts val="0"/>
              </a:spcAft>
              <a:buClr>
                <a:schemeClr val="dk1"/>
              </a:buClr>
              <a:buSzPts val="3200"/>
              <a:buNone/>
            </a:pPr>
            <a:r>
              <a:rPr lang="en-US" b="1" dirty="0">
                <a:solidFill>
                  <a:schemeClr val="dk1"/>
                </a:solidFill>
                <a:latin typeface="Calibri"/>
                <a:ea typeface="Calibri"/>
                <a:cs typeface="Calibri"/>
                <a:sym typeface="Calibri"/>
              </a:rPr>
              <a:t>UNIT-1</a:t>
            </a:r>
            <a:endParaRPr b="1" dirty="0">
              <a:solidFill>
                <a:schemeClr val="dk1"/>
              </a:solidFill>
            </a:endParaRPr>
          </a:p>
        </p:txBody>
      </p:sp>
      <p:sp>
        <p:nvSpPr>
          <p:cNvPr id="94" name="Google Shape;94;p1"/>
          <p:cNvSpPr txBox="1">
            <a:spLocks noGrp="1"/>
          </p:cNvSpPr>
          <p:nvPr>
            <p:ph type="dt" sz="half" idx="10"/>
          </p:nvPr>
        </p:nvSpPr>
        <p:spPr>
          <a:xfrm>
            <a:off x="381000" y="6492875"/>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BD8A937-D20F-4B1C-AE41-F0CD8C18C919}" type="datetime1">
              <a:rPr lang="en-US" smtClean="0"/>
              <a:t>15-Jan-23</a:t>
            </a:fld>
            <a:endParaRPr dirty="0"/>
          </a:p>
        </p:txBody>
      </p:sp>
      <p:sp>
        <p:nvSpPr>
          <p:cNvPr id="98" name="Google Shape;98;p1"/>
          <p:cNvSpPr txBox="1">
            <a:spLocks noGrp="1"/>
          </p:cNvSpPr>
          <p:nvPr>
            <p:ph type="ftr" sz="quarter" idx="11"/>
          </p:nvPr>
        </p:nvSpPr>
        <p:spPr>
          <a:xfrm>
            <a:off x="2286000" y="624840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 Ritesh Rastogi       AMICSE 0301/ACSE0301-DS            Unit -1</a:t>
            </a:r>
            <a:endParaRPr dirty="0"/>
          </a:p>
        </p:txBody>
      </p:sp>
      <p:sp>
        <p:nvSpPr>
          <p:cNvPr id="95" name="Google Shape;95;p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
        <p:nvSpPr>
          <p:cNvPr id="92" name="Google Shape;92;p1"/>
          <p:cNvSpPr txBox="1"/>
          <p:nvPr/>
        </p:nvSpPr>
        <p:spPr>
          <a:xfrm>
            <a:off x="6109854" y="4488872"/>
            <a:ext cx="2743199" cy="1226127"/>
          </a:xfrm>
          <a:prstGeom prst="rect">
            <a:avLst/>
          </a:prstGeom>
          <a:solidFill>
            <a:schemeClr val="accent5">
              <a:lumMod val="60000"/>
              <a:lumOff val="4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fontScale="92500" lnSpcReduction="20000"/>
          </a:bodyPr>
          <a:lstStyle/>
          <a:p>
            <a:pPr marL="0" marR="0" lvl="0" indent="0" algn="ctr" rtl="0">
              <a:lnSpc>
                <a:spcPct val="100000"/>
              </a:lnSpc>
              <a:spcBef>
                <a:spcPts val="0"/>
              </a:spcBef>
              <a:spcAft>
                <a:spcPts val="0"/>
              </a:spcAft>
              <a:buClr>
                <a:schemeClr val="dk1"/>
              </a:buClr>
              <a:buSzPts val="2400"/>
              <a:buFont typeface="Arial"/>
              <a:buNone/>
            </a:pPr>
            <a:r>
              <a:rPr lang="en-US" sz="2400" dirty="0">
                <a:solidFill>
                  <a:schemeClr val="dk1"/>
                </a:solidFill>
                <a:latin typeface="Calibri"/>
                <a:ea typeface="Calibri"/>
                <a:cs typeface="Calibri"/>
                <a:sym typeface="Calibri"/>
              </a:rPr>
              <a:t>Dr. Ritesh Rastogi</a:t>
            </a:r>
          </a:p>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dirty="0">
                <a:solidFill>
                  <a:schemeClr val="dk1"/>
                </a:solidFill>
                <a:latin typeface="Calibri"/>
                <a:ea typeface="Calibri"/>
                <a:cs typeface="Calibri"/>
                <a:sym typeface="Calibri"/>
              </a:rPr>
              <a:t>Associate Professor</a:t>
            </a:r>
          </a:p>
          <a:p>
            <a:pPr marL="0" marR="0" lvl="0" indent="0" algn="ctr" rtl="0">
              <a:lnSpc>
                <a:spcPct val="100000"/>
              </a:lnSpc>
              <a:spcBef>
                <a:spcPts val="0"/>
              </a:spcBef>
              <a:spcAft>
                <a:spcPts val="0"/>
              </a:spcAft>
              <a:buClr>
                <a:schemeClr val="dk1"/>
              </a:buClr>
              <a:buSzPts val="2400"/>
              <a:buFont typeface="Arial"/>
              <a:buNone/>
            </a:pPr>
            <a:r>
              <a:rPr lang="en-US" sz="2400" dirty="0">
                <a:solidFill>
                  <a:schemeClr val="dk1"/>
                </a:solidFill>
                <a:latin typeface="Calibri"/>
                <a:ea typeface="Calibri"/>
                <a:cs typeface="Calibri"/>
                <a:sym typeface="Calibri"/>
              </a:rPr>
              <a:t>Dept. of CSE, M.Tech(Integrated)</a:t>
            </a:r>
            <a:endParaRPr sz="2400" b="0" i="0" u="none" strike="noStrike" cap="none" dirty="0">
              <a:solidFill>
                <a:schemeClr val="dk1"/>
              </a:solidFill>
              <a:latin typeface="Calibri"/>
              <a:ea typeface="Calibri"/>
              <a:cs typeface="Calibri"/>
              <a:sym typeface="Calibri"/>
            </a:endParaRPr>
          </a:p>
        </p:txBody>
      </p:sp>
      <p:pic>
        <p:nvPicPr>
          <p:cNvPr id="93" name="Google Shape;93;p1" descr="C:\Users\Manks\Downloads\128_calendar-schedule-credit-mortgage-date-512.png"/>
          <p:cNvPicPr preferRelativeResize="0"/>
          <p:nvPr/>
        </p:nvPicPr>
        <p:blipFill rotWithShape="1">
          <a:blip r:embed="rId3">
            <a:alphaModFix/>
          </a:blip>
          <a:srcRect/>
          <a:stretch/>
        </p:blipFill>
        <p:spPr>
          <a:xfrm flipH="1">
            <a:off x="381000" y="5943600"/>
            <a:ext cx="533400" cy="533400"/>
          </a:xfrm>
          <a:prstGeom prst="rect">
            <a:avLst/>
          </a:prstGeom>
          <a:noFill/>
          <a:ln>
            <a:noFill/>
          </a:ln>
        </p:spPr>
      </p:pic>
      <p:sp>
        <p:nvSpPr>
          <p:cNvPr id="97" name="Google Shape;97;p1"/>
          <p:cNvSpPr txBox="1"/>
          <p:nvPr/>
        </p:nvSpPr>
        <p:spPr>
          <a:xfrm>
            <a:off x="152400" y="2971800"/>
            <a:ext cx="2057400" cy="533400"/>
          </a:xfrm>
          <a:prstGeom prst="rect">
            <a:avLst/>
          </a:prstGeom>
          <a:solidFill>
            <a:schemeClr val="accent6">
              <a:lumMod val="40000"/>
              <a:lumOff val="6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2500"/>
              <a:buFont typeface="Arial"/>
              <a:buNone/>
            </a:pPr>
            <a:r>
              <a:rPr lang="en-US" sz="2500" b="0" i="0" u="none" strike="noStrike" cap="none" dirty="0">
                <a:solidFill>
                  <a:schemeClr val="dk1"/>
                </a:solidFill>
                <a:latin typeface="Calibri"/>
                <a:ea typeface="Calibri"/>
                <a:cs typeface="Calibri"/>
                <a:sym typeface="Calibri"/>
              </a:rPr>
              <a:t>Unit: 1</a:t>
            </a:r>
            <a:endParaRPr sz="2500" b="0" i="0" u="none" strike="noStrike" cap="none" dirty="0">
              <a:solidFill>
                <a:schemeClr val="dk1"/>
              </a:solidFill>
              <a:latin typeface="Calibri"/>
              <a:ea typeface="Calibri"/>
              <a:cs typeface="Calibri"/>
              <a:sym typeface="Calibri"/>
            </a:endParaRPr>
          </a:p>
        </p:txBody>
      </p:sp>
      <p:sp>
        <p:nvSpPr>
          <p:cNvPr id="99" name="Google Shape;99;p1"/>
          <p:cNvSpPr txBox="1"/>
          <p:nvPr/>
        </p:nvSpPr>
        <p:spPr>
          <a:xfrm>
            <a:off x="152400" y="3810000"/>
            <a:ext cx="4191000" cy="526473"/>
          </a:xfrm>
          <a:prstGeom prst="rect">
            <a:avLst/>
          </a:prstGeom>
          <a:solidFill>
            <a:schemeClr val="accent4">
              <a:lumMod val="60000"/>
              <a:lumOff val="4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fontScale="85000" lnSpcReduction="20000"/>
          </a:bodyPr>
          <a:lstStyle/>
          <a:p>
            <a:pPr marL="0" marR="0" lvl="0" indent="0" algn="ctr" rtl="0">
              <a:lnSpc>
                <a:spcPct val="100000"/>
              </a:lnSpc>
              <a:spcBef>
                <a:spcPts val="0"/>
              </a:spcBef>
              <a:spcAft>
                <a:spcPts val="0"/>
              </a:spcAft>
              <a:buClr>
                <a:schemeClr val="dk1"/>
              </a:buClr>
              <a:buSzPts val="2000"/>
              <a:buFont typeface="Arial"/>
              <a:buNone/>
            </a:pPr>
            <a:endParaRPr lang="en-US" sz="20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dirty="0">
                <a:solidFill>
                  <a:schemeClr val="dk1"/>
                </a:solidFill>
                <a:latin typeface="Calibri"/>
                <a:ea typeface="Calibri"/>
                <a:cs typeface="Calibri"/>
                <a:sym typeface="Calibri"/>
              </a:rPr>
              <a:t>Data Structures</a:t>
            </a:r>
            <a:endParaRPr sz="2000" b="0" i="0" u="none" strike="noStrike" cap="none" dirty="0">
              <a:solidFill>
                <a:schemeClr val="dk1"/>
              </a:solidFill>
              <a:latin typeface="Calibri"/>
              <a:ea typeface="Calibri"/>
              <a:cs typeface="Calibri"/>
              <a:sym typeface="Calibri"/>
            </a:endParaRPr>
          </a:p>
        </p:txBody>
      </p:sp>
      <p:sp>
        <p:nvSpPr>
          <p:cNvPr id="100" name="Google Shape;100;p1"/>
          <p:cNvSpPr txBox="1"/>
          <p:nvPr/>
        </p:nvSpPr>
        <p:spPr>
          <a:xfrm>
            <a:off x="152400" y="5112326"/>
            <a:ext cx="4191000" cy="602673"/>
          </a:xfrm>
          <a:prstGeom prst="rect">
            <a:avLst/>
          </a:prstGeom>
          <a:solidFill>
            <a:schemeClr val="accent4">
              <a:lumMod val="20000"/>
              <a:lumOff val="80000"/>
            </a:schemeClr>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rmAutofit fontScale="92500" lnSpcReduction="20000"/>
          </a:bodyPr>
          <a:lstStyle/>
          <a:p>
            <a:pPr marL="0" marR="0" lvl="0" indent="0" algn="ctr" rtl="0">
              <a:lnSpc>
                <a:spcPct val="100000"/>
              </a:lnSpc>
              <a:spcBef>
                <a:spcPts val="0"/>
              </a:spcBef>
              <a:spcAft>
                <a:spcPts val="0"/>
              </a:spcAft>
              <a:buClr>
                <a:schemeClr val="dk1"/>
              </a:buClr>
              <a:buSzPts val="2000"/>
              <a:buFont typeface="Arial"/>
              <a:buNone/>
            </a:pPr>
            <a:br>
              <a:rPr lang="en-US" sz="2000" b="0" i="0" u="none" strike="noStrike" cap="none" dirty="0">
                <a:solidFill>
                  <a:schemeClr val="dk1"/>
                </a:solidFill>
                <a:latin typeface="Calibri"/>
                <a:ea typeface="Calibri"/>
                <a:cs typeface="Calibri"/>
                <a:sym typeface="Calibri"/>
              </a:rPr>
            </a:br>
            <a:r>
              <a:rPr lang="en-US" sz="2000" b="0" i="0" u="none" strike="noStrike" cap="none" dirty="0">
                <a:solidFill>
                  <a:schemeClr val="dk1"/>
                </a:solidFill>
                <a:latin typeface="Calibri"/>
                <a:ea typeface="Calibri"/>
                <a:cs typeface="Calibri"/>
                <a:sym typeface="Calibri"/>
              </a:rPr>
              <a:t>(B Tech 3</a:t>
            </a:r>
            <a:r>
              <a:rPr lang="en-US" sz="2000" b="0" i="0" u="none" strike="noStrike" cap="none" baseline="30000" dirty="0">
                <a:solidFill>
                  <a:schemeClr val="dk1"/>
                </a:solidFill>
                <a:latin typeface="Calibri"/>
                <a:ea typeface="Calibri"/>
                <a:cs typeface="Calibri"/>
                <a:sym typeface="Calibri"/>
              </a:rPr>
              <a:t>rd</a:t>
            </a:r>
            <a:r>
              <a:rPr lang="en-US" sz="2000" b="0" i="0" u="none" strike="noStrike" cap="none" dirty="0">
                <a:solidFill>
                  <a:schemeClr val="dk1"/>
                </a:solidFill>
                <a:latin typeface="Calibri"/>
                <a:ea typeface="Calibri"/>
                <a:cs typeface="Calibri"/>
                <a:sym typeface="Calibri"/>
              </a:rPr>
              <a:t> Sem)</a:t>
            </a:r>
            <a:endParaRPr sz="2000" b="0" i="0" u="none" strike="noStrike" cap="none" dirty="0">
              <a:solidFill>
                <a:schemeClr val="dk1"/>
              </a:solidFill>
              <a:latin typeface="Calibri"/>
              <a:ea typeface="Calibri"/>
              <a:cs typeface="Calibri"/>
              <a:sym typeface="Calibri"/>
            </a:endParaRPr>
          </a:p>
        </p:txBody>
      </p:sp>
      <p:sp>
        <p:nvSpPr>
          <p:cNvPr id="2" name="AutoShape 2">
            <a:extLst>
              <a:ext uri="{FF2B5EF4-FFF2-40B4-BE49-F238E27FC236}">
                <a16:creationId xmlns:a16="http://schemas.microsoft.com/office/drawing/2014/main" id="{86933652-724E-4FF3-B748-8684DB1AF9F5}"/>
              </a:ext>
            </a:extLst>
          </p:cNvPr>
          <p:cNvSpPr>
            <a:spLocks noChangeAspect="1" noChangeArrowheads="1"/>
          </p:cNvSpPr>
          <p:nvPr/>
        </p:nvSpPr>
        <p:spPr bwMode="auto">
          <a:xfrm>
            <a:off x="464820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B444956D-2206-7F6D-AF15-ADFEEB03D176}"/>
              </a:ext>
            </a:extLst>
          </p:cNvPr>
          <p:cNvPicPr>
            <a:picLocks noChangeAspect="1"/>
          </p:cNvPicPr>
          <p:nvPr/>
        </p:nvPicPr>
        <p:blipFill>
          <a:blip r:embed="rId4"/>
          <a:stretch>
            <a:fillRect/>
          </a:stretch>
        </p:blipFill>
        <p:spPr>
          <a:xfrm>
            <a:off x="0" y="50800"/>
            <a:ext cx="1447800" cy="847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Two vertices joined by an edge are called the </a:t>
            </a:r>
            <a:r>
              <a:rPr lang="en-US" sz="2200" b="1" dirty="0"/>
              <a:t>end vertices </a:t>
            </a:r>
            <a:r>
              <a:rPr lang="en-US" sz="2200" dirty="0"/>
              <a:t>or </a:t>
            </a:r>
            <a:r>
              <a:rPr lang="en-US" sz="2200" b="1" dirty="0"/>
              <a:t>endpoints</a:t>
            </a:r>
            <a:r>
              <a:rPr lang="en-US" sz="2200" dirty="0"/>
              <a:t> of the edge. </a:t>
            </a:r>
          </a:p>
          <a:p>
            <a:pPr algn="just"/>
            <a:r>
              <a:rPr lang="en-US" sz="2200" dirty="0"/>
              <a:t>If an edge is directed its first endpoint is called the </a:t>
            </a:r>
            <a:r>
              <a:rPr lang="en-US" sz="2200" b="1" dirty="0"/>
              <a:t>origin</a:t>
            </a:r>
            <a:r>
              <a:rPr lang="en-US" sz="2200" dirty="0"/>
              <a:t> and the other is called the </a:t>
            </a:r>
            <a:r>
              <a:rPr lang="en-US" sz="2200" b="1" dirty="0"/>
              <a:t>destination</a:t>
            </a:r>
            <a:r>
              <a:rPr lang="en-US" sz="2200" dirty="0"/>
              <a:t>. </a:t>
            </a:r>
          </a:p>
          <a:p>
            <a:pPr algn="just"/>
            <a:r>
              <a:rPr lang="en-US" sz="2200" dirty="0"/>
              <a:t>Two vertices are said to be </a:t>
            </a:r>
            <a:r>
              <a:rPr lang="en-US" sz="2200" b="1" dirty="0"/>
              <a:t>adjacent</a:t>
            </a:r>
            <a:r>
              <a:rPr lang="en-US" sz="2200" dirty="0"/>
              <a:t> if they are endpoints of the same edge.</a:t>
            </a:r>
          </a:p>
          <a:p>
            <a:pPr algn="just"/>
            <a:r>
              <a:rPr lang="en-US" sz="2200" dirty="0"/>
              <a:t>• An edge is said to be </a:t>
            </a:r>
            <a:r>
              <a:rPr lang="en-US" sz="2200" b="1" dirty="0"/>
              <a:t>incident</a:t>
            </a:r>
            <a:r>
              <a:rPr lang="en-US" sz="2200" dirty="0"/>
              <a:t> on a vertex if the vertex is one of the edges endpoints. </a:t>
            </a:r>
          </a:p>
          <a:p>
            <a:pPr algn="just"/>
            <a:r>
              <a:rPr lang="en-US" sz="2200" dirty="0"/>
              <a:t>The </a:t>
            </a:r>
            <a:r>
              <a:rPr lang="en-US" sz="2200" b="1" dirty="0"/>
              <a:t>outgoing</a:t>
            </a:r>
            <a:r>
              <a:rPr lang="en-US" sz="2200" dirty="0"/>
              <a:t> edges of a vertex are the directed edges whose origin is that vertex. </a:t>
            </a:r>
          </a:p>
          <a:p>
            <a:pPr algn="just"/>
            <a:r>
              <a:rPr lang="en-US" sz="2200" dirty="0"/>
              <a:t>The </a:t>
            </a:r>
            <a:r>
              <a:rPr lang="en-US" sz="2200" b="1" dirty="0"/>
              <a:t>incoming</a:t>
            </a:r>
            <a:r>
              <a:rPr lang="en-US" sz="2200" dirty="0"/>
              <a:t> edges of a vertex are the directed edges whose destination is that vertex. </a:t>
            </a:r>
          </a:p>
        </p:txBody>
      </p:sp>
      <p:sp>
        <p:nvSpPr>
          <p:cNvPr id="4" name="Date Placeholder 3"/>
          <p:cNvSpPr>
            <a:spLocks noGrp="1"/>
          </p:cNvSpPr>
          <p:nvPr>
            <p:ph type="dt" sz="half" idx="10"/>
          </p:nvPr>
        </p:nvSpPr>
        <p:spPr/>
        <p:txBody>
          <a:bodyPr/>
          <a:lstStyle/>
          <a:p>
            <a:fld id="{17FB0B62-B385-4A81-856F-17C58AA62149}"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Graph Terminology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2012AA-BE86-4F4E-A4F4-06273E7C0A8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rPr>
              <a:t>Dijkstra's</a:t>
            </a: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Example</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1752600"/>
            <a:ext cx="82740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0462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28E519-8C35-4405-8171-DAA0AF8C6A7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rPr>
              <a:t>Dijkstra's</a:t>
            </a: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Example</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1905000"/>
            <a:ext cx="791368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0702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FA905C-5D84-4F7B-B531-BAD41F57F52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rPr>
              <a:t>Dijkstra's</a:t>
            </a: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Example</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 y="1752600"/>
            <a:ext cx="81803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9717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A26631A-8FE4-4416-A369-5F112105389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rPr>
              <a:t>Dijkstra's</a:t>
            </a: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Example</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1524000"/>
            <a:ext cx="76549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5492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AF02EC-12EF-4A6D-BED2-916B0024C3D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rPr>
              <a:t>Dijkstra's</a:t>
            </a: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Example</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1676400"/>
            <a:ext cx="773112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7410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F50D98-B877-4D7F-9534-247103BECB8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rPr>
              <a:t>Dijkstra's</a:t>
            </a: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Example</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1676400"/>
            <a:ext cx="773112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44550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a:hlinkClick r:id="rId2"/>
              </a:rPr>
              <a:t>https://www.programiz.com/dsa/floyd-warshall-algorithm</a:t>
            </a:r>
            <a:endParaRPr lang="en-US" sz="2200" dirty="0"/>
          </a:p>
        </p:txBody>
      </p:sp>
      <p:sp>
        <p:nvSpPr>
          <p:cNvPr id="4" name="Date Placeholder 3"/>
          <p:cNvSpPr>
            <a:spLocks noGrp="1"/>
          </p:cNvSpPr>
          <p:nvPr>
            <p:ph type="dt" sz="half" idx="10"/>
          </p:nvPr>
        </p:nvSpPr>
        <p:spPr/>
        <p:txBody>
          <a:bodyPr/>
          <a:lstStyle/>
          <a:p>
            <a:fld id="{C7DFBE15-F4A7-422C-9E1A-84B9C45B991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err="1">
                <a:ln>
                  <a:noFill/>
                </a:ln>
                <a:solidFill>
                  <a:schemeClr val="dk1"/>
                </a:solidFill>
                <a:effectLst/>
                <a:uLnTx/>
                <a:uFillTx/>
                <a:latin typeface="+mn-lt"/>
                <a:ea typeface="+mn-ea"/>
                <a:cs typeface="+mn-cs"/>
              </a:rPr>
              <a:t>Warshal’s</a:t>
            </a:r>
            <a:r>
              <a:rPr kumimoji="0" lang="en-US" sz="3200" b="1" i="0" u="none" strike="noStrike" kern="1200" cap="none" spc="0" normalizeH="0" noProof="0" dirty="0">
                <a:ln>
                  <a:noFill/>
                </a:ln>
                <a:solidFill>
                  <a:schemeClr val="dk1"/>
                </a:solidFill>
                <a:effectLst/>
                <a:uLnTx/>
                <a:uFillTx/>
                <a:latin typeface="+mn-lt"/>
                <a:ea typeface="+mn-ea"/>
                <a:cs typeface="+mn-cs"/>
              </a:rPr>
              <a:t> Algorithm (CO3)</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a:hlinkClick r:id="rId2"/>
              </a:rPr>
              <a:t>https://www.programiz.com/dsa/dijkstra-algorithm</a:t>
            </a:r>
            <a:endParaRPr lang="en-US" sz="2200" dirty="0"/>
          </a:p>
        </p:txBody>
      </p:sp>
      <p:sp>
        <p:nvSpPr>
          <p:cNvPr id="4" name="Date Placeholder 3"/>
          <p:cNvSpPr>
            <a:spLocks noGrp="1"/>
          </p:cNvSpPr>
          <p:nvPr>
            <p:ph type="dt" sz="half" idx="10"/>
          </p:nvPr>
        </p:nvSpPr>
        <p:spPr/>
        <p:txBody>
          <a:bodyPr/>
          <a:lstStyle/>
          <a:p>
            <a:fld id="{5051E9EE-0D90-43B6-B87B-741FB9F7AD4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a:ln>
                  <a:noFill/>
                </a:ln>
                <a:solidFill>
                  <a:schemeClr val="dk1"/>
                </a:solidFill>
                <a:effectLst/>
                <a:uLnTx/>
                <a:uFillTx/>
                <a:latin typeface="+mn-lt"/>
                <a:ea typeface="+mn-ea"/>
                <a:cs typeface="+mn-cs"/>
              </a:rPr>
              <a:t>Dijkstra’s</a:t>
            </a:r>
            <a:r>
              <a:rPr kumimoji="0" lang="en-US" sz="3200" b="1" i="0" u="none" strike="noStrike" kern="1200" cap="none" spc="0" normalizeH="0" noProof="0" dirty="0">
                <a:ln>
                  <a:noFill/>
                </a:ln>
                <a:solidFill>
                  <a:schemeClr val="dk1"/>
                </a:solidFill>
                <a:effectLst/>
                <a:uLnTx/>
                <a:uFillTx/>
                <a:latin typeface="+mn-lt"/>
                <a:ea typeface="+mn-ea"/>
                <a:cs typeface="+mn-cs"/>
              </a:rPr>
              <a:t> </a:t>
            </a:r>
            <a:r>
              <a:rPr lang="en-US" sz="3200" b="1" dirty="0"/>
              <a:t>Algorithm (CO3)</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457200" indent="-457200">
              <a:buNone/>
            </a:pPr>
            <a:r>
              <a:rPr lang="en-US" sz="2200" b="1" dirty="0"/>
              <a:t> </a:t>
            </a:r>
            <a:r>
              <a:rPr lang="en-US" sz="2400" dirty="0"/>
              <a:t>1. </a:t>
            </a:r>
            <a:r>
              <a:rPr lang="en-US" sz="2400" dirty="0" err="1"/>
              <a:t>Dijkstra’s</a:t>
            </a:r>
            <a:r>
              <a:rPr lang="en-US" sz="2400" dirty="0"/>
              <a:t> Algorithm is used to solve _____________ problems.</a:t>
            </a:r>
            <a:br>
              <a:rPr lang="en-US" sz="2400" dirty="0"/>
            </a:br>
            <a:r>
              <a:rPr lang="en-US" sz="2400" dirty="0"/>
              <a:t>a) All pair shortest path</a:t>
            </a:r>
            <a:br>
              <a:rPr lang="en-US" sz="2400" dirty="0"/>
            </a:br>
            <a:r>
              <a:rPr lang="en-US" sz="2400" b="1" dirty="0"/>
              <a:t>b) Single source shortest path</a:t>
            </a:r>
            <a:br>
              <a:rPr lang="en-US" sz="2400" dirty="0"/>
            </a:br>
            <a:r>
              <a:rPr lang="en-US" sz="2400" dirty="0"/>
              <a:t>c) Network flow</a:t>
            </a:r>
            <a:br>
              <a:rPr lang="en-US" sz="2400" dirty="0"/>
            </a:br>
            <a:r>
              <a:rPr lang="en-US" sz="2400" dirty="0"/>
              <a:t>d) Sorting</a:t>
            </a:r>
            <a:r>
              <a:rPr lang="en-US" sz="2200" b="1" dirty="0"/>
              <a:t> </a:t>
            </a:r>
            <a:r>
              <a:rPr lang="en-US" sz="2400" dirty="0"/>
              <a:t> </a:t>
            </a:r>
          </a:p>
          <a:p>
            <a:pPr marL="457200" indent="-457200">
              <a:buNone/>
            </a:pPr>
            <a:r>
              <a:rPr lang="en-US" sz="2400" dirty="0"/>
              <a:t>2. . What is the time complexity of </a:t>
            </a:r>
            <a:r>
              <a:rPr lang="en-US" sz="2400" dirty="0" err="1"/>
              <a:t>Dijikstra’s</a:t>
            </a:r>
            <a:r>
              <a:rPr lang="en-US" sz="2400" dirty="0"/>
              <a:t> algorithm?</a:t>
            </a:r>
            <a:br>
              <a:rPr lang="en-US" sz="2400" dirty="0"/>
            </a:br>
            <a:r>
              <a:rPr lang="en-US" sz="2400" dirty="0"/>
              <a:t>a) O(N)</a:t>
            </a:r>
            <a:br>
              <a:rPr lang="en-US" sz="2400" dirty="0"/>
            </a:br>
            <a:r>
              <a:rPr lang="en-US" sz="2400" dirty="0"/>
              <a:t>b) O(N</a:t>
            </a:r>
            <a:r>
              <a:rPr lang="en-US" sz="2400" baseline="30000" dirty="0"/>
              <a:t>3</a:t>
            </a:r>
            <a:r>
              <a:rPr lang="en-US" sz="2400" dirty="0"/>
              <a:t>)</a:t>
            </a:r>
            <a:br>
              <a:rPr lang="en-US" sz="2400" dirty="0"/>
            </a:br>
            <a:r>
              <a:rPr lang="en-US" sz="2400" b="1" dirty="0"/>
              <a:t>c) O(N</a:t>
            </a:r>
            <a:r>
              <a:rPr lang="en-US" sz="2400" b="1" baseline="30000" dirty="0"/>
              <a:t>2</a:t>
            </a:r>
            <a:r>
              <a:rPr lang="en-US" sz="2400" b="1" dirty="0"/>
              <a:t>)</a:t>
            </a:r>
            <a:br>
              <a:rPr lang="en-US" sz="2400" dirty="0"/>
            </a:br>
            <a:r>
              <a:rPr lang="en-US" sz="2400" dirty="0"/>
              <a:t>d) O(</a:t>
            </a:r>
            <a:r>
              <a:rPr lang="en-US" sz="2400" dirty="0" err="1"/>
              <a:t>logN</a:t>
            </a:r>
            <a:r>
              <a:rPr lang="en-US" sz="2400" dirty="0"/>
              <a:t>)</a:t>
            </a:r>
          </a:p>
        </p:txBody>
      </p:sp>
      <p:sp>
        <p:nvSpPr>
          <p:cNvPr id="4" name="Date Placeholder 3"/>
          <p:cNvSpPr>
            <a:spLocks noGrp="1"/>
          </p:cNvSpPr>
          <p:nvPr>
            <p:ph type="dt" sz="half" idx="10"/>
          </p:nvPr>
        </p:nvSpPr>
        <p:spPr/>
        <p:txBody>
          <a:bodyPr/>
          <a:lstStyle/>
          <a:p>
            <a:fld id="{D78DB088-7FEB-4BA7-9D4F-3B1D06D1DDEA}"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3200" b="1" dirty="0"/>
              <a:t>Daily Quiz</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lnSpcReduction="10000"/>
          </a:bodyPr>
          <a:lstStyle/>
          <a:p>
            <a:pPr marL="457200" indent="-457200">
              <a:buNone/>
            </a:pPr>
            <a:r>
              <a:rPr lang="en-US" sz="2200" b="1" dirty="0"/>
              <a:t> </a:t>
            </a:r>
            <a:r>
              <a:rPr lang="en-US" sz="2400" b="1" dirty="0"/>
              <a:t>3. </a:t>
            </a:r>
            <a:r>
              <a:rPr lang="en-US" sz="2400" dirty="0"/>
              <a:t> Consider the following graph.</a:t>
            </a:r>
          </a:p>
          <a:p>
            <a:pPr marL="457200" indent="-457200">
              <a:buNone/>
            </a:pPr>
            <a:endParaRPr lang="en-US" sz="2400" dirty="0"/>
          </a:p>
          <a:p>
            <a:pPr marL="457200" indent="-457200">
              <a:buNone/>
            </a:pPr>
            <a:endParaRPr lang="en-US" sz="2400" dirty="0"/>
          </a:p>
          <a:p>
            <a:pPr marL="457200" indent="-457200">
              <a:buNone/>
            </a:pPr>
            <a:endParaRPr lang="en-US" sz="2400" dirty="0"/>
          </a:p>
          <a:p>
            <a:pPr marL="457200" indent="-457200">
              <a:buNone/>
            </a:pPr>
            <a:endParaRPr lang="en-US" sz="2400" dirty="0"/>
          </a:p>
          <a:p>
            <a:pPr marL="457200" indent="-457200">
              <a:buNone/>
            </a:pPr>
            <a:br>
              <a:rPr lang="en-US" sz="2400" dirty="0"/>
            </a:br>
            <a:br>
              <a:rPr lang="en-US" sz="2400" dirty="0"/>
            </a:br>
            <a:r>
              <a:rPr lang="en-US" sz="2400" dirty="0"/>
              <a:t>If b is the source vertex, what is the minimum cost to reach f vertex?</a:t>
            </a:r>
            <a:br>
              <a:rPr lang="en-US" sz="2400" dirty="0"/>
            </a:br>
            <a:r>
              <a:rPr lang="en-US" sz="2400" dirty="0"/>
              <a:t>a) 8</a:t>
            </a:r>
            <a:br>
              <a:rPr lang="en-US" sz="2400" dirty="0"/>
            </a:br>
            <a:r>
              <a:rPr lang="en-US" sz="2400" dirty="0"/>
              <a:t>b) 9</a:t>
            </a:r>
            <a:br>
              <a:rPr lang="en-US" sz="2400" dirty="0"/>
            </a:br>
            <a:r>
              <a:rPr lang="en-US" sz="2400" dirty="0"/>
              <a:t>c) 4</a:t>
            </a:r>
            <a:br>
              <a:rPr lang="en-US" sz="2400" dirty="0"/>
            </a:br>
            <a:r>
              <a:rPr lang="en-US" sz="2400" b="1" dirty="0"/>
              <a:t>d) 6</a:t>
            </a:r>
          </a:p>
        </p:txBody>
      </p:sp>
      <p:sp>
        <p:nvSpPr>
          <p:cNvPr id="4" name="Date Placeholder 3"/>
          <p:cNvSpPr>
            <a:spLocks noGrp="1"/>
          </p:cNvSpPr>
          <p:nvPr>
            <p:ph type="dt" sz="half" idx="10"/>
          </p:nvPr>
        </p:nvSpPr>
        <p:spPr/>
        <p:txBody>
          <a:bodyPr/>
          <a:lstStyle/>
          <a:p>
            <a:fld id="{212CFE5D-6C3D-4373-A263-6FB372A3E698}"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3200" b="1" dirty="0"/>
              <a:t>Daily Quiz</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descr="dijkstras-algorithm-questions-answers-q13.png"/>
          <p:cNvPicPr>
            <a:picLocks noChangeAspect="1"/>
          </p:cNvPicPr>
          <p:nvPr/>
        </p:nvPicPr>
        <p:blipFill>
          <a:blip r:embed="rId3"/>
          <a:stretch>
            <a:fillRect/>
          </a:stretch>
        </p:blipFill>
        <p:spPr>
          <a:xfrm>
            <a:off x="2285984" y="1571612"/>
            <a:ext cx="3676650" cy="2000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lvl="0" algn="just"/>
            <a:r>
              <a:rPr lang="en-US" sz="2000" dirty="0"/>
              <a:t>The total number of edges occurring to a vertex in a graph is its degree.</a:t>
            </a:r>
          </a:p>
          <a:p>
            <a:pPr lvl="0" algn="just"/>
            <a:r>
              <a:rPr lang="en-US" sz="2000" dirty="0"/>
              <a:t>The out-degree of a vertex in a directed graph is the total number of outgoing edges, whereas the in-degree is the total number of incoming edges.</a:t>
            </a:r>
          </a:p>
          <a:p>
            <a:pPr lvl="0" algn="just"/>
            <a:r>
              <a:rPr lang="en-US" sz="2000" dirty="0"/>
              <a:t>A vertex with an in-degree of zero is referred to as a source vertex, while one with an out-degree of zero is known as sink vertex.</a:t>
            </a:r>
          </a:p>
          <a:p>
            <a:pPr lvl="0" algn="just"/>
            <a:r>
              <a:rPr lang="en-US" sz="2000" dirty="0"/>
              <a:t>An isolated vertex is a zero-degree vertex that is not an edge's endpoint.</a:t>
            </a:r>
          </a:p>
          <a:p>
            <a:pPr lvl="0" algn="just"/>
            <a:r>
              <a:rPr lang="en-US" sz="2000" dirty="0"/>
              <a:t>A path is a set of alternating vertices and edges, with each vertex connected by an edge.</a:t>
            </a:r>
          </a:p>
          <a:p>
            <a:pPr lvl="0" algn="just"/>
            <a:r>
              <a:rPr lang="en-US" sz="2000" dirty="0"/>
              <a:t>The path that starts and finishes at the same vertex is known as a cycle.</a:t>
            </a:r>
          </a:p>
          <a:p>
            <a:pPr lvl="0" algn="just"/>
            <a:r>
              <a:rPr lang="en-US" sz="2000" dirty="0"/>
              <a:t>A path with unique vertices is called a simple path.</a:t>
            </a:r>
          </a:p>
          <a:p>
            <a:pPr lvl="0" algn="just"/>
            <a:r>
              <a:rPr lang="en-US" sz="2000" dirty="0"/>
              <a:t>For each pair of vertices x, y, a graph is strongly connected if it contains a directed path from x to y and a directed path from y to x.</a:t>
            </a:r>
          </a:p>
        </p:txBody>
      </p:sp>
      <p:sp>
        <p:nvSpPr>
          <p:cNvPr id="4" name="Date Placeholder 3"/>
          <p:cNvSpPr>
            <a:spLocks noGrp="1"/>
          </p:cNvSpPr>
          <p:nvPr>
            <p:ph type="dt" sz="half" idx="10"/>
          </p:nvPr>
        </p:nvSpPr>
        <p:spPr/>
        <p:txBody>
          <a:bodyPr/>
          <a:lstStyle/>
          <a:p>
            <a:fld id="{A54A026C-23E9-46A9-ABBF-7436E58A0190}"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Graph Terminology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lvl="0" algn="just"/>
            <a:r>
              <a:rPr lang="en-US" sz="2200" dirty="0"/>
              <a:t>What is Graph data structure and write its terminologies	</a:t>
            </a:r>
          </a:p>
          <a:p>
            <a:pPr lvl="0" algn="just"/>
            <a:r>
              <a:rPr lang="en-US" sz="2200" dirty="0"/>
              <a:t>What are the various representation of a graph</a:t>
            </a:r>
          </a:p>
          <a:p>
            <a:pPr lvl="0" algn="just"/>
            <a:r>
              <a:rPr lang="en-US" sz="2200" dirty="0"/>
              <a:t>Write the BFS algorithm		</a:t>
            </a:r>
          </a:p>
          <a:p>
            <a:pPr lvl="0" algn="just"/>
            <a:r>
              <a:rPr lang="en-US" sz="2200" dirty="0"/>
              <a:t>Write the DFS algorithm		</a:t>
            </a:r>
          </a:p>
          <a:p>
            <a:pPr lvl="0" algn="just"/>
            <a:r>
              <a:rPr lang="en-US" sz="2200" dirty="0"/>
              <a:t>Write the </a:t>
            </a:r>
            <a:r>
              <a:rPr lang="en-US" sz="2200" dirty="0" err="1"/>
              <a:t>Dijkstra’s</a:t>
            </a:r>
            <a:r>
              <a:rPr lang="en-US" sz="2200" dirty="0"/>
              <a:t> shortest path algorithm</a:t>
            </a:r>
          </a:p>
          <a:p>
            <a:pPr lvl="0" algn="just"/>
            <a:r>
              <a:rPr lang="en-US" sz="2200" dirty="0"/>
              <a:t>Write the </a:t>
            </a:r>
            <a:r>
              <a:rPr lang="en-US" sz="2200" dirty="0" err="1"/>
              <a:t>Warshal’s</a:t>
            </a:r>
            <a:r>
              <a:rPr lang="en-US" sz="2200" dirty="0"/>
              <a:t> Shortest path algorithm</a:t>
            </a:r>
          </a:p>
          <a:p>
            <a:pPr lvl="0" algn="just"/>
            <a:r>
              <a:rPr lang="en-US" sz="2200" dirty="0"/>
              <a:t>Write the Prim’s algorithm	</a:t>
            </a:r>
          </a:p>
          <a:p>
            <a:pPr lvl="0" algn="just"/>
            <a:r>
              <a:rPr lang="en-US" sz="2200" dirty="0"/>
              <a:t>Write the </a:t>
            </a:r>
            <a:r>
              <a:rPr lang="en-US" sz="2200" dirty="0" err="1"/>
              <a:t>Krushal’s</a:t>
            </a:r>
            <a:r>
              <a:rPr lang="en-US" sz="2200" dirty="0"/>
              <a:t> algorithm	</a:t>
            </a:r>
          </a:p>
          <a:p>
            <a:pPr algn="just"/>
            <a:endParaRPr lang="en-US" sz="2200" dirty="0"/>
          </a:p>
        </p:txBody>
      </p:sp>
      <p:sp>
        <p:nvSpPr>
          <p:cNvPr id="4" name="Date Placeholder 3"/>
          <p:cNvSpPr>
            <a:spLocks noGrp="1"/>
          </p:cNvSpPr>
          <p:nvPr>
            <p:ph type="dt" sz="half" idx="10"/>
          </p:nvPr>
        </p:nvSpPr>
        <p:spPr/>
        <p:txBody>
          <a:bodyPr/>
          <a:lstStyle/>
          <a:p>
            <a:fld id="{A61996F5-30AB-4ADB-AB9A-6BCDB3F41F84}"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Weekly</a:t>
            </a:r>
            <a:r>
              <a:rPr kumimoji="0" lang="en-US" sz="3200" b="1" i="0" u="none" strike="noStrike" kern="1200" cap="none" spc="0" normalizeH="0" noProof="0" dirty="0">
                <a:ln>
                  <a:noFill/>
                </a:ln>
                <a:solidFill>
                  <a:schemeClr val="dk1"/>
                </a:solidFill>
                <a:effectLst/>
                <a:uLnTx/>
                <a:uFillTx/>
                <a:latin typeface="+mn-lt"/>
                <a:ea typeface="+mn-ea"/>
                <a:cs typeface="+mn-cs"/>
              </a:rPr>
              <a:t> Assignment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ubtitle 2"/>
          <p:cNvSpPr>
            <a:spLocks noGrp="1"/>
          </p:cNvSpPr>
          <p:nvPr>
            <p:ph type="subTitle" idx="1"/>
          </p:nvPr>
        </p:nvSpPr>
        <p:spPr>
          <a:xfrm>
            <a:off x="1331595" y="2708910"/>
            <a:ext cx="6400800" cy="1752600"/>
          </a:xfrm>
        </p:spPr>
        <p:txBody>
          <a:bodyPr vert="horz" wrap="square" lIns="91440" tIns="45720" rIns="91440" bIns="45720" anchor="t" anchorCtr="0"/>
          <a:lstStyle/>
          <a:p>
            <a:pPr eaLnBrk="1" hangingPunct="1">
              <a:buSzPct val="85000"/>
            </a:pPr>
            <a:r>
              <a:rPr lang="en-US" sz="4000" b="1" kern="1200" dirty="0">
                <a:latin typeface="+mn-lt"/>
                <a:ea typeface="+mn-ea"/>
                <a:cs typeface="+mn-cs"/>
              </a:rPr>
              <a:t>File Structure</a:t>
            </a:r>
          </a:p>
        </p:txBody>
      </p:sp>
      <p:sp>
        <p:nvSpPr>
          <p:cNvPr id="6147" name="Title 1"/>
          <p:cNvSpPr>
            <a:spLocks noGrp="1"/>
          </p:cNvSpPr>
          <p:nvPr>
            <p:ph type="ctrTitle"/>
          </p:nvPr>
        </p:nvSpPr>
        <p:spPr>
          <a:xfrm>
            <a:off x="457200" y="1506538"/>
            <a:ext cx="8229600" cy="1470025"/>
          </a:xfrm>
        </p:spPr>
        <p:txBody>
          <a:bodyPr vert="horz" wrap="square" lIns="91440" tIns="45720" rIns="91440" bIns="91440" anchor="ctr" anchorCtr="0"/>
          <a:lstStyle/>
          <a:p>
            <a:pPr eaLnBrk="1" hangingPunct="1">
              <a:buClrTx/>
              <a:buSzTx/>
              <a:buFontTx/>
            </a:pPr>
            <a:r>
              <a:rPr sz="6600" b="1" kern="1200" dirty="0">
                <a:solidFill>
                  <a:srgbClr val="FFFFFF"/>
                </a:solidFill>
                <a:latin typeface="+mj-lt"/>
                <a:ea typeface="+mj-ea"/>
                <a:cs typeface="+mj-cs"/>
              </a:rPr>
              <a:t>CHP - 9 File Structures</a:t>
            </a:r>
            <a:r>
              <a:rPr sz="4800" kern="1200" dirty="0">
                <a:solidFill>
                  <a:srgbClr val="FFFFFF"/>
                </a:solidFill>
                <a:latin typeface="+mj-lt"/>
                <a:ea typeface="+mj-ea"/>
                <a:cs typeface="+mj-cs"/>
              </a:rPr>
              <a:t>  </a:t>
            </a:r>
          </a:p>
        </p:txBody>
      </p:sp>
      <p:sp>
        <p:nvSpPr>
          <p:cNvPr id="4" name="Date Placeholder 3"/>
          <p:cNvSpPr>
            <a:spLocks noGrp="1"/>
          </p:cNvSpPr>
          <p:nvPr>
            <p:ph type="dt" sz="half" idx="10"/>
          </p:nvPr>
        </p:nvSpPr>
        <p:spPr/>
        <p:txBody>
          <a:bodyPr/>
          <a:lstStyle/>
          <a:p>
            <a:fld id="{BB2A98C3-9439-47B3-B870-ACF4BB00A59A}" type="datetime1">
              <a:rPr lang="en-US" smtClean="0"/>
              <a:t>15-Jan-23</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111</a:t>
            </a:fld>
            <a:endParaRPr lang="en-US"/>
          </a:p>
        </p:txBody>
      </p:sp>
      <p:sp>
        <p:nvSpPr>
          <p:cNvPr id="6" name="Footer Placeholder 5"/>
          <p:cNvSpPr>
            <a:spLocks noGrp="1"/>
          </p:cNvSpPr>
          <p:nvPr>
            <p:ph type="ftr" sz="quarter" idx="11"/>
          </p:nvPr>
        </p:nvSpPr>
        <p:spPr/>
        <p:txBody>
          <a:bodyPr/>
          <a:lstStyle/>
          <a:p>
            <a:r>
              <a:rPr lang="en-US"/>
              <a:t>Dr. Ritesh Rastogi       AMICSE 0301/ACSE0301-DS            Unit -1</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b="1" dirty="0"/>
              <a:t>Prerequisite</a:t>
            </a:r>
          </a:p>
          <a:p>
            <a:pPr algn="just">
              <a:buNone/>
            </a:pPr>
            <a:endParaRPr lang="en-US" sz="2200" b="1" dirty="0"/>
          </a:p>
          <a:p>
            <a:pPr marL="854075" indent="-284163" algn="just"/>
            <a:r>
              <a:rPr lang="en-US" sz="2200" dirty="0"/>
              <a:t>Knowledge of </a:t>
            </a:r>
          </a:p>
          <a:p>
            <a:pPr marL="854075" indent="-284163" algn="just"/>
            <a:r>
              <a:rPr lang="en-US" sz="2200" dirty="0"/>
              <a:t>Algorithms</a:t>
            </a:r>
          </a:p>
          <a:p>
            <a:pPr marL="854075" indent="-284163" algn="just"/>
            <a:r>
              <a:rPr lang="en-US" sz="2200" dirty="0"/>
              <a:t>C Language</a:t>
            </a:r>
          </a:p>
          <a:p>
            <a:pPr marL="854075" indent="-284163" algn="just"/>
            <a:r>
              <a:rPr lang="en-US" sz="2200" dirty="0"/>
              <a:t>Data Structure Concepts.</a:t>
            </a:r>
          </a:p>
          <a:p>
            <a:pPr marL="854075" indent="-284163" algn="just">
              <a:buNone/>
            </a:pPr>
            <a:endParaRPr lang="en-US" sz="2200" dirty="0"/>
          </a:p>
          <a:p>
            <a:pPr algn="just"/>
            <a:endParaRPr lang="en-US" sz="2200" dirty="0"/>
          </a:p>
          <a:p>
            <a:pPr algn="just"/>
            <a:r>
              <a:rPr lang="en-US" sz="2200" b="1" dirty="0"/>
              <a:t>Recap</a:t>
            </a:r>
          </a:p>
          <a:p>
            <a:pPr marL="852488" indent="-282575" algn="just"/>
            <a:r>
              <a:rPr lang="en-US" sz="2200" dirty="0"/>
              <a:t>Studied about </a:t>
            </a:r>
          </a:p>
          <a:p>
            <a:pPr marL="852488" indent="-282575" algn="just"/>
            <a:r>
              <a:rPr lang="en-US" sz="2200" dirty="0"/>
              <a:t>Graphs and their algorithm</a:t>
            </a:r>
          </a:p>
          <a:p>
            <a:pPr marL="852488" algn="just"/>
            <a:endParaRPr lang="en-US" sz="2200" dirty="0"/>
          </a:p>
        </p:txBody>
      </p:sp>
      <p:sp>
        <p:nvSpPr>
          <p:cNvPr id="4" name="Date Placeholder 3"/>
          <p:cNvSpPr>
            <a:spLocks noGrp="1"/>
          </p:cNvSpPr>
          <p:nvPr>
            <p:ph type="dt" sz="half" idx="10"/>
          </p:nvPr>
        </p:nvSpPr>
        <p:spPr/>
        <p:txBody>
          <a:bodyPr/>
          <a:lstStyle/>
          <a:p>
            <a:fld id="{BFF63A9F-C6EF-4F62-BF76-2D854AF0AB58}"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Prerequisite and Recap</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Physical Storage </a:t>
            </a:r>
          </a:p>
          <a:p>
            <a:pPr algn="just"/>
            <a:r>
              <a:rPr lang="en-US" sz="2200" dirty="0"/>
              <a:t>Files</a:t>
            </a:r>
          </a:p>
          <a:p>
            <a:pPr algn="just">
              <a:buNone/>
            </a:pPr>
            <a:endParaRPr lang="en-US" sz="2200" dirty="0"/>
          </a:p>
        </p:txBody>
      </p:sp>
      <p:sp>
        <p:nvSpPr>
          <p:cNvPr id="4" name="Date Placeholder 3"/>
          <p:cNvSpPr>
            <a:spLocks noGrp="1"/>
          </p:cNvSpPr>
          <p:nvPr>
            <p:ph type="dt" sz="half" idx="10"/>
          </p:nvPr>
        </p:nvSpPr>
        <p:spPr/>
        <p:txBody>
          <a:bodyPr/>
          <a:lstStyle/>
          <a:p>
            <a:fld id="{2CB7F782-55A1-4E4A-A83D-25D466DDFA47}"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t>Content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Students will get to understand about the important concept of Files</a:t>
            </a:r>
          </a:p>
          <a:p>
            <a:pPr algn="just"/>
            <a:endParaRPr lang="en-US" sz="2200" dirty="0"/>
          </a:p>
        </p:txBody>
      </p:sp>
      <p:sp>
        <p:nvSpPr>
          <p:cNvPr id="4" name="Date Placeholder 3"/>
          <p:cNvSpPr>
            <a:spLocks noGrp="1"/>
          </p:cNvSpPr>
          <p:nvPr>
            <p:ph type="dt" sz="half" idx="10"/>
          </p:nvPr>
        </p:nvSpPr>
        <p:spPr/>
        <p:txBody>
          <a:bodyPr/>
          <a:lstStyle/>
          <a:p>
            <a:fld id="{804D83B9-C926-436A-B3E7-222310468611}"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t>Topic Objective</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Classification of Physical Storage Media </a:t>
            </a:r>
          </a:p>
          <a:p>
            <a:pPr algn="just"/>
            <a:endParaRPr lang="en-US" sz="2200" dirty="0"/>
          </a:p>
          <a:p>
            <a:pPr algn="just"/>
            <a:r>
              <a:rPr lang="en-US" sz="2200" dirty="0"/>
              <a:t>Main criteria: </a:t>
            </a:r>
          </a:p>
          <a:p>
            <a:pPr algn="just"/>
            <a:r>
              <a:rPr lang="en-US" sz="2200" dirty="0"/>
              <a:t>Speed with which data can be accessed and cost per unit of data to buy medium </a:t>
            </a:r>
          </a:p>
          <a:p>
            <a:pPr algn="just"/>
            <a:r>
              <a:rPr lang="en-US" sz="2200" dirty="0"/>
              <a:t>Reliability – data loss on power failure or system crash – physical failure of the storage device</a:t>
            </a:r>
          </a:p>
        </p:txBody>
      </p:sp>
      <p:sp>
        <p:nvSpPr>
          <p:cNvPr id="4" name="Date Placeholder 3"/>
          <p:cNvSpPr>
            <a:spLocks noGrp="1"/>
          </p:cNvSpPr>
          <p:nvPr>
            <p:ph type="dt" sz="half" idx="10"/>
          </p:nvPr>
        </p:nvSpPr>
        <p:spPr/>
        <p:txBody>
          <a:bodyPr/>
          <a:lstStyle/>
          <a:p>
            <a:fld id="{428BB9CD-A673-4A29-ACB5-D0FB942BF71C}"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t>Physical Storage Media(CO3)</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Classification: </a:t>
            </a:r>
          </a:p>
          <a:p>
            <a:pPr algn="just"/>
            <a:r>
              <a:rPr lang="en-US" sz="2200" dirty="0"/>
              <a:t>volatile storage: </a:t>
            </a:r>
          </a:p>
          <a:p>
            <a:pPr lvl="1" algn="just"/>
            <a:r>
              <a:rPr lang="en-US" sz="2200" dirty="0"/>
              <a:t>loses contents when power is turned off</a:t>
            </a:r>
          </a:p>
          <a:p>
            <a:pPr algn="just"/>
            <a:r>
              <a:rPr lang="en-US" sz="2200" dirty="0"/>
              <a:t>non-volatile storage: </a:t>
            </a:r>
          </a:p>
          <a:p>
            <a:pPr lvl="1" algn="just"/>
            <a:r>
              <a:rPr lang="en-US" sz="2200" dirty="0"/>
              <a:t>contents persist when power is switched off</a:t>
            </a:r>
          </a:p>
        </p:txBody>
      </p:sp>
      <p:sp>
        <p:nvSpPr>
          <p:cNvPr id="4" name="Date Placeholder 3"/>
          <p:cNvSpPr>
            <a:spLocks noGrp="1"/>
          </p:cNvSpPr>
          <p:nvPr>
            <p:ph type="dt" sz="half" idx="10"/>
          </p:nvPr>
        </p:nvSpPr>
        <p:spPr/>
        <p:txBody>
          <a:bodyPr/>
          <a:lstStyle/>
          <a:p>
            <a:fld id="{8916F005-9F8C-4CB0-B0E3-1AFA9CA86A0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Physical Storage Media(CO3)</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a:bodyPr>
          <a:lstStyle/>
          <a:p>
            <a:pPr algn="just"/>
            <a:r>
              <a:rPr lang="en-US" sz="2400" dirty="0"/>
              <a:t>Physical Storage Media </a:t>
            </a:r>
          </a:p>
          <a:p>
            <a:pPr algn="just"/>
            <a:r>
              <a:rPr lang="en-US" sz="2400" dirty="0"/>
              <a:t>Cache:</a:t>
            </a:r>
          </a:p>
          <a:p>
            <a:pPr marL="1077913" algn="just"/>
            <a:r>
              <a:rPr lang="en-US" sz="2400" dirty="0"/>
              <a:t>fastest and most costly form of storage</a:t>
            </a:r>
          </a:p>
          <a:p>
            <a:pPr marL="1077913" algn="just"/>
            <a:r>
              <a:rPr lang="en-US" sz="2400" dirty="0"/>
              <a:t>volatile; managed by the hardware and/or operating system</a:t>
            </a:r>
          </a:p>
          <a:p>
            <a:pPr algn="just"/>
            <a:r>
              <a:rPr lang="en-US" sz="2400" dirty="0"/>
              <a:t>Main Memory:</a:t>
            </a:r>
          </a:p>
          <a:p>
            <a:pPr marL="1079500" indent="-390525" algn="just"/>
            <a:r>
              <a:rPr lang="en-US" sz="2400" dirty="0"/>
              <a:t>general purpose instructions operate on data in main memory</a:t>
            </a:r>
          </a:p>
          <a:p>
            <a:pPr marL="1079500" indent="-390525" algn="just"/>
            <a:r>
              <a:rPr lang="en-US" sz="2400" dirty="0"/>
              <a:t>fast access but in general too small to store the entire database (or even an entire relation) </a:t>
            </a:r>
          </a:p>
          <a:p>
            <a:pPr marL="1079500" indent="-390525" algn="just"/>
            <a:r>
              <a:rPr lang="en-US" sz="2400" dirty="0"/>
              <a:t>volatile – content of main memory is usually lost if a power failure or system crash occurs</a:t>
            </a:r>
            <a:endParaRPr lang="en-US" sz="2200" dirty="0"/>
          </a:p>
        </p:txBody>
      </p:sp>
      <p:sp>
        <p:nvSpPr>
          <p:cNvPr id="4" name="Date Placeholder 3"/>
          <p:cNvSpPr>
            <a:spLocks noGrp="1"/>
          </p:cNvSpPr>
          <p:nvPr>
            <p:ph type="dt" sz="half" idx="10"/>
          </p:nvPr>
        </p:nvSpPr>
        <p:spPr/>
        <p:txBody>
          <a:bodyPr/>
          <a:lstStyle/>
          <a:p>
            <a:fld id="{771938F1-6FF3-4010-B7A2-89E306F21BCF}"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Physical Storage Media(CO3)</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Other Storage Devices</a:t>
            </a:r>
          </a:p>
          <a:p>
            <a:pPr marL="747713" algn="just"/>
            <a:r>
              <a:rPr lang="en-US" sz="2200" dirty="0"/>
              <a:t>Magnetic-Disk Storage</a:t>
            </a:r>
          </a:p>
          <a:p>
            <a:pPr marL="747713" algn="just"/>
            <a:r>
              <a:rPr lang="en-US" sz="2200" dirty="0"/>
              <a:t>Optical Disk</a:t>
            </a:r>
          </a:p>
          <a:p>
            <a:pPr marL="747713" algn="just"/>
            <a:r>
              <a:rPr lang="en-US" sz="2200" dirty="0"/>
              <a:t>Tape</a:t>
            </a:r>
          </a:p>
          <a:p>
            <a:pPr algn="just"/>
            <a:r>
              <a:rPr lang="en-US" sz="2200" dirty="0"/>
              <a:t>Storage Hierarchy </a:t>
            </a:r>
          </a:p>
          <a:p>
            <a:pPr marL="793750" indent="-328613" algn="just"/>
            <a:r>
              <a:rPr lang="en-US" sz="2200" dirty="0"/>
              <a:t>Primary Storage</a:t>
            </a:r>
          </a:p>
          <a:p>
            <a:pPr marL="793750" indent="-328613" algn="just"/>
            <a:r>
              <a:rPr lang="en-US" sz="2200" dirty="0"/>
              <a:t>Secondary Storage</a:t>
            </a:r>
          </a:p>
          <a:p>
            <a:pPr marL="793750" indent="-328613" algn="just"/>
            <a:r>
              <a:rPr lang="en-US" sz="2200" dirty="0"/>
              <a:t>Tertiary Storage</a:t>
            </a:r>
          </a:p>
          <a:p>
            <a:pPr algn="just"/>
            <a:endParaRPr lang="en-US" sz="2200" dirty="0"/>
          </a:p>
        </p:txBody>
      </p:sp>
      <p:sp>
        <p:nvSpPr>
          <p:cNvPr id="4" name="Date Placeholder 3"/>
          <p:cNvSpPr>
            <a:spLocks noGrp="1"/>
          </p:cNvSpPr>
          <p:nvPr>
            <p:ph type="dt" sz="half" idx="10"/>
          </p:nvPr>
        </p:nvSpPr>
        <p:spPr/>
        <p:txBody>
          <a:bodyPr/>
          <a:lstStyle/>
          <a:p>
            <a:fld id="{9754E219-B690-43DD-A18F-01F77FF97E97}"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Physical Storage Media(CO3)</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685800"/>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p:cNvSpPr>
          <p:nvPr>
            <p:ph sz="quarter" idx="1"/>
          </p:nvPr>
        </p:nvSpPr>
        <p:spPr>
          <a:xfrm>
            <a:off x="762000" y="914400"/>
            <a:ext cx="7772400" cy="4572000"/>
          </a:xfrm>
        </p:spPr>
        <p:txBody>
          <a:bodyPr vert="horz" wrap="square" lIns="91440" tIns="45720" rIns="91440" bIns="45720" anchor="t" anchorCtr="0">
            <a:normAutofit/>
          </a:bodyPr>
          <a:lstStyle/>
          <a:p>
            <a:pPr algn="just" eaLnBrk="1" hangingPunct="1"/>
            <a:r>
              <a:rPr sz="2000" dirty="0"/>
              <a:t>In some of the previous chapters, we have discussed representations of and operations on data structures. </a:t>
            </a:r>
          </a:p>
          <a:p>
            <a:pPr algn="just" eaLnBrk="1" hangingPunct="1"/>
            <a:r>
              <a:rPr sz="2000" dirty="0"/>
              <a:t>These representations and operations are applicable to data items stored in main memory. </a:t>
            </a:r>
          </a:p>
          <a:p>
            <a:pPr algn="just" eaLnBrk="1" hangingPunct="1"/>
            <a:r>
              <a:rPr sz="2000" dirty="0"/>
              <a:t>However, not always the data is available in main memory. </a:t>
            </a:r>
          </a:p>
          <a:p>
            <a:pPr algn="just" eaLnBrk="1" hangingPunct="1"/>
            <a:r>
              <a:rPr sz="2000" dirty="0"/>
              <a:t>This is because  of two main reasons. First, there may be a program whose size is larger than </a:t>
            </a:r>
            <a:r>
              <a:rPr sz="2000"/>
              <a:t>the available</a:t>
            </a:r>
            <a:r>
              <a:rPr lang="en-US" sz="2000" dirty="0"/>
              <a:t> </a:t>
            </a:r>
            <a:r>
              <a:rPr sz="2000"/>
              <a:t>memory </a:t>
            </a:r>
            <a:r>
              <a:rPr sz="2000" dirty="0"/>
              <a:t>or there may be a program, which requires data that cannot fit in main memory at once. </a:t>
            </a:r>
          </a:p>
          <a:p>
            <a:pPr algn="just" eaLnBrk="1" hangingPunct="1"/>
            <a:r>
              <a:rPr sz="2000" dirty="0"/>
              <a:t>Second, main memory loses the data once the program is terminated or the power supply is switched off and it may be required to store data from one execution of a program to next.</a:t>
            </a:r>
          </a:p>
          <a:p>
            <a:pPr algn="just" eaLnBrk="1" hangingPunct="1"/>
            <a:r>
              <a:rPr sz="2000" dirty="0"/>
              <a:t> For these reasons, data should be stored on some external memory. The place that usually holds the data is a file on the disk.</a:t>
            </a:r>
          </a:p>
        </p:txBody>
      </p:sp>
      <p:sp>
        <p:nvSpPr>
          <p:cNvPr id="4" name="Date Placeholder 3"/>
          <p:cNvSpPr>
            <a:spLocks noGrp="1"/>
          </p:cNvSpPr>
          <p:nvPr>
            <p:ph type="dt" sz="half" idx="10"/>
          </p:nvPr>
        </p:nvSpPr>
        <p:spPr/>
        <p:txBody>
          <a:bodyPr/>
          <a:lstStyle/>
          <a:p>
            <a:fld id="{3E316936-F985-466E-884A-EAC681C25A2F}" type="datetime1">
              <a:rPr lang="en-US" smtClean="0"/>
              <a:t>15-Jan-23</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119</a:t>
            </a:fld>
            <a:endParaRPr lang="en-US"/>
          </a:p>
        </p:txBody>
      </p:sp>
      <p:sp>
        <p:nvSpPr>
          <p:cNvPr id="6" name="Footer Placeholder 5"/>
          <p:cNvSpPr>
            <a:spLocks noGrp="1"/>
          </p:cNvSpPr>
          <p:nvPr>
            <p:ph type="ftr" sz="quarter" idx="11"/>
          </p:nvPr>
        </p:nvSpPr>
        <p:spPr/>
        <p:txBody>
          <a:bodyPr/>
          <a:lstStyle/>
          <a:p>
            <a:r>
              <a:rPr lang="en-US"/>
              <a:t>Dr. Ritesh Rastogi       AMICSE 0301/ACSE0301-DS            Unit -1</a:t>
            </a:r>
            <a:endParaRPr lang="en-US" dirty="0"/>
          </a:p>
        </p:txBody>
      </p:sp>
      <p:sp>
        <p:nvSpPr>
          <p:cNvPr id="7" name="Title 1"/>
          <p:cNvSpPr txBox="1">
            <a:spLocks/>
          </p:cNvSpPr>
          <p:nvPr/>
        </p:nvSpPr>
        <p:spPr>
          <a:xfrm>
            <a:off x="1371600" y="-761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Introduction to File</a:t>
            </a:r>
          </a:p>
        </p:txBody>
      </p:sp>
      <p:pic>
        <p:nvPicPr>
          <p:cNvPr id="8" name="Picture 7" descr="C:\Users\tiwari\Downloads\Logo11.png"/>
          <p:cNvPicPr>
            <a:picLocks noChangeAspect="1" noChangeArrowheads="1"/>
          </p:cNvPicPr>
          <p:nvPr/>
        </p:nvPicPr>
        <p:blipFill>
          <a:blip r:embed="rId2"/>
          <a:srcRect/>
          <a:stretch>
            <a:fillRect/>
          </a:stretch>
        </p:blipFill>
        <p:spPr bwMode="auto">
          <a:xfrm>
            <a:off x="0" y="0"/>
            <a:ext cx="1371600" cy="6858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lvl="0" algn="just"/>
            <a:r>
              <a:rPr lang="en-US" sz="2000" dirty="0"/>
              <a:t> A directed graph is weakly connected if all of its directed edges are replaced with undirected edges, resulting in a connected graph. A weakly linked graph's vertices have at least one out-degree or in-degree.</a:t>
            </a:r>
          </a:p>
          <a:p>
            <a:pPr lvl="0" algn="just"/>
            <a:r>
              <a:rPr lang="en-US" sz="2000" dirty="0"/>
              <a:t>A tree is a connected forest. The primary form of the tree is called a rooted tree, which is a free tree.</a:t>
            </a:r>
          </a:p>
          <a:p>
            <a:pPr lvl="0" algn="just"/>
            <a:r>
              <a:rPr lang="en-US" sz="2000" dirty="0"/>
              <a:t>A spanning </a:t>
            </a:r>
            <a:r>
              <a:rPr lang="en-US" sz="2000" dirty="0" err="1"/>
              <a:t>subgraph</a:t>
            </a:r>
            <a:r>
              <a:rPr lang="en-US" sz="2000" dirty="0"/>
              <a:t> that is also a tree is known as a </a:t>
            </a:r>
            <a:r>
              <a:rPr lang="en-US" sz="2000" dirty="0">
                <a:hlinkClick r:id="rId2" tooltip="spanning tree."/>
              </a:rPr>
              <a:t>spanning tree.</a:t>
            </a:r>
            <a:endParaRPr lang="en-US" sz="2000" dirty="0"/>
          </a:p>
          <a:p>
            <a:pPr lvl="0" algn="just"/>
            <a:r>
              <a:rPr lang="en-US" sz="2000" dirty="0"/>
              <a:t>A connected component is the unconnected graph's most connected </a:t>
            </a:r>
            <a:r>
              <a:rPr lang="en-US" sz="2000" dirty="0" err="1"/>
              <a:t>subgraph</a:t>
            </a:r>
            <a:r>
              <a:rPr lang="en-US" sz="2000" dirty="0"/>
              <a:t>.</a:t>
            </a:r>
          </a:p>
          <a:p>
            <a:pPr lvl="0" algn="just"/>
            <a:r>
              <a:rPr lang="en-US" sz="2000" dirty="0"/>
              <a:t>A bridge, which is an edge of removal, would sever the graph.</a:t>
            </a:r>
          </a:p>
          <a:p>
            <a:pPr lvl="0" algn="just"/>
            <a:r>
              <a:rPr lang="en-US" sz="2000" dirty="0"/>
              <a:t>Forest is a graph without a cycle.</a:t>
            </a:r>
          </a:p>
        </p:txBody>
      </p:sp>
      <p:sp>
        <p:nvSpPr>
          <p:cNvPr id="4" name="Date Placeholder 3"/>
          <p:cNvSpPr>
            <a:spLocks noGrp="1"/>
          </p:cNvSpPr>
          <p:nvPr>
            <p:ph type="dt" sz="half" idx="10"/>
          </p:nvPr>
        </p:nvSpPr>
        <p:spPr/>
        <p:txBody>
          <a:bodyPr/>
          <a:lstStyle/>
          <a:p>
            <a:fld id="{9C6F303D-7BD8-4262-AC2D-A101B5A4AA45}"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Graph Terminology</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838200" y="1143000"/>
            <a:ext cx="7772400" cy="4572000"/>
          </a:xfrm>
        </p:spPr>
        <p:txBody>
          <a:bodyPr vert="horz" wrap="square" lIns="91440" tIns="45720" rIns="91440" bIns="45720" anchor="t" anchorCtr="0">
            <a:normAutofit/>
          </a:bodyPr>
          <a:lstStyle/>
          <a:p>
            <a:pPr algn="just">
              <a:buClr>
                <a:schemeClr val="accent1"/>
              </a:buClr>
              <a:buSzPct val="85000"/>
            </a:pPr>
            <a:r>
              <a:rPr sz="2000" b="1" dirty="0"/>
              <a:t>Field: </a:t>
            </a:r>
            <a:r>
              <a:rPr sz="2000" dirty="0"/>
              <a:t>It is a smallest unit to store data, also known as attribute or column</a:t>
            </a:r>
            <a:r>
              <a:rPr sz="2000"/>
              <a:t>. </a:t>
            </a:r>
            <a:endParaRPr lang="en-US" sz="2000" dirty="0"/>
          </a:p>
          <a:p>
            <a:pPr lvl="1" algn="just">
              <a:buClr>
                <a:schemeClr val="accent1"/>
              </a:buClr>
              <a:buSzPct val="85000"/>
            </a:pPr>
            <a:r>
              <a:rPr sz="1600"/>
              <a:t>A </a:t>
            </a:r>
            <a:r>
              <a:rPr sz="1600" dirty="0"/>
              <a:t>field </a:t>
            </a:r>
            <a:r>
              <a:rPr sz="1600"/>
              <a:t>has  </a:t>
            </a:r>
            <a:r>
              <a:rPr sz="1600" dirty="0"/>
              <a:t>properties</a:t>
            </a:r>
            <a:r>
              <a:rPr sz="1600"/>
              <a:t>; name, </a:t>
            </a:r>
            <a:r>
              <a:rPr sz="1600" i="1" dirty="0"/>
              <a:t>type and size</a:t>
            </a:r>
            <a:r>
              <a:rPr sz="1600" i="1"/>
              <a:t>. </a:t>
            </a:r>
            <a:endParaRPr lang="en-US" sz="1600" i="1" dirty="0"/>
          </a:p>
          <a:p>
            <a:pPr lvl="1" algn="just">
              <a:buClr>
                <a:schemeClr val="accent1"/>
              </a:buClr>
              <a:buSzPct val="85000"/>
            </a:pPr>
            <a:r>
              <a:rPr sz="1600" i="1"/>
              <a:t>Type </a:t>
            </a:r>
            <a:r>
              <a:rPr sz="1600" i="1" dirty="0"/>
              <a:t>specifies the data type and size specifies the </a:t>
            </a:r>
            <a:r>
              <a:rPr sz="1600" dirty="0"/>
              <a:t>capacity of the field to store data</a:t>
            </a:r>
            <a:r>
              <a:rPr sz="1600"/>
              <a:t>. </a:t>
            </a:r>
            <a:endParaRPr lang="en-US" sz="1600" dirty="0"/>
          </a:p>
          <a:p>
            <a:pPr algn="just">
              <a:buClr>
                <a:schemeClr val="accent1"/>
              </a:buClr>
              <a:buSzPct val="85000"/>
            </a:pPr>
            <a:r>
              <a:rPr sz="2000" b="1"/>
              <a:t>Record</a:t>
            </a:r>
            <a:r>
              <a:rPr sz="2000" b="1" dirty="0"/>
              <a:t>: </a:t>
            </a:r>
            <a:r>
              <a:rPr sz="2000" dirty="0"/>
              <a:t>It is a collection of related fields, also known as tuple or row</a:t>
            </a:r>
            <a:r>
              <a:rPr sz="2000"/>
              <a:t>. </a:t>
            </a:r>
            <a:endParaRPr lang="en-US" sz="2000" dirty="0"/>
          </a:p>
          <a:p>
            <a:pPr lvl="1" algn="just">
              <a:buClr>
                <a:schemeClr val="accent1"/>
              </a:buClr>
              <a:buSzPct val="85000"/>
            </a:pPr>
            <a:r>
              <a:rPr lang="en-US" sz="1600" dirty="0"/>
              <a:t>A record can also be blank.</a:t>
            </a:r>
          </a:p>
          <a:p>
            <a:pPr algn="just">
              <a:buClr>
                <a:schemeClr val="accent1"/>
              </a:buClr>
              <a:buSzPct val="85000"/>
            </a:pPr>
            <a:r>
              <a:rPr sz="2000" b="1"/>
              <a:t>File</a:t>
            </a:r>
            <a:r>
              <a:rPr sz="2000" b="1" dirty="0"/>
              <a:t>: </a:t>
            </a:r>
            <a:r>
              <a:rPr sz="2000" dirty="0"/>
              <a:t>It is a set of related records, also known as relation or table</a:t>
            </a:r>
            <a:r>
              <a:rPr sz="2000"/>
              <a:t>. </a:t>
            </a:r>
            <a:endParaRPr lang="en-US" sz="2000" dirty="0"/>
          </a:p>
          <a:p>
            <a:pPr lvl="1" algn="just">
              <a:buClr>
                <a:schemeClr val="accent1"/>
              </a:buClr>
              <a:buSzPct val="85000"/>
            </a:pPr>
            <a:r>
              <a:rPr sz="1600"/>
              <a:t>A </a:t>
            </a:r>
            <a:r>
              <a:rPr sz="1600" dirty="0"/>
              <a:t>file is identified by properties like </a:t>
            </a:r>
            <a:r>
              <a:rPr sz="1600" i="1" dirty="0"/>
              <a:t>file name, size and location</a:t>
            </a:r>
            <a:r>
              <a:rPr sz="1600" i="1"/>
              <a:t>. </a:t>
            </a:r>
            <a:endParaRPr lang="en-US" sz="1600" i="1" dirty="0"/>
          </a:p>
          <a:p>
            <a:pPr lvl="1" algn="just">
              <a:buClr>
                <a:schemeClr val="accent1"/>
              </a:buClr>
              <a:buSzPct val="85000"/>
            </a:pPr>
            <a:r>
              <a:rPr sz="1800" i="1"/>
              <a:t>File </a:t>
            </a:r>
            <a:r>
              <a:rPr sz="1800" i="1" dirty="0"/>
              <a:t>can be </a:t>
            </a:r>
            <a:r>
              <a:rPr sz="1800" i="1" u="sng" dirty="0"/>
              <a:t>text file </a:t>
            </a:r>
            <a:r>
              <a:rPr sz="1800" i="1" dirty="0"/>
              <a:t>or </a:t>
            </a:r>
            <a:r>
              <a:rPr sz="1800" i="1" u="sng" dirty="0"/>
              <a:t>binary file</a:t>
            </a:r>
            <a:r>
              <a:rPr sz="1800" i="1" u="sng"/>
              <a:t>. </a:t>
            </a:r>
            <a:endParaRPr lang="en-US" sz="1800" i="1" u="sng" dirty="0"/>
          </a:p>
          <a:p>
            <a:pPr lvl="1" algn="just">
              <a:buClr>
                <a:schemeClr val="accent1"/>
              </a:buClr>
              <a:buSzPct val="85000"/>
            </a:pPr>
            <a:r>
              <a:rPr sz="1800" b="1" i="1"/>
              <a:t>Text </a:t>
            </a:r>
            <a:r>
              <a:rPr sz="1800" b="1" dirty="0"/>
              <a:t>file </a:t>
            </a:r>
            <a:r>
              <a:rPr sz="1600" dirty="0"/>
              <a:t>stores numbers as a sequence </a:t>
            </a:r>
            <a:r>
              <a:rPr sz="1600"/>
              <a:t>of characters</a:t>
            </a:r>
            <a:endParaRPr lang="en-US" sz="1600" dirty="0"/>
          </a:p>
          <a:p>
            <a:pPr lvl="1" algn="just">
              <a:buClr>
                <a:schemeClr val="accent1"/>
              </a:buClr>
              <a:buSzPct val="85000"/>
            </a:pPr>
            <a:r>
              <a:rPr lang="en-US" sz="1800" b="1" dirty="0"/>
              <a:t>B</a:t>
            </a:r>
            <a:r>
              <a:rPr sz="1800" b="1"/>
              <a:t>inary </a:t>
            </a:r>
            <a:r>
              <a:rPr sz="1800" b="1" dirty="0"/>
              <a:t>file</a:t>
            </a:r>
            <a:r>
              <a:rPr sz="1600" dirty="0"/>
              <a:t> stores numbers in binary format</a:t>
            </a:r>
            <a:r>
              <a:rPr sz="1600"/>
              <a:t>. </a:t>
            </a:r>
            <a:endParaRPr lang="en-US" sz="1600" dirty="0"/>
          </a:p>
          <a:p>
            <a:pPr lvl="1" algn="just">
              <a:buClr>
                <a:schemeClr val="accent1"/>
              </a:buClr>
              <a:buSzPct val="85000"/>
            </a:pPr>
            <a:r>
              <a:rPr sz="1600"/>
              <a:t>A </a:t>
            </a:r>
            <a:r>
              <a:rPr sz="1600" dirty="0"/>
              <a:t>file can contain any number of records. For example, a file containing records of employees in an organization.</a:t>
            </a:r>
          </a:p>
        </p:txBody>
      </p:sp>
      <p:sp>
        <p:nvSpPr>
          <p:cNvPr id="4" name="Date Placeholder 3"/>
          <p:cNvSpPr>
            <a:spLocks noGrp="1"/>
          </p:cNvSpPr>
          <p:nvPr>
            <p:ph type="dt" sz="half" idx="10"/>
          </p:nvPr>
        </p:nvSpPr>
        <p:spPr/>
        <p:txBody>
          <a:bodyPr/>
          <a:lstStyle/>
          <a:p>
            <a:fld id="{D1506F29-5132-4203-A0EF-76F7A35D89DA}" type="datetime1">
              <a:rPr lang="en-US" smtClean="0"/>
              <a:t>15-Jan-23</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120</a:t>
            </a:fld>
            <a:endParaRPr lang="en-US"/>
          </a:p>
        </p:txBody>
      </p:sp>
      <p:sp>
        <p:nvSpPr>
          <p:cNvPr id="6" name="Footer Placeholder 5"/>
          <p:cNvSpPr>
            <a:spLocks noGrp="1"/>
          </p:cNvSpPr>
          <p:nvPr>
            <p:ph type="ftr" sz="quarter" idx="11"/>
          </p:nvPr>
        </p:nvSpPr>
        <p:spPr/>
        <p:txBody>
          <a:bodyPr/>
          <a:lstStyle/>
          <a:p>
            <a:r>
              <a:rPr lang="en-US"/>
              <a:t>Dr. Ritesh Rastogi       AMICSE 0301/ACSE0301-DS            Unit -1</a:t>
            </a:r>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solidFill>
                  <a:schemeClr val="tx1"/>
                </a:solidFill>
              </a:rPr>
              <a:t>CONCEPTS OF FIELDS, RECORDS AND FILES</a:t>
            </a:r>
          </a:p>
        </p:txBody>
      </p:sp>
      <p:pic>
        <p:nvPicPr>
          <p:cNvPr id="8" name="Picture 7" descr="C:\Users\tiwari\Downloads\Logo11.png"/>
          <p:cNvPicPr>
            <a:picLocks noChangeAspect="1" noChangeArrowheads="1"/>
          </p:cNvPicPr>
          <p:nvPr/>
        </p:nvPicPr>
        <p:blipFill>
          <a:blip r:embed="rId2"/>
          <a:srcRect/>
          <a:stretch>
            <a:fillRect/>
          </a:stretch>
        </p:blipFill>
        <p:spPr bwMode="auto">
          <a:xfrm>
            <a:off x="0" y="0"/>
            <a:ext cx="1371600" cy="68580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sz="quarter" idx="1"/>
          </p:nvPr>
        </p:nvSpPr>
        <p:spPr>
          <a:xfrm>
            <a:off x="609600" y="685800"/>
            <a:ext cx="8229600" cy="5638800"/>
          </a:xfrm>
        </p:spPr>
        <p:txBody>
          <a:bodyPr vert="horz" wrap="square" lIns="91440" tIns="45720" rIns="91440" bIns="45720" anchor="t" anchorCtr="0">
            <a:noAutofit/>
          </a:bodyPr>
          <a:lstStyle/>
          <a:p>
            <a:pPr algn="just" eaLnBrk="1" hangingPunct="1">
              <a:buClr>
                <a:schemeClr val="accent1"/>
              </a:buClr>
              <a:buSzPct val="85000"/>
              <a:buFont typeface="Wingdings 2" pitchFamily="18" charset="2"/>
            </a:pPr>
            <a:r>
              <a:rPr sz="1800" b="1" dirty="0"/>
              <a:t>File Organization</a:t>
            </a:r>
            <a:r>
              <a:rPr sz="1800" b="1"/>
              <a:t>: </a:t>
            </a:r>
            <a:endParaRPr lang="en-US" sz="1800" b="1" dirty="0"/>
          </a:p>
          <a:p>
            <a:pPr algn="just" eaLnBrk="1" hangingPunct="1">
              <a:buClr>
                <a:schemeClr val="accent1"/>
              </a:buClr>
              <a:buSzPct val="85000"/>
              <a:buFont typeface="Wingdings 2" pitchFamily="18" charset="2"/>
            </a:pPr>
            <a:r>
              <a:rPr sz="1800"/>
              <a:t>A </a:t>
            </a:r>
            <a:r>
              <a:rPr sz="1800" dirty="0"/>
              <a:t>file has </a:t>
            </a:r>
            <a:r>
              <a:rPr sz="1800"/>
              <a:t>two facets</a:t>
            </a:r>
            <a:r>
              <a:rPr lang="en-US" sz="1800" dirty="0"/>
              <a:t>	:	L</a:t>
            </a:r>
            <a:r>
              <a:rPr sz="1800"/>
              <a:t>ogical and </a:t>
            </a:r>
            <a:r>
              <a:rPr lang="en-US" sz="1800" dirty="0"/>
              <a:t>P</a:t>
            </a:r>
            <a:r>
              <a:rPr sz="1800"/>
              <a:t>hysical. </a:t>
            </a:r>
            <a:endParaRPr lang="en-US" sz="1800" dirty="0"/>
          </a:p>
          <a:p>
            <a:pPr algn="just" eaLnBrk="1" hangingPunct="1">
              <a:buClr>
                <a:schemeClr val="accent1"/>
              </a:buClr>
              <a:buSzPct val="85000"/>
              <a:buFont typeface="Wingdings 2" pitchFamily="18" charset="2"/>
            </a:pPr>
            <a:r>
              <a:rPr sz="1800"/>
              <a:t>A </a:t>
            </a:r>
            <a:r>
              <a:rPr sz="1800" dirty="0"/>
              <a:t>logical file is a set of records, whereas, physical fife shows how records are physically stored on the disk</a:t>
            </a:r>
            <a:r>
              <a:rPr sz="1800"/>
              <a:t>. </a:t>
            </a:r>
            <a:endParaRPr lang="en-US" sz="1800" dirty="0"/>
          </a:p>
          <a:p>
            <a:pPr algn="just" eaLnBrk="1" hangingPunct="1">
              <a:buClr>
                <a:schemeClr val="accent1"/>
              </a:buClr>
              <a:buSzPct val="85000"/>
              <a:buFont typeface="Wingdings 2" pitchFamily="18" charset="2"/>
            </a:pPr>
            <a:r>
              <a:rPr sz="1800"/>
              <a:t>File  </a:t>
            </a:r>
            <a:r>
              <a:rPr sz="1800" dirty="0"/>
              <a:t>organization refers to the physical representation of a file.</a:t>
            </a:r>
          </a:p>
          <a:p>
            <a:pPr algn="just" eaLnBrk="1" hangingPunct="1">
              <a:buClr>
                <a:schemeClr val="accent1"/>
              </a:buClr>
              <a:buSzPct val="85000"/>
              <a:buFont typeface="Wingdings 2" pitchFamily="18" charset="2"/>
            </a:pPr>
            <a:r>
              <a:rPr sz="1800" b="1" dirty="0"/>
              <a:t>Key</a:t>
            </a:r>
            <a:r>
              <a:rPr sz="1800" b="1"/>
              <a:t>: </a:t>
            </a:r>
            <a:endParaRPr lang="en-US" sz="1800" b="1" dirty="0"/>
          </a:p>
          <a:p>
            <a:pPr algn="just" eaLnBrk="1" hangingPunct="1">
              <a:buClr>
                <a:schemeClr val="accent1"/>
              </a:buClr>
              <a:buSzPct val="85000"/>
              <a:buFont typeface="Wingdings 2" pitchFamily="18" charset="2"/>
            </a:pPr>
            <a:r>
              <a:rPr sz="1800"/>
              <a:t>It </a:t>
            </a:r>
            <a:r>
              <a:rPr sz="1800" dirty="0"/>
              <a:t>is an attribute that uniquely identifies the records of a file</a:t>
            </a:r>
            <a:r>
              <a:rPr sz="1800"/>
              <a:t>. </a:t>
            </a:r>
            <a:endParaRPr lang="en-US" sz="1800" dirty="0"/>
          </a:p>
          <a:p>
            <a:pPr algn="just" eaLnBrk="1" hangingPunct="1">
              <a:buClr>
                <a:schemeClr val="accent1"/>
              </a:buClr>
              <a:buSzPct val="85000"/>
              <a:buFont typeface="Wingdings 2" pitchFamily="18" charset="2"/>
            </a:pPr>
            <a:r>
              <a:rPr sz="1800"/>
              <a:t>It </a:t>
            </a:r>
            <a:r>
              <a:rPr sz="1800" dirty="0"/>
              <a:t>contains unique values to which can be used to distinguish one record from another in a file</a:t>
            </a:r>
            <a:r>
              <a:rPr sz="1800"/>
              <a:t>. </a:t>
            </a:r>
            <a:endParaRPr lang="en-US" sz="1800" dirty="0"/>
          </a:p>
          <a:p>
            <a:pPr algn="just" eaLnBrk="1" hangingPunct="1">
              <a:buClr>
                <a:schemeClr val="accent1"/>
              </a:buClr>
              <a:buSzPct val="85000"/>
              <a:buFont typeface="Wingdings 2" pitchFamily="18" charset="2"/>
            </a:pPr>
            <a:r>
              <a:rPr lang="en-US" sz="1800" dirty="0"/>
              <a:t>It can be Primary Key, Unique Key, Composite Key etc.</a:t>
            </a:r>
          </a:p>
          <a:p>
            <a:pPr algn="just" eaLnBrk="1" hangingPunct="1">
              <a:buClr>
                <a:schemeClr val="accent1"/>
              </a:buClr>
              <a:buSzPct val="85000"/>
              <a:buFont typeface="Wingdings 2" pitchFamily="18" charset="2"/>
            </a:pPr>
            <a:r>
              <a:rPr sz="1800" b="1"/>
              <a:t>Page: </a:t>
            </a:r>
            <a:endParaRPr lang="en-US" sz="1800" b="1" dirty="0"/>
          </a:p>
          <a:p>
            <a:pPr algn="just" eaLnBrk="1" hangingPunct="1">
              <a:buClr>
                <a:schemeClr val="accent1"/>
              </a:buClr>
              <a:buSzPct val="85000"/>
              <a:buFont typeface="Wingdings 2" pitchFamily="18" charset="2"/>
            </a:pPr>
            <a:r>
              <a:rPr sz="1800"/>
              <a:t>A </a:t>
            </a:r>
            <a:r>
              <a:rPr sz="1800" dirty="0"/>
              <a:t>file is loaded in the main memory to perform operations like insertion, modification, deletion, etc., on it</a:t>
            </a:r>
            <a:r>
              <a:rPr sz="1800"/>
              <a:t>. </a:t>
            </a:r>
            <a:endParaRPr lang="en-US" sz="1800" dirty="0"/>
          </a:p>
          <a:p>
            <a:pPr algn="just" eaLnBrk="1" hangingPunct="1">
              <a:buClr>
                <a:schemeClr val="accent1"/>
              </a:buClr>
              <a:buSzPct val="85000"/>
              <a:buFont typeface="Wingdings 2" pitchFamily="18" charset="2"/>
            </a:pPr>
            <a:r>
              <a:rPr sz="1800"/>
              <a:t>If </a:t>
            </a:r>
            <a:r>
              <a:rPr sz="1800" dirty="0"/>
              <a:t>the file is too large in size, it is decomposed into equal size pages, which is the unit of exchange between the disk and the main memory.</a:t>
            </a:r>
          </a:p>
          <a:p>
            <a:pPr algn="just" eaLnBrk="1" hangingPunct="1">
              <a:buClr>
                <a:schemeClr val="accent1"/>
              </a:buClr>
              <a:buSzPct val="85000"/>
              <a:buFont typeface="Wingdings 2" pitchFamily="18" charset="2"/>
            </a:pPr>
            <a:r>
              <a:rPr sz="1800" b="1" dirty="0"/>
              <a:t>Index</a:t>
            </a:r>
            <a:r>
              <a:rPr sz="1800" b="1"/>
              <a:t>: </a:t>
            </a:r>
            <a:endParaRPr lang="en-US" sz="1800" b="1" dirty="0"/>
          </a:p>
          <a:p>
            <a:pPr algn="just" eaLnBrk="1" hangingPunct="1">
              <a:buClr>
                <a:schemeClr val="accent1"/>
              </a:buClr>
              <a:buSzPct val="85000"/>
              <a:buFont typeface="Wingdings 2" pitchFamily="18" charset="2"/>
            </a:pPr>
            <a:r>
              <a:rPr sz="1800"/>
              <a:t>It </a:t>
            </a:r>
            <a:r>
              <a:rPr sz="1800" dirty="0"/>
              <a:t>is a pointer to a record in a file, which provides efficient and fast access to records.</a:t>
            </a:r>
          </a:p>
        </p:txBody>
      </p:sp>
      <p:sp>
        <p:nvSpPr>
          <p:cNvPr id="4" name="Date Placeholder 3"/>
          <p:cNvSpPr>
            <a:spLocks noGrp="1"/>
          </p:cNvSpPr>
          <p:nvPr>
            <p:ph type="dt" sz="half" idx="10"/>
          </p:nvPr>
        </p:nvSpPr>
        <p:spPr/>
        <p:txBody>
          <a:bodyPr/>
          <a:lstStyle/>
          <a:p>
            <a:fld id="{EC56A192-A2FC-4920-99B0-A0E5B47FB7C7}" type="datetime1">
              <a:rPr lang="en-US" smtClean="0"/>
              <a:t>15-Jan-23</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121</a:t>
            </a:fld>
            <a:endParaRPr lang="en-US"/>
          </a:p>
        </p:txBody>
      </p:sp>
      <p:sp>
        <p:nvSpPr>
          <p:cNvPr id="6" name="Footer Placeholder 5"/>
          <p:cNvSpPr>
            <a:spLocks noGrp="1"/>
          </p:cNvSpPr>
          <p:nvPr>
            <p:ph type="ftr" sz="quarter" idx="11"/>
          </p:nvPr>
        </p:nvSpPr>
        <p:spPr/>
        <p:txBody>
          <a:bodyPr/>
          <a:lstStyle/>
          <a:p>
            <a:r>
              <a:rPr lang="en-US"/>
              <a:t>Dr. Ritesh Rastogi       AMICSE 0301/ACSE0301-DS            Unit -1</a:t>
            </a:r>
            <a:endParaRPr lang="en-US" dirty="0"/>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solidFill>
                  <a:schemeClr val="tx1"/>
                </a:solidFill>
              </a:rPr>
              <a:t>CONCEPTS OF FILE ORGANISATION</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685800"/>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sz="quarter" idx="1"/>
          </p:nvPr>
        </p:nvSpPr>
        <p:spPr>
          <a:xfrm>
            <a:off x="838200" y="838200"/>
            <a:ext cx="8077200" cy="4572000"/>
          </a:xfrm>
        </p:spPr>
        <p:txBody>
          <a:bodyPr vert="horz" wrap="square" lIns="91440" tIns="45720" rIns="91440" bIns="45720" anchor="t" anchorCtr="0"/>
          <a:lstStyle/>
          <a:p>
            <a:pPr eaLnBrk="1" hangingPunct="1">
              <a:buClr>
                <a:schemeClr val="accent1"/>
              </a:buClr>
              <a:buSzPct val="85000"/>
              <a:buNone/>
            </a:pPr>
            <a:r>
              <a:rPr sz="2000" b="1" dirty="0"/>
              <a:t>Fixed-Length Records</a:t>
            </a:r>
          </a:p>
          <a:p>
            <a:pPr algn="just">
              <a:buClr>
                <a:schemeClr val="accent1"/>
              </a:buClr>
              <a:buSzPct val="85000"/>
            </a:pPr>
            <a:r>
              <a:rPr sz="2000" dirty="0"/>
              <a:t>All the records in a file of fixed-length record are of same length</a:t>
            </a:r>
            <a:r>
              <a:rPr sz="2000"/>
              <a:t>. </a:t>
            </a:r>
            <a:endParaRPr lang="en-US" sz="2000" dirty="0"/>
          </a:p>
          <a:p>
            <a:pPr algn="just">
              <a:buClr>
                <a:schemeClr val="accent1"/>
              </a:buClr>
              <a:buSzPct val="85000"/>
            </a:pPr>
            <a:r>
              <a:rPr sz="2000"/>
              <a:t>In </a:t>
            </a:r>
            <a:r>
              <a:rPr sz="2000" dirty="0"/>
              <a:t>a file of fixed-length records, every record consists of same number of fields and size of each field is fixed for  every record</a:t>
            </a:r>
            <a:r>
              <a:rPr sz="2000"/>
              <a:t>. </a:t>
            </a:r>
            <a:endParaRPr lang="en-US" sz="2000" dirty="0"/>
          </a:p>
          <a:p>
            <a:pPr algn="just">
              <a:buClr>
                <a:schemeClr val="accent1"/>
              </a:buClr>
              <a:buSzPct val="85000"/>
            </a:pPr>
            <a:r>
              <a:rPr sz="2000"/>
              <a:t>It </a:t>
            </a:r>
            <a:r>
              <a:rPr sz="2000" dirty="0"/>
              <a:t>ensures easy location of field values, as their positions are predetermined.</a:t>
            </a:r>
          </a:p>
          <a:p>
            <a:pPr algn="just">
              <a:buClr>
                <a:schemeClr val="accent1"/>
              </a:buClr>
              <a:buSzPct val="85000"/>
            </a:pPr>
            <a:r>
              <a:rPr sz="2000" dirty="0"/>
              <a:t>Since each record occupies equal memory, </a:t>
            </a:r>
            <a:r>
              <a:rPr sz="2000"/>
              <a:t>as shown</a:t>
            </a:r>
            <a:r>
              <a:rPr lang="en-US" sz="2000" dirty="0"/>
              <a:t> in below figure </a:t>
            </a:r>
            <a:r>
              <a:rPr sz="2000"/>
              <a:t>, </a:t>
            </a:r>
            <a:r>
              <a:rPr sz="2000" dirty="0"/>
              <a:t>identifying start and end of record is relatively simple.</a:t>
            </a:r>
          </a:p>
        </p:txBody>
      </p:sp>
      <p:pic>
        <p:nvPicPr>
          <p:cNvPr id="10244" name="Picture 4"/>
          <p:cNvPicPr>
            <a:picLocks noChangeAspect="1"/>
          </p:cNvPicPr>
          <p:nvPr/>
        </p:nvPicPr>
        <p:blipFill>
          <a:blip r:embed="rId2"/>
          <a:stretch>
            <a:fillRect/>
          </a:stretch>
        </p:blipFill>
        <p:spPr>
          <a:xfrm>
            <a:off x="1447800" y="3581400"/>
            <a:ext cx="6858000" cy="2514600"/>
          </a:xfrm>
          <a:prstGeom prst="rect">
            <a:avLst/>
          </a:prstGeom>
          <a:noFill/>
          <a:ln w="9525">
            <a:noFill/>
          </a:ln>
        </p:spPr>
      </p:pic>
      <p:sp>
        <p:nvSpPr>
          <p:cNvPr id="5" name="Date Placeholder 4"/>
          <p:cNvSpPr>
            <a:spLocks noGrp="1"/>
          </p:cNvSpPr>
          <p:nvPr>
            <p:ph type="dt" sz="half" idx="10"/>
          </p:nvPr>
        </p:nvSpPr>
        <p:spPr/>
        <p:txBody>
          <a:bodyPr/>
          <a:lstStyle/>
          <a:p>
            <a:fld id="{DB01152F-6F18-43D4-8066-92BE00FF8BCF}" type="datetime1">
              <a:rPr lang="en-US" smtClean="0"/>
              <a:t>15-Jan-23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Footer Placeholder 6"/>
          <p:cNvSpPr>
            <a:spLocks noGrp="1"/>
          </p:cNvSpPr>
          <p:nvPr>
            <p:ph type="ftr" sz="quarter" idx="11"/>
          </p:nvPr>
        </p:nvSpPr>
        <p:spPr/>
        <p:txBody>
          <a:bodyPr/>
          <a:lstStyle/>
          <a:p>
            <a:r>
              <a:rPr lang="en-US"/>
              <a:t>Dr. Ritesh Rastogi       AMICSE 0301/ACSE0301-DS            Unit -1</a:t>
            </a:r>
            <a:endParaRPr lang="en-US" dirty="0"/>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solidFill>
                  <a:schemeClr val="tx1"/>
                </a:solidFill>
              </a:rPr>
              <a:t>ORGANIZATION OF RECORDS </a:t>
            </a:r>
          </a:p>
        </p:txBody>
      </p:sp>
      <p:pic>
        <p:nvPicPr>
          <p:cNvPr id="9" name="Picture 8" descr="C:\Users\tiwari\Downloads\Logo11.png"/>
          <p:cNvPicPr>
            <a:picLocks noChangeAspect="1" noChangeArrowheads="1"/>
          </p:cNvPicPr>
          <p:nvPr/>
        </p:nvPicPr>
        <p:blipFill>
          <a:blip r:embed="rId3"/>
          <a:srcRect/>
          <a:stretch>
            <a:fillRect/>
          </a:stretch>
        </p:blipFill>
        <p:spPr bwMode="auto">
          <a:xfrm>
            <a:off x="0" y="0"/>
            <a:ext cx="1371600" cy="685800"/>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p:cNvSpPr>
            <a:spLocks noGrp="1"/>
          </p:cNvSpPr>
          <p:nvPr>
            <p:ph sz="quarter" idx="1"/>
          </p:nvPr>
        </p:nvSpPr>
        <p:spPr>
          <a:xfrm>
            <a:off x="838200" y="990600"/>
            <a:ext cx="7696200" cy="4572000"/>
          </a:xfrm>
        </p:spPr>
        <p:txBody>
          <a:bodyPr vert="horz" wrap="square" lIns="91440" tIns="45720" rIns="91440" bIns="45720" anchor="t" anchorCtr="0">
            <a:normAutofit/>
          </a:bodyPr>
          <a:lstStyle/>
          <a:p>
            <a:pPr algn="just">
              <a:buClr>
                <a:schemeClr val="accent1"/>
              </a:buClr>
              <a:buSzPct val="85000"/>
            </a:pPr>
            <a:r>
              <a:rPr sz="1800" dirty="0"/>
              <a:t>A major drawback of fixed-length records is that a lot of memory space is wasted.</a:t>
            </a:r>
          </a:p>
          <a:p>
            <a:pPr algn="just">
              <a:buClr>
                <a:schemeClr val="accent1"/>
              </a:buClr>
              <a:buSzPct val="85000"/>
            </a:pPr>
            <a:r>
              <a:rPr lang="en-US" sz="1800" dirty="0"/>
              <a:t>A</a:t>
            </a:r>
            <a:r>
              <a:rPr sz="1800"/>
              <a:t> </a:t>
            </a:r>
            <a:r>
              <a:rPr sz="1800" dirty="0"/>
              <a:t>record may contain some optional fields and space is reserved for optional fields as well-it stores null value if no value is supplied by the user for that field. </a:t>
            </a:r>
          </a:p>
          <a:p>
            <a:pPr algn="just">
              <a:buClr>
                <a:schemeClr val="accent1"/>
              </a:buClr>
              <a:buSzPct val="85000"/>
            </a:pPr>
            <a:r>
              <a:rPr sz="1800" dirty="0"/>
              <a:t>Thus, if certain records do not have values for all the fields, memory space is wasted</a:t>
            </a:r>
            <a:r>
              <a:rPr sz="1800"/>
              <a:t>. </a:t>
            </a:r>
            <a:endParaRPr lang="en-US" sz="1800" dirty="0"/>
          </a:p>
          <a:p>
            <a:pPr algn="just">
              <a:buClr>
                <a:schemeClr val="accent1"/>
              </a:buClr>
              <a:buSzPct val="85000"/>
            </a:pPr>
            <a:r>
              <a:rPr sz="1800"/>
              <a:t>In </a:t>
            </a:r>
            <a:r>
              <a:rPr sz="1800" dirty="0"/>
              <a:t>addition,it is difficult to delete a record as deletion of a record leaves blank space in between the two records</a:t>
            </a:r>
            <a:r>
              <a:rPr sz="1800"/>
              <a:t>. </a:t>
            </a:r>
            <a:endParaRPr lang="en-US" sz="1800" dirty="0"/>
          </a:p>
          <a:p>
            <a:pPr algn="just">
              <a:buClr>
                <a:schemeClr val="accent1"/>
              </a:buClr>
              <a:buSzPct val="85000"/>
            </a:pPr>
            <a:r>
              <a:rPr sz="1800"/>
              <a:t>To </a:t>
            </a:r>
            <a:r>
              <a:rPr sz="1800" dirty="0"/>
              <a:t>fill up that blank space, all the records following the deleted record need to be shifted.</a:t>
            </a:r>
          </a:p>
          <a:p>
            <a:pPr algn="just">
              <a:buClr>
                <a:schemeClr val="accent1"/>
              </a:buClr>
              <a:buSzPct val="85000"/>
            </a:pPr>
            <a:r>
              <a:rPr sz="1800" dirty="0"/>
              <a:t>It is undesirable to shift a large number of records to fill up the space freed by a deleted record, since it requires additional disk access</a:t>
            </a:r>
            <a:r>
              <a:rPr sz="1800"/>
              <a:t>. </a:t>
            </a:r>
            <a:endParaRPr lang="en-US" sz="1800" dirty="0"/>
          </a:p>
          <a:p>
            <a:pPr algn="just">
              <a:buClr>
                <a:schemeClr val="accent1"/>
              </a:buClr>
              <a:buSzPct val="85000"/>
            </a:pPr>
            <a:r>
              <a:rPr sz="1800"/>
              <a:t>Alternatively</a:t>
            </a:r>
            <a:r>
              <a:rPr sz="1800" dirty="0"/>
              <a:t>, the space can be reused by placing a new record at the time of insertion of new records, since insertions tend to be more frequent.</a:t>
            </a:r>
          </a:p>
        </p:txBody>
      </p:sp>
      <p:sp>
        <p:nvSpPr>
          <p:cNvPr id="4" name="Date Placeholder 3"/>
          <p:cNvSpPr>
            <a:spLocks noGrp="1"/>
          </p:cNvSpPr>
          <p:nvPr>
            <p:ph type="dt" sz="half" idx="10"/>
          </p:nvPr>
        </p:nvSpPr>
        <p:spPr/>
        <p:txBody>
          <a:bodyPr/>
          <a:lstStyle/>
          <a:p>
            <a:fld id="{3B3BCBB7-75CE-4BDF-A752-2F4D99D1629F}" type="datetime1">
              <a:rPr lang="en-US" smtClean="0"/>
              <a:t>15-Jan-23</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123</a:t>
            </a:fld>
            <a:endParaRPr lang="en-US"/>
          </a:p>
        </p:txBody>
      </p:sp>
      <p:sp>
        <p:nvSpPr>
          <p:cNvPr id="6" name="Footer Placeholder 5"/>
          <p:cNvSpPr>
            <a:spLocks noGrp="1"/>
          </p:cNvSpPr>
          <p:nvPr>
            <p:ph type="ftr" sz="quarter" idx="11"/>
          </p:nvPr>
        </p:nvSpPr>
        <p:spPr>
          <a:xfrm>
            <a:off x="3124200" y="6356350"/>
            <a:ext cx="3657600" cy="365125"/>
          </a:xfrm>
        </p:spPr>
        <p:txBody>
          <a:bodyPr/>
          <a:lstStyle/>
          <a:p>
            <a:r>
              <a:rPr lang="en-US"/>
              <a:t>Dr. Ritesh Rastogi       AMICSE 0301/ACSE0301-DS            Unit -1</a:t>
            </a:r>
            <a:endParaRPr lang="en-US" dirty="0"/>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solidFill>
                  <a:schemeClr val="tx1"/>
                </a:solidFill>
              </a:rPr>
              <a:t>Fixed Length Record Disadvantage</a:t>
            </a:r>
          </a:p>
        </p:txBody>
      </p:sp>
      <p:pic>
        <p:nvPicPr>
          <p:cNvPr id="10" name="Picture 9" descr="C:\Users\tiwari\Downloads\Logo11.png"/>
          <p:cNvPicPr>
            <a:picLocks noChangeAspect="1" noChangeArrowheads="1"/>
          </p:cNvPicPr>
          <p:nvPr/>
        </p:nvPicPr>
        <p:blipFill>
          <a:blip r:embed="rId2"/>
          <a:srcRect/>
          <a:stretch>
            <a:fillRect/>
          </a:stretch>
        </p:blipFill>
        <p:spPr bwMode="auto">
          <a:xfrm>
            <a:off x="0" y="0"/>
            <a:ext cx="1371600" cy="685800"/>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sz="quarter" idx="1"/>
          </p:nvPr>
        </p:nvSpPr>
        <p:spPr>
          <a:xfrm>
            <a:off x="762000" y="685800"/>
            <a:ext cx="7772400" cy="2514600"/>
          </a:xfrm>
        </p:spPr>
        <p:txBody>
          <a:bodyPr vert="horz" wrap="square" lIns="91440" tIns="45720" rIns="91440" bIns="45720" anchor="t" anchorCtr="0">
            <a:normAutofit fontScale="92500" lnSpcReduction="10000"/>
          </a:bodyPr>
          <a:lstStyle/>
          <a:p>
            <a:pPr algn="just">
              <a:buClr>
                <a:schemeClr val="accent1"/>
              </a:buClr>
              <a:buSzPct val="85000"/>
            </a:pPr>
            <a:r>
              <a:rPr sz="2200" dirty="0"/>
              <a:t>Variable-length records may be used to utilize memory more efficiently. In this approach, the exact length offield is not fixed in advance</a:t>
            </a:r>
            <a:r>
              <a:rPr sz="2200"/>
              <a:t>. </a:t>
            </a:r>
            <a:endParaRPr lang="en-US" sz="2200" dirty="0"/>
          </a:p>
          <a:p>
            <a:pPr algn="just">
              <a:buClr>
                <a:schemeClr val="accent1"/>
              </a:buClr>
              <a:buSzPct val="85000"/>
            </a:pPr>
            <a:r>
              <a:rPr sz="2200"/>
              <a:t>Thus</a:t>
            </a:r>
            <a:r>
              <a:rPr sz="2200" dirty="0"/>
              <a:t>, to determine the start and end of each field within the record, special separator characters, which do not appear anywhere within the field value, are </a:t>
            </a:r>
            <a:r>
              <a:rPr sz="2200"/>
              <a:t>required </a:t>
            </a:r>
            <a:endParaRPr lang="en-US" sz="2200" dirty="0"/>
          </a:p>
          <a:p>
            <a:pPr algn="just">
              <a:buClr>
                <a:schemeClr val="accent1"/>
              </a:buClr>
              <a:buSzPct val="85000"/>
            </a:pPr>
            <a:r>
              <a:rPr sz="2200"/>
              <a:t> </a:t>
            </a:r>
            <a:r>
              <a:rPr sz="2200" dirty="0"/>
              <a:t>Locating any field within the record requires  scan of record until the field is found.</a:t>
            </a:r>
          </a:p>
          <a:p>
            <a:pPr algn="just" eaLnBrk="1" hangingPunct="1">
              <a:buClr>
                <a:schemeClr val="accent1"/>
              </a:buClr>
              <a:buSzPct val="85000"/>
              <a:buFont typeface="Wingdings 2" pitchFamily="18" charset="2"/>
            </a:pPr>
            <a:endParaRPr sz="1600" dirty="0"/>
          </a:p>
          <a:p>
            <a:pPr algn="just" eaLnBrk="1" hangingPunct="1">
              <a:buClr>
                <a:schemeClr val="accent1"/>
              </a:buClr>
              <a:buSzPct val="85000"/>
              <a:buFont typeface="Wingdings 2" pitchFamily="18" charset="2"/>
            </a:pPr>
            <a:endParaRPr sz="1600" dirty="0"/>
          </a:p>
        </p:txBody>
      </p:sp>
      <p:grpSp>
        <p:nvGrpSpPr>
          <p:cNvPr id="9" name="Group 8"/>
          <p:cNvGrpSpPr/>
          <p:nvPr/>
        </p:nvGrpSpPr>
        <p:grpSpPr>
          <a:xfrm>
            <a:off x="1066800" y="3276600"/>
            <a:ext cx="7239000" cy="2743200"/>
            <a:chOff x="1066800" y="3276600"/>
            <a:chExt cx="7239000" cy="2743200"/>
          </a:xfrm>
        </p:grpSpPr>
        <p:pic>
          <p:nvPicPr>
            <p:cNvPr id="13316" name="Picture 2"/>
            <p:cNvPicPr>
              <a:picLocks noChangeAspect="1"/>
            </p:cNvPicPr>
            <p:nvPr/>
          </p:nvPicPr>
          <p:blipFill>
            <a:blip r:embed="rId2"/>
            <a:stretch>
              <a:fillRect/>
            </a:stretch>
          </p:blipFill>
          <p:spPr>
            <a:xfrm>
              <a:off x="1066800" y="3276600"/>
              <a:ext cx="7086600" cy="704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7" name="Picture 3"/>
            <p:cNvPicPr>
              <a:picLocks noChangeAspect="1"/>
            </p:cNvPicPr>
            <p:nvPr/>
          </p:nvPicPr>
          <p:blipFill>
            <a:blip r:embed="rId3"/>
            <a:stretch>
              <a:fillRect/>
            </a:stretch>
          </p:blipFill>
          <p:spPr>
            <a:xfrm>
              <a:off x="1295400" y="4114800"/>
              <a:ext cx="70104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6" name="Date Placeholder 5"/>
          <p:cNvSpPr>
            <a:spLocks noGrp="1"/>
          </p:cNvSpPr>
          <p:nvPr>
            <p:ph type="dt" sz="half" idx="10"/>
          </p:nvPr>
        </p:nvSpPr>
        <p:spPr/>
        <p:txBody>
          <a:bodyPr/>
          <a:lstStyle/>
          <a:p>
            <a:fld id="{06180212-AFC8-4BA3-ACD0-0E66743992E0}" type="datetime1">
              <a:rPr lang="en-US" smtClean="0"/>
              <a:t>15-Jan-23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124</a:t>
            </a:fld>
            <a:endParaRPr lang="en-US"/>
          </a:p>
        </p:txBody>
      </p:sp>
      <p:sp>
        <p:nvSpPr>
          <p:cNvPr id="8" name="Footer Placeholder 7"/>
          <p:cNvSpPr>
            <a:spLocks noGrp="1"/>
          </p:cNvSpPr>
          <p:nvPr>
            <p:ph type="ftr" sz="quarter" idx="11"/>
          </p:nvPr>
        </p:nvSpPr>
        <p:spPr>
          <a:xfrm>
            <a:off x="3124200" y="6356350"/>
            <a:ext cx="3581400" cy="365125"/>
          </a:xfrm>
        </p:spPr>
        <p:txBody>
          <a:bodyPr/>
          <a:lstStyle/>
          <a:p>
            <a:r>
              <a:rPr lang="en-US"/>
              <a:t>Dr. Ritesh Rastogi       AMICSE 0301/ACSE0301-DS            Unit -1</a:t>
            </a:r>
            <a:endParaRPr lang="en-US" dirty="0"/>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solidFill>
                  <a:schemeClr val="tx1"/>
                </a:solidFill>
              </a:rPr>
              <a:t>Variable Length Record</a:t>
            </a:r>
          </a:p>
        </p:txBody>
      </p:sp>
      <p:pic>
        <p:nvPicPr>
          <p:cNvPr id="11" name="Picture 10" descr="C:\Users\tiwari\Downloads\Logo11.png"/>
          <p:cNvPicPr>
            <a:picLocks noChangeAspect="1" noChangeArrowheads="1"/>
          </p:cNvPicPr>
          <p:nvPr/>
        </p:nvPicPr>
        <p:blipFill>
          <a:blip r:embed="rId4"/>
          <a:srcRect/>
          <a:stretch>
            <a:fillRect/>
          </a:stretch>
        </p:blipFill>
        <p:spPr bwMode="auto">
          <a:xfrm>
            <a:off x="0" y="0"/>
            <a:ext cx="1371600" cy="685800"/>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lnSpcReduction="10000"/>
          </a:bodyPr>
          <a:lstStyle/>
          <a:p>
            <a:r>
              <a:rPr lang="en-US" sz="2400" dirty="0"/>
              <a:t>File is a collection of records related to each other. The file size is limited by the size of memory and storage medium.</a:t>
            </a:r>
            <a:br>
              <a:rPr lang="en-US" sz="2400" dirty="0"/>
            </a:br>
            <a:br>
              <a:rPr lang="en-US" sz="2400" dirty="0"/>
            </a:br>
            <a:r>
              <a:rPr lang="en-US" sz="2400" dirty="0"/>
              <a:t>There are two important features of file:</a:t>
            </a:r>
            <a:br>
              <a:rPr lang="en-US" sz="2400" dirty="0"/>
            </a:br>
            <a:br>
              <a:rPr lang="en-US" sz="2400" dirty="0"/>
            </a:br>
            <a:r>
              <a:rPr lang="en-US" sz="2400" dirty="0"/>
              <a:t>1. File Activity</a:t>
            </a:r>
            <a:br>
              <a:rPr lang="en-US" sz="2400" dirty="0"/>
            </a:br>
            <a:r>
              <a:rPr lang="en-US" sz="2400" dirty="0"/>
              <a:t>2. File Volatility</a:t>
            </a:r>
            <a:br>
              <a:rPr lang="en-US" sz="2400" dirty="0"/>
            </a:br>
            <a:br>
              <a:rPr lang="en-US" sz="2400" dirty="0"/>
            </a:br>
            <a:r>
              <a:rPr lang="en-US" sz="2400" dirty="0"/>
              <a:t>File activity specifies percent of actual records which proceed in a single run.</a:t>
            </a:r>
            <a:br>
              <a:rPr lang="en-US" sz="2400" dirty="0"/>
            </a:br>
            <a:br>
              <a:rPr lang="en-US" sz="2400" dirty="0"/>
            </a:br>
            <a:r>
              <a:rPr lang="en-US" sz="2400" dirty="0"/>
              <a:t>File volatility addresses the properties of record changes. It helps to increase the efficiency of disk design than tape.</a:t>
            </a:r>
            <a:br>
              <a:rPr lang="en-US" sz="2400" dirty="0"/>
            </a:br>
            <a:endParaRPr lang="en-US" sz="2400" dirty="0"/>
          </a:p>
          <a:p>
            <a:pPr algn="just"/>
            <a:endParaRPr lang="en-US" sz="2200" dirty="0"/>
          </a:p>
        </p:txBody>
      </p:sp>
      <p:sp>
        <p:nvSpPr>
          <p:cNvPr id="4" name="Date Placeholder 3"/>
          <p:cNvSpPr>
            <a:spLocks noGrp="1"/>
          </p:cNvSpPr>
          <p:nvPr>
            <p:ph type="dt" sz="half" idx="10"/>
          </p:nvPr>
        </p:nvSpPr>
        <p:spPr/>
        <p:txBody>
          <a:bodyPr/>
          <a:lstStyle/>
          <a:p>
            <a:fld id="{2E05A0AE-5419-4349-A2BD-116B19498894}"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t>Files(Contd..)</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953000"/>
          </a:xfrm>
        </p:spPr>
        <p:txBody>
          <a:bodyPr>
            <a:noAutofit/>
          </a:bodyPr>
          <a:lstStyle/>
          <a:p>
            <a:pPr>
              <a:buNone/>
            </a:pPr>
            <a:br>
              <a:rPr lang="en-US" sz="2200" dirty="0"/>
            </a:br>
            <a:r>
              <a:rPr lang="en-US" sz="2200" dirty="0"/>
              <a:t>File Organization</a:t>
            </a:r>
            <a:br>
              <a:rPr lang="en-US" sz="2200" dirty="0"/>
            </a:br>
            <a:br>
              <a:rPr lang="en-US" sz="2200" dirty="0"/>
            </a:br>
            <a:r>
              <a:rPr lang="en-US" sz="2200" dirty="0"/>
              <a:t>File organization ensures that records are available for processing. It is used to determine an efficient file organization for each base relation.</a:t>
            </a:r>
            <a:br>
              <a:rPr lang="en-US" sz="2200" dirty="0"/>
            </a:br>
            <a:br>
              <a:rPr lang="en-US" sz="2200" dirty="0"/>
            </a:br>
            <a:r>
              <a:rPr lang="en-US" sz="2200" dirty="0"/>
              <a:t>Types of File Organization</a:t>
            </a:r>
          </a:p>
          <a:p>
            <a:pPr marL="457200" indent="-457200">
              <a:buNone/>
            </a:pPr>
            <a:r>
              <a:rPr lang="en-US" sz="2200" dirty="0"/>
              <a:t>	There are four types of organizing the file:</a:t>
            </a:r>
            <a:br>
              <a:rPr lang="en-US" sz="2200" dirty="0"/>
            </a:br>
            <a:br>
              <a:rPr lang="en-US" sz="2200" dirty="0"/>
            </a:br>
            <a:r>
              <a:rPr lang="en-US" sz="2200" dirty="0"/>
              <a:t>1. Sequential access file organization</a:t>
            </a:r>
            <a:br>
              <a:rPr lang="en-US" sz="2200" dirty="0"/>
            </a:br>
            <a:r>
              <a:rPr lang="en-US" sz="2200" dirty="0"/>
              <a:t>2. Direct access file organization</a:t>
            </a:r>
            <a:br>
              <a:rPr lang="en-US" sz="2200" dirty="0"/>
            </a:br>
            <a:r>
              <a:rPr lang="en-US" sz="2200" dirty="0"/>
              <a:t>3. Indexed sequential access file organization</a:t>
            </a:r>
          </a:p>
          <a:p>
            <a:pPr marL="457200" lvl="0" indent="6350">
              <a:buNone/>
            </a:pPr>
            <a:r>
              <a:rPr lang="en-US" sz="2200" dirty="0"/>
              <a:t>4. Multi-key File Organization and Access Methods</a:t>
            </a:r>
          </a:p>
          <a:p>
            <a:br>
              <a:rPr lang="en-US" sz="2200" dirty="0"/>
            </a:br>
            <a:br>
              <a:rPr lang="en-US" sz="2200" dirty="0"/>
            </a:br>
            <a:endParaRPr lang="en-US" sz="2200" dirty="0"/>
          </a:p>
          <a:p>
            <a:pPr algn="just"/>
            <a:endParaRPr lang="en-US" sz="2200" dirty="0"/>
          </a:p>
        </p:txBody>
      </p:sp>
      <p:sp>
        <p:nvSpPr>
          <p:cNvPr id="4" name="Date Placeholder 3"/>
          <p:cNvSpPr>
            <a:spLocks noGrp="1"/>
          </p:cNvSpPr>
          <p:nvPr>
            <p:ph type="dt" sz="half" idx="10"/>
          </p:nvPr>
        </p:nvSpPr>
        <p:spPr/>
        <p:txBody>
          <a:bodyPr/>
          <a:lstStyle/>
          <a:p>
            <a:fld id="{79288084-C124-462F-BF5F-3B204B9BB89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t>File Organization(CO3)</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a:t> Sequential access file organization</a:t>
            </a:r>
          </a:p>
          <a:p>
            <a:pPr>
              <a:buNone/>
            </a:pPr>
            <a:endParaRPr lang="en-US" sz="2200" dirty="0"/>
          </a:p>
          <a:p>
            <a:pPr marL="688975" lvl="0" indent="-404813"/>
            <a:r>
              <a:rPr lang="en-US" sz="2200" dirty="0"/>
              <a:t>Storing and sorting in contiguous block within files on tape or disk is called as sequential access file organization.</a:t>
            </a:r>
          </a:p>
          <a:p>
            <a:pPr marL="688975" lvl="0" indent="-404813"/>
            <a:r>
              <a:rPr lang="en-US" sz="2200" dirty="0"/>
              <a:t>In sequential access file organization, all records are stored in a sequential order. The records are arranged in the ascending or descending order of a key field.</a:t>
            </a:r>
          </a:p>
          <a:p>
            <a:pPr marL="688975" lvl="0" indent="-404813"/>
            <a:r>
              <a:rPr lang="en-US" sz="2200" dirty="0"/>
              <a:t>Sequential file search starts from the beginning of the file and the records can be added at the end of the file.</a:t>
            </a:r>
          </a:p>
          <a:p>
            <a:pPr marL="688975" lvl="0" indent="-404813"/>
            <a:r>
              <a:rPr lang="en-US" sz="2200" dirty="0"/>
              <a:t>In sequential file, it is not possible to add a record in the middle of the file without rewriting the file.</a:t>
            </a:r>
          </a:p>
          <a:p>
            <a:pPr algn="just"/>
            <a:endParaRPr lang="en-US" sz="2200" dirty="0"/>
          </a:p>
        </p:txBody>
      </p:sp>
      <p:sp>
        <p:nvSpPr>
          <p:cNvPr id="4" name="Date Placeholder 3"/>
          <p:cNvSpPr>
            <a:spLocks noGrp="1"/>
          </p:cNvSpPr>
          <p:nvPr>
            <p:ph type="dt" sz="half" idx="10"/>
          </p:nvPr>
        </p:nvSpPr>
        <p:spPr/>
        <p:txBody>
          <a:bodyPr/>
          <a:lstStyle/>
          <a:p>
            <a:fld id="{7F7CB822-0C37-40EE-AC4D-4DA8B5225E36}"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t>Sequential File Organization(CO3)</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a:t>Advantages of sequential file</a:t>
            </a:r>
            <a:br>
              <a:rPr lang="en-US" sz="2200" dirty="0"/>
            </a:br>
            <a:endParaRPr lang="en-US" sz="2200" dirty="0"/>
          </a:p>
          <a:p>
            <a:pPr marL="1198563" lvl="0" indent="-509588"/>
            <a:r>
              <a:rPr lang="en-US" sz="2200" dirty="0"/>
              <a:t>It is simple to program and easy to design.</a:t>
            </a:r>
          </a:p>
          <a:p>
            <a:pPr marL="1198563" lvl="0" indent="-509588"/>
            <a:r>
              <a:rPr lang="en-US" sz="2200" dirty="0"/>
              <a:t>Sequential file is best use if storage space.</a:t>
            </a:r>
          </a:p>
          <a:p>
            <a:r>
              <a:rPr lang="en-US" sz="2200" dirty="0"/>
              <a:t>Disadvantages of sequential file</a:t>
            </a:r>
            <a:br>
              <a:rPr lang="en-US" sz="2200" dirty="0"/>
            </a:br>
            <a:endParaRPr lang="en-US" sz="2200" dirty="0"/>
          </a:p>
          <a:p>
            <a:pPr marL="1258888" lvl="0" indent="-628650"/>
            <a:r>
              <a:rPr lang="en-US" sz="2200" dirty="0"/>
              <a:t>Sequential file is time consuming process.</a:t>
            </a:r>
          </a:p>
          <a:p>
            <a:pPr marL="1258888" lvl="0" indent="-628650"/>
            <a:r>
              <a:rPr lang="en-US" sz="2200" dirty="0"/>
              <a:t>It has high data redundancy.</a:t>
            </a:r>
          </a:p>
          <a:p>
            <a:pPr marL="1258888" lvl="0" indent="-628650"/>
            <a:r>
              <a:rPr lang="en-US" sz="2200" dirty="0"/>
              <a:t>Random searching is not possible.</a:t>
            </a:r>
          </a:p>
          <a:p>
            <a:pPr algn="just"/>
            <a:endParaRPr lang="en-US" sz="2200" dirty="0"/>
          </a:p>
        </p:txBody>
      </p:sp>
      <p:sp>
        <p:nvSpPr>
          <p:cNvPr id="4" name="Date Placeholder 3"/>
          <p:cNvSpPr>
            <a:spLocks noGrp="1"/>
          </p:cNvSpPr>
          <p:nvPr>
            <p:ph type="dt" sz="half" idx="10"/>
          </p:nvPr>
        </p:nvSpPr>
        <p:spPr/>
        <p:txBody>
          <a:bodyPr/>
          <a:lstStyle/>
          <a:p>
            <a:fld id="{969D07F4-F259-4C5D-8047-2A83F946B463}"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Sequential</a:t>
            </a:r>
            <a:r>
              <a:rPr kumimoji="0" lang="en-US" sz="3200" b="1" i="0" u="none" strike="noStrike" kern="1200" cap="none" spc="0" normalizeH="0" noProof="0" dirty="0">
                <a:ln>
                  <a:noFill/>
                </a:ln>
                <a:solidFill>
                  <a:schemeClr val="dk1"/>
                </a:solidFill>
                <a:effectLst/>
                <a:uLnTx/>
                <a:uFillTx/>
                <a:latin typeface="+mn-lt"/>
                <a:ea typeface="+mn-ea"/>
                <a:cs typeface="+mn-cs"/>
              </a:rPr>
              <a:t> File Organization(CO3)</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Direct access file organization</a:t>
            </a:r>
          </a:p>
          <a:p>
            <a:pPr marL="1033463" lvl="0" algn="just"/>
            <a:r>
              <a:rPr lang="en-US" sz="2200" dirty="0"/>
              <a:t>Direct access file is also known as random access or relative file organization.</a:t>
            </a:r>
          </a:p>
          <a:p>
            <a:pPr marL="1033463" lvl="0" algn="just"/>
            <a:r>
              <a:rPr lang="en-US" sz="2200" dirty="0"/>
              <a:t>In direct access file, all records are stored in direct access storage device (DASD), such as hard disk. The records are randomly placed throughout the file.</a:t>
            </a:r>
          </a:p>
          <a:p>
            <a:pPr marL="1033463" lvl="0" algn="just"/>
            <a:r>
              <a:rPr lang="en-US" sz="2200" dirty="0"/>
              <a:t>The records does not need to be in sequence because they are updated directly and rewritten back in the same location.</a:t>
            </a:r>
          </a:p>
          <a:p>
            <a:pPr marL="1033463" lvl="0" algn="just"/>
            <a:r>
              <a:rPr lang="en-US" sz="2200" dirty="0"/>
              <a:t>It is also called as hashing.</a:t>
            </a:r>
          </a:p>
          <a:p>
            <a:pPr algn="just"/>
            <a:endParaRPr lang="en-US" sz="2200" dirty="0"/>
          </a:p>
        </p:txBody>
      </p:sp>
      <p:sp>
        <p:nvSpPr>
          <p:cNvPr id="4" name="Date Placeholder 3"/>
          <p:cNvSpPr>
            <a:spLocks noGrp="1"/>
          </p:cNvSpPr>
          <p:nvPr>
            <p:ph type="dt" sz="half" idx="10"/>
          </p:nvPr>
        </p:nvSpPr>
        <p:spPr/>
        <p:txBody>
          <a:bodyPr/>
          <a:lstStyle/>
          <a:p>
            <a:fld id="{10FAA8DD-5C18-4A10-B72C-1DCC39D0984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Direct</a:t>
            </a:r>
            <a:r>
              <a:rPr kumimoji="0" lang="en-US" sz="3200" b="1" i="0" u="none" strike="noStrike" kern="1200" cap="none" spc="0" normalizeH="0" noProof="0" dirty="0">
                <a:ln>
                  <a:noFill/>
                </a:ln>
                <a:solidFill>
                  <a:schemeClr val="dk1"/>
                </a:solidFill>
                <a:effectLst/>
                <a:uLnTx/>
                <a:uFillTx/>
                <a:latin typeface="+mn-lt"/>
                <a:ea typeface="+mn-ea"/>
                <a:cs typeface="+mn-cs"/>
              </a:rPr>
              <a:t> File Organization(CO3)</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419600"/>
          </a:xfrm>
        </p:spPr>
        <p:txBody>
          <a:bodyPr>
            <a:normAutofit/>
          </a:bodyPr>
          <a:lstStyle/>
          <a:p>
            <a:r>
              <a:rPr lang="en-US" sz="2200" dirty="0"/>
              <a:t>Adjacent, neighbors</a:t>
            </a:r>
          </a:p>
          <a:p>
            <a:pPr lvl="1"/>
            <a:r>
              <a:rPr lang="en-US" sz="2200" dirty="0"/>
              <a:t>Two vertices are </a:t>
            </a:r>
            <a:r>
              <a:rPr lang="en-US" sz="2200" i="1" dirty="0"/>
              <a:t>adjacent	</a:t>
            </a:r>
            <a:r>
              <a:rPr lang="en-US" sz="2200" dirty="0"/>
              <a:t>and are </a:t>
            </a:r>
            <a:r>
              <a:rPr lang="en-US" sz="2200" i="1" dirty="0"/>
              <a:t>neighbors </a:t>
            </a:r>
            <a:r>
              <a:rPr lang="en-US" sz="2200" dirty="0"/>
              <a:t>if they are the</a:t>
            </a:r>
          </a:p>
          <a:p>
            <a:pPr>
              <a:buNone/>
            </a:pPr>
            <a:r>
              <a:rPr lang="en-US" sz="2200" dirty="0"/>
              <a:t>	       endpoints of an edge</a:t>
            </a:r>
          </a:p>
          <a:p>
            <a:pPr lvl="1"/>
            <a:r>
              <a:rPr lang="en-US" sz="2200" dirty="0"/>
              <a:t>Example:</a:t>
            </a:r>
          </a:p>
          <a:p>
            <a:pPr lvl="2"/>
            <a:r>
              <a:rPr lang="en-US" sz="2200" i="1" dirty="0"/>
              <a:t>A </a:t>
            </a:r>
            <a:r>
              <a:rPr lang="en-US" sz="2200" dirty="0"/>
              <a:t>and </a:t>
            </a:r>
            <a:r>
              <a:rPr lang="en-US" sz="2200" i="1" dirty="0"/>
              <a:t>B </a:t>
            </a:r>
            <a:r>
              <a:rPr lang="en-US" sz="2200" dirty="0"/>
              <a:t>are adjacent</a:t>
            </a:r>
          </a:p>
          <a:p>
            <a:pPr lvl="2"/>
            <a:r>
              <a:rPr lang="en-US" sz="2200" i="1" dirty="0"/>
              <a:t>A </a:t>
            </a:r>
            <a:r>
              <a:rPr lang="en-US" sz="2200" dirty="0"/>
              <a:t>and </a:t>
            </a:r>
            <a:r>
              <a:rPr lang="en-US" sz="2200" i="1" dirty="0"/>
              <a:t>D </a:t>
            </a:r>
            <a:r>
              <a:rPr lang="en-US" sz="2200" dirty="0"/>
              <a:t>are not adjacent</a:t>
            </a:r>
          </a:p>
          <a:p>
            <a:endParaRPr lang="en-US" sz="2200" dirty="0"/>
          </a:p>
        </p:txBody>
      </p:sp>
      <p:sp>
        <p:nvSpPr>
          <p:cNvPr id="4" name="Date Placeholder 3"/>
          <p:cNvSpPr>
            <a:spLocks noGrp="1"/>
          </p:cNvSpPr>
          <p:nvPr>
            <p:ph type="dt" sz="half" idx="10"/>
          </p:nvPr>
        </p:nvSpPr>
        <p:spPr/>
        <p:txBody>
          <a:bodyPr/>
          <a:lstStyle/>
          <a:p>
            <a:fld id="{24C61050-2867-40F4-A955-2F8F801DB710}"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Graph Terminology (Contd..)</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54" name="Group 53"/>
          <p:cNvGrpSpPr/>
          <p:nvPr/>
        </p:nvGrpSpPr>
        <p:grpSpPr>
          <a:xfrm>
            <a:off x="3200400" y="3810000"/>
            <a:ext cx="2286000" cy="1371600"/>
            <a:chOff x="3429000" y="3733800"/>
            <a:chExt cx="2286000" cy="1371600"/>
          </a:xfrm>
        </p:grpSpPr>
        <p:grpSp>
          <p:nvGrpSpPr>
            <p:cNvPr id="1061" name="Group 37"/>
            <p:cNvGrpSpPr/>
            <p:nvPr/>
          </p:nvGrpSpPr>
          <p:grpSpPr bwMode="auto">
            <a:xfrm>
              <a:off x="3886200" y="3810000"/>
              <a:ext cx="1468437" cy="1192212"/>
              <a:chOff x="5242" y="401"/>
              <a:chExt cx="2312" cy="1877"/>
            </a:xfrm>
          </p:grpSpPr>
          <p:sp>
            <p:nvSpPr>
              <p:cNvPr id="1062" name="Rectangle 38"/>
              <p:cNvSpPr>
                <a:spLocks noChangeArrowheads="1"/>
              </p:cNvSpPr>
              <p:nvPr/>
            </p:nvSpPr>
            <p:spPr bwMode="auto">
              <a:xfrm>
                <a:off x="5373" y="528"/>
                <a:ext cx="2062" cy="1620"/>
              </a:xfrm>
              <a:prstGeom prst="rect">
                <a:avLst/>
              </a:prstGeom>
              <a:noFill/>
              <a:ln w="12192">
                <a:solidFill>
                  <a:srgbClr val="000000"/>
                </a:solidFill>
                <a:miter lim="800000"/>
              </a:ln>
            </p:spPr>
            <p:txBody>
              <a:bodyPr vert="horz" wrap="square" lIns="91440" tIns="45720" rIns="91440" bIns="45720" numCol="1" anchor="t" anchorCtr="0" compatLnSpc="1"/>
              <a:lstStyle/>
              <a:p>
                <a:endParaRPr lang="en-US"/>
              </a:p>
            </p:txBody>
          </p:sp>
          <p:pic>
            <p:nvPicPr>
              <p:cNvPr id="1063" name="Picture 39"/>
              <p:cNvPicPr>
                <a:picLocks noChangeAspect="1" noChangeArrowheads="1"/>
              </p:cNvPicPr>
              <p:nvPr/>
            </p:nvPicPr>
            <p:blipFill>
              <a:blip r:embed="rId3"/>
              <a:srcRect/>
              <a:stretch>
                <a:fillRect/>
              </a:stretch>
            </p:blipFill>
            <p:spPr bwMode="auto">
              <a:xfrm>
                <a:off x="7296" y="432"/>
                <a:ext cx="236" cy="236"/>
              </a:xfrm>
              <a:prstGeom prst="rect">
                <a:avLst/>
              </a:prstGeom>
              <a:noFill/>
              <a:ln w="9525">
                <a:noFill/>
                <a:miter lim="800000"/>
                <a:headEnd/>
                <a:tailEnd/>
              </a:ln>
            </p:spPr>
          </p:pic>
          <p:pic>
            <p:nvPicPr>
              <p:cNvPr id="1064" name="Picture 40"/>
              <p:cNvPicPr>
                <a:picLocks noChangeAspect="1" noChangeArrowheads="1"/>
              </p:cNvPicPr>
              <p:nvPr/>
            </p:nvPicPr>
            <p:blipFill>
              <a:blip r:embed="rId3"/>
              <a:srcRect/>
              <a:stretch>
                <a:fillRect/>
              </a:stretch>
            </p:blipFill>
            <p:spPr bwMode="auto">
              <a:xfrm>
                <a:off x="5241" y="401"/>
                <a:ext cx="236" cy="236"/>
              </a:xfrm>
              <a:prstGeom prst="rect">
                <a:avLst/>
              </a:prstGeom>
              <a:noFill/>
              <a:ln w="9525">
                <a:noFill/>
                <a:miter lim="800000"/>
                <a:headEnd/>
                <a:tailEnd/>
              </a:ln>
            </p:spPr>
          </p:pic>
          <p:pic>
            <p:nvPicPr>
              <p:cNvPr id="1065" name="Picture 41"/>
              <p:cNvPicPr>
                <a:picLocks noChangeAspect="1" noChangeArrowheads="1"/>
              </p:cNvPicPr>
              <p:nvPr/>
            </p:nvPicPr>
            <p:blipFill>
              <a:blip r:embed="rId4"/>
              <a:srcRect/>
              <a:stretch>
                <a:fillRect/>
              </a:stretch>
            </p:blipFill>
            <p:spPr bwMode="auto">
              <a:xfrm>
                <a:off x="7320" y="2014"/>
                <a:ext cx="233" cy="236"/>
              </a:xfrm>
              <a:prstGeom prst="rect">
                <a:avLst/>
              </a:prstGeom>
              <a:noFill/>
              <a:ln w="9525">
                <a:noFill/>
                <a:miter lim="800000"/>
                <a:headEnd/>
                <a:tailEnd/>
              </a:ln>
            </p:spPr>
          </p:pic>
          <p:pic>
            <p:nvPicPr>
              <p:cNvPr id="1066" name="Picture 42"/>
              <p:cNvPicPr>
                <a:picLocks noChangeAspect="1" noChangeArrowheads="1"/>
              </p:cNvPicPr>
              <p:nvPr/>
            </p:nvPicPr>
            <p:blipFill>
              <a:blip r:embed="rId5"/>
              <a:srcRect/>
              <a:stretch>
                <a:fillRect/>
              </a:stretch>
            </p:blipFill>
            <p:spPr bwMode="auto">
              <a:xfrm>
                <a:off x="5256" y="2042"/>
                <a:ext cx="236" cy="236"/>
              </a:xfrm>
              <a:prstGeom prst="rect">
                <a:avLst/>
              </a:prstGeom>
              <a:noFill/>
              <a:ln w="9525">
                <a:noFill/>
                <a:miter lim="800000"/>
                <a:headEnd/>
                <a:tailEnd/>
              </a:ln>
            </p:spPr>
          </p:pic>
          <p:sp>
            <p:nvSpPr>
              <p:cNvPr id="1067" name="Line 43"/>
              <p:cNvSpPr>
                <a:spLocks noChangeShapeType="1"/>
              </p:cNvSpPr>
              <p:nvPr/>
            </p:nvSpPr>
            <p:spPr bwMode="auto">
              <a:xfrm>
                <a:off x="5453" y="2108"/>
                <a:ext cx="1879" cy="0"/>
              </a:xfrm>
              <a:prstGeom prst="line">
                <a:avLst/>
              </a:prstGeom>
              <a:noFill/>
              <a:ln w="12192">
                <a:solidFill>
                  <a:srgbClr val="000000"/>
                </a:solidFill>
                <a:round/>
              </a:ln>
            </p:spPr>
            <p:txBody>
              <a:bodyPr vert="horz" wrap="square" lIns="91440" tIns="45720" rIns="91440" bIns="45720" numCol="1" anchor="t" anchorCtr="0" compatLnSpc="1"/>
              <a:lstStyle/>
              <a:p>
                <a:endParaRPr lang="en-US"/>
              </a:p>
            </p:txBody>
          </p:sp>
        </p:grpSp>
        <p:sp>
          <p:nvSpPr>
            <p:cNvPr id="50" name="Rectangle 49"/>
            <p:cNvSpPr/>
            <p:nvPr/>
          </p:nvSpPr>
          <p:spPr>
            <a:xfrm>
              <a:off x="3505200" y="3733800"/>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51" name="Rectangle 50"/>
            <p:cNvSpPr/>
            <p:nvPr/>
          </p:nvSpPr>
          <p:spPr>
            <a:xfrm>
              <a:off x="3429000" y="4800600"/>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p>
          </p:txBody>
        </p:sp>
        <p:sp>
          <p:nvSpPr>
            <p:cNvPr id="52" name="Rectangle 51"/>
            <p:cNvSpPr/>
            <p:nvPr/>
          </p:nvSpPr>
          <p:spPr>
            <a:xfrm>
              <a:off x="5410200" y="3810000"/>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
          <p:nvSpPr>
            <p:cNvPr id="53" name="Rectangle 52"/>
            <p:cNvSpPr/>
            <p:nvPr/>
          </p:nvSpPr>
          <p:spPr>
            <a:xfrm>
              <a:off x="5410200" y="4876800"/>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a:bodyPr>
          <a:lstStyle/>
          <a:p>
            <a:r>
              <a:rPr lang="en-US" sz="2400" dirty="0"/>
              <a:t>Advantages of direct access file organization</a:t>
            </a:r>
            <a:br>
              <a:rPr lang="en-US" sz="2400" dirty="0"/>
            </a:br>
            <a:endParaRPr lang="en-US" sz="2400" dirty="0"/>
          </a:p>
          <a:p>
            <a:pPr marL="1035050" lvl="0" indent="-404813"/>
            <a:r>
              <a:rPr lang="en-US" sz="2400" dirty="0"/>
              <a:t>In direct access file, sorting of the records are not required.</a:t>
            </a:r>
          </a:p>
          <a:p>
            <a:pPr marL="1035050" lvl="0" indent="-404813"/>
            <a:r>
              <a:rPr lang="en-US" sz="2400" dirty="0"/>
              <a:t>It accesses the desired records immediately.</a:t>
            </a:r>
          </a:p>
          <a:p>
            <a:pPr marL="1035050" lvl="0" indent="-404813"/>
            <a:r>
              <a:rPr lang="en-US" sz="2400" dirty="0"/>
              <a:t>It updates several files quickly.</a:t>
            </a:r>
          </a:p>
          <a:p>
            <a:pPr marL="1035050" lvl="0" indent="-404813"/>
            <a:r>
              <a:rPr lang="en-US" sz="2400" dirty="0"/>
              <a:t>It has better control over record allocation.</a:t>
            </a:r>
          </a:p>
          <a:p>
            <a:r>
              <a:rPr lang="en-US" sz="2400" dirty="0"/>
              <a:t>Disadvantages of direct access file organization</a:t>
            </a:r>
            <a:br>
              <a:rPr lang="en-US" sz="2400" dirty="0"/>
            </a:br>
            <a:endParaRPr lang="en-US" sz="2400" dirty="0"/>
          </a:p>
          <a:p>
            <a:pPr marL="1035050" lvl="0" indent="-404813"/>
            <a:r>
              <a:rPr lang="en-US" sz="2400" dirty="0"/>
              <a:t>Direct access file does not provide back up facility.</a:t>
            </a:r>
          </a:p>
          <a:p>
            <a:pPr marL="1035050" lvl="0" indent="-404813"/>
            <a:r>
              <a:rPr lang="en-US" sz="2400" dirty="0"/>
              <a:t>It is expensive.</a:t>
            </a:r>
          </a:p>
          <a:p>
            <a:pPr marL="1035050" lvl="0" indent="-404813"/>
            <a:r>
              <a:rPr lang="en-US" sz="2400" dirty="0"/>
              <a:t>It has less storage space as compared to sequential file.</a:t>
            </a:r>
          </a:p>
        </p:txBody>
      </p:sp>
      <p:sp>
        <p:nvSpPr>
          <p:cNvPr id="4" name="Date Placeholder 3"/>
          <p:cNvSpPr>
            <a:spLocks noGrp="1"/>
          </p:cNvSpPr>
          <p:nvPr>
            <p:ph type="dt" sz="half" idx="10"/>
          </p:nvPr>
        </p:nvSpPr>
        <p:spPr/>
        <p:txBody>
          <a:bodyPr/>
          <a:lstStyle/>
          <a:p>
            <a:fld id="{08CC9DD6-C010-4836-BAC4-8DCA3EBCE7AF}"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Direct File Organization(CO3)</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Indexed sequential access file organization</a:t>
            </a:r>
          </a:p>
          <a:p>
            <a:pPr algn="just">
              <a:buNone/>
            </a:pPr>
            <a:endParaRPr lang="en-US" sz="2200" dirty="0"/>
          </a:p>
          <a:p>
            <a:pPr marL="1077913" lvl="0" algn="just"/>
            <a:r>
              <a:rPr lang="en-US" sz="2200" dirty="0"/>
              <a:t>Indexed sequential access file combines both sequential file and direct access file organization.</a:t>
            </a:r>
          </a:p>
          <a:p>
            <a:pPr marL="1077913" lvl="0" algn="just"/>
            <a:r>
              <a:rPr lang="en-US" sz="2200" dirty="0"/>
              <a:t>In indexed sequential access file, records are stored randomly on a direct access device such as magnetic disk by a primary key.</a:t>
            </a:r>
          </a:p>
          <a:p>
            <a:pPr marL="1077913" lvl="0" algn="just"/>
            <a:r>
              <a:rPr lang="en-US" sz="2200" dirty="0"/>
              <a:t>This file have multiple keys. These keys can be alphanumeric in which the records are ordered is called primary key.</a:t>
            </a:r>
          </a:p>
          <a:p>
            <a:pPr algn="just"/>
            <a:endParaRPr lang="en-US" sz="2200" dirty="0"/>
          </a:p>
        </p:txBody>
      </p:sp>
      <p:sp>
        <p:nvSpPr>
          <p:cNvPr id="4" name="Date Placeholder 3"/>
          <p:cNvSpPr>
            <a:spLocks noGrp="1"/>
          </p:cNvSpPr>
          <p:nvPr>
            <p:ph type="dt" sz="half" idx="10"/>
          </p:nvPr>
        </p:nvSpPr>
        <p:spPr/>
        <p:txBody>
          <a:bodyPr/>
          <a:lstStyle/>
          <a:p>
            <a:fld id="{4B389804-794A-40A0-80A2-285B5326DE3C}"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t>Indexed sequential access file organization</a:t>
            </a:r>
            <a:endParaRPr lang="en-US" sz="3200" dirty="0"/>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a:t>Advantages of Indexed sequential access file organization</a:t>
            </a:r>
            <a:br>
              <a:rPr lang="en-US" sz="2400" dirty="0"/>
            </a:br>
            <a:endParaRPr lang="en-US" sz="2400" dirty="0"/>
          </a:p>
          <a:p>
            <a:pPr lvl="0"/>
            <a:r>
              <a:rPr lang="en-US" sz="2400" dirty="0"/>
              <a:t>In indexed sequential access file, sequential file and random file access is possible.</a:t>
            </a:r>
          </a:p>
          <a:p>
            <a:pPr lvl="0"/>
            <a:r>
              <a:rPr lang="en-US" sz="2400" dirty="0"/>
              <a:t>It accesses the records very fast if the index table is properly organized.</a:t>
            </a:r>
          </a:p>
          <a:p>
            <a:pPr lvl="0"/>
            <a:r>
              <a:rPr lang="en-US" sz="2400" dirty="0"/>
              <a:t>The records can be inserted in the middle of the file.</a:t>
            </a:r>
          </a:p>
          <a:p>
            <a:pPr lvl="0"/>
            <a:r>
              <a:rPr lang="en-US" sz="2400" dirty="0"/>
              <a:t>It provides quick access for sequential and direct processing.</a:t>
            </a:r>
          </a:p>
          <a:p>
            <a:pPr lvl="0"/>
            <a:r>
              <a:rPr lang="en-US" sz="2400" dirty="0"/>
              <a:t>It reduces the degree of the sequential search.</a:t>
            </a:r>
          </a:p>
          <a:p>
            <a:pPr algn="just"/>
            <a:endParaRPr lang="en-US" sz="2200" dirty="0"/>
          </a:p>
        </p:txBody>
      </p:sp>
      <p:sp>
        <p:nvSpPr>
          <p:cNvPr id="4" name="Date Placeholder 3"/>
          <p:cNvSpPr>
            <a:spLocks noGrp="1"/>
          </p:cNvSpPr>
          <p:nvPr>
            <p:ph type="dt" sz="half" idx="10"/>
          </p:nvPr>
        </p:nvSpPr>
        <p:spPr/>
        <p:txBody>
          <a:bodyPr/>
          <a:lstStyle/>
          <a:p>
            <a:fld id="{ABAF4CEB-A116-4A90-8721-043A4708E865}"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t>Indexed sequential access file organization</a:t>
            </a:r>
            <a:endParaRPr lang="en-US" sz="3200" dirty="0"/>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a:t>Disadvantages of Indexed sequential access file organization</a:t>
            </a:r>
            <a:br>
              <a:rPr lang="en-US" sz="2400" dirty="0"/>
            </a:br>
            <a:endParaRPr lang="en-US" sz="2400" dirty="0"/>
          </a:p>
          <a:p>
            <a:pPr lvl="0"/>
            <a:r>
              <a:rPr lang="en-US" sz="2400" dirty="0"/>
              <a:t>Indexed sequential access file requires unique keys and periodic reorganization.</a:t>
            </a:r>
          </a:p>
          <a:p>
            <a:pPr lvl="0"/>
            <a:r>
              <a:rPr lang="en-US" sz="2400" dirty="0"/>
              <a:t>Indexed sequential access file takes longer time to search the index for the data access or retrieval.</a:t>
            </a:r>
          </a:p>
          <a:p>
            <a:pPr lvl="0"/>
            <a:r>
              <a:rPr lang="en-US" sz="2400" dirty="0"/>
              <a:t>It requires more storage space.</a:t>
            </a:r>
          </a:p>
          <a:p>
            <a:pPr lvl="0"/>
            <a:r>
              <a:rPr lang="en-US" sz="2400" dirty="0"/>
              <a:t>It is expensive because it requires special software.</a:t>
            </a:r>
          </a:p>
          <a:p>
            <a:pPr lvl="0"/>
            <a:r>
              <a:rPr lang="en-US" sz="2400" dirty="0"/>
              <a:t>It is less efficient in the use of storage space as compared to other file organizations.</a:t>
            </a:r>
          </a:p>
          <a:p>
            <a:pPr>
              <a:buNone/>
            </a:pPr>
            <a:endParaRPr lang="en-US" sz="2400" dirty="0"/>
          </a:p>
          <a:p>
            <a:pPr algn="just"/>
            <a:endParaRPr lang="en-US" sz="2200" dirty="0"/>
          </a:p>
        </p:txBody>
      </p:sp>
      <p:sp>
        <p:nvSpPr>
          <p:cNvPr id="4" name="Date Placeholder 3"/>
          <p:cNvSpPr>
            <a:spLocks noGrp="1"/>
          </p:cNvSpPr>
          <p:nvPr>
            <p:ph type="dt" sz="half" idx="10"/>
          </p:nvPr>
        </p:nvSpPr>
        <p:spPr/>
        <p:txBody>
          <a:bodyPr/>
          <a:lstStyle/>
          <a:p>
            <a:fld id="{5E6254D1-0525-4F65-A893-9FEAFCCE5D45}"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t>Indexed Sequential Access File Organization</a:t>
            </a:r>
            <a:endParaRPr lang="en-US" sz="3200" dirty="0"/>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sz="quarter" idx="1"/>
          </p:nvPr>
        </p:nvSpPr>
        <p:spPr>
          <a:xfrm>
            <a:off x="539750" y="1340485"/>
            <a:ext cx="8229600" cy="4525963"/>
          </a:xfrm>
        </p:spPr>
        <p:txBody>
          <a:bodyPr vert="horz" wrap="square" lIns="91440" tIns="45720" rIns="91440" bIns="45720" anchor="t" anchorCtr="0"/>
          <a:lstStyle/>
          <a:p>
            <a:pPr algn="just">
              <a:buClr>
                <a:schemeClr val="accent1"/>
              </a:buClr>
              <a:buSzPct val="85000"/>
            </a:pPr>
            <a:r>
              <a:rPr lang="en-US" sz="2000" dirty="0"/>
              <a:t>Imagine</a:t>
            </a:r>
            <a:r>
              <a:rPr sz="2000"/>
              <a:t> </a:t>
            </a:r>
            <a:r>
              <a:rPr sz="2000" dirty="0"/>
              <a:t>a situation where it is desirable or even necessary to access the records on anyone of the number of keys. </a:t>
            </a:r>
          </a:p>
          <a:p>
            <a:pPr algn="just">
              <a:buClr>
                <a:schemeClr val="accent1"/>
              </a:buClr>
              <a:buSzPct val="85000"/>
            </a:pPr>
            <a:r>
              <a:rPr sz="2000" dirty="0"/>
              <a:t>For example, consider Book </a:t>
            </a:r>
            <a:r>
              <a:rPr sz="2000"/>
              <a:t>file </a:t>
            </a:r>
            <a:r>
              <a:rPr lang="en-US" sz="2000" dirty="0"/>
              <a:t>in which</a:t>
            </a:r>
            <a:r>
              <a:rPr sz="2000"/>
              <a:t> </a:t>
            </a:r>
            <a:r>
              <a:rPr lang="en-US" sz="2000" dirty="0"/>
              <a:t>d</a:t>
            </a:r>
            <a:r>
              <a:rPr sz="2000"/>
              <a:t>ifferent </a:t>
            </a:r>
            <a:r>
              <a:rPr sz="2000" dirty="0"/>
              <a:t>users may need to access the records of this file in different way</a:t>
            </a:r>
            <a:r>
              <a:rPr sz="2000"/>
              <a:t>. </a:t>
            </a:r>
            <a:endParaRPr lang="en-US" sz="2000" dirty="0"/>
          </a:p>
          <a:p>
            <a:pPr algn="just">
              <a:buClr>
                <a:schemeClr val="accent1"/>
              </a:buClr>
              <a:buSzPct val="85000"/>
            </a:pPr>
            <a:r>
              <a:rPr sz="2000"/>
              <a:t>Some </a:t>
            </a:r>
            <a:r>
              <a:rPr sz="2000" dirty="0"/>
              <a:t>users may need accessing the record based on the field Book _Id, others may need accessing the record based on the field Category. </a:t>
            </a:r>
          </a:p>
          <a:p>
            <a:pPr algn="just">
              <a:buClr>
                <a:schemeClr val="accent1"/>
              </a:buClr>
              <a:buSzPct val="85000"/>
            </a:pPr>
            <a:r>
              <a:rPr sz="2000" dirty="0"/>
              <a:t>To implement such searches, .the idea of indexing can be generalized and a similar index may be defined on any field of resulting in a multi-key file organization. </a:t>
            </a:r>
          </a:p>
          <a:p>
            <a:pPr algn="just">
              <a:buClr>
                <a:schemeClr val="accent1"/>
              </a:buClr>
              <a:buSzPct val="85000"/>
            </a:pPr>
            <a:r>
              <a:rPr sz="2000" dirty="0"/>
              <a:t>There are two main techniques used to implement multi-key </a:t>
            </a:r>
            <a:r>
              <a:rPr sz="2000"/>
              <a:t>file organization</a:t>
            </a:r>
            <a:endParaRPr lang="en-US" sz="2000" dirty="0"/>
          </a:p>
          <a:p>
            <a:pPr lvl="1" algn="just">
              <a:buClr>
                <a:schemeClr val="accent1"/>
              </a:buClr>
              <a:buSzPct val="85000"/>
              <a:buFont typeface="Wingdings 2" pitchFamily="18" charset="2"/>
            </a:pPr>
            <a:r>
              <a:t> </a:t>
            </a:r>
            <a:r>
              <a:rPr lang="en-US" dirty="0"/>
              <a:t>M</a:t>
            </a:r>
            <a:r>
              <a:t>ulti-lists and </a:t>
            </a:r>
            <a:r>
              <a:rPr lang="en-US" dirty="0"/>
              <a:t>I</a:t>
            </a:r>
            <a:r>
              <a:t>nverted-lists</a:t>
            </a:r>
            <a:r>
              <a:rPr dirty="0"/>
              <a:t>.</a:t>
            </a:r>
          </a:p>
        </p:txBody>
      </p:sp>
      <p:sp>
        <p:nvSpPr>
          <p:cNvPr id="4" name="Date Placeholder 3"/>
          <p:cNvSpPr>
            <a:spLocks noGrp="1"/>
          </p:cNvSpPr>
          <p:nvPr>
            <p:ph type="dt" sz="half" idx="10"/>
          </p:nvPr>
        </p:nvSpPr>
        <p:spPr/>
        <p:txBody>
          <a:bodyPr/>
          <a:lstStyle/>
          <a:p>
            <a:fld id="{F14FB5F1-7C09-4538-BFC9-94EC20DED7D3}" type="datetime1">
              <a:rPr lang="en-US" smtClean="0"/>
              <a:t>15-Jan-23</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134</a:t>
            </a:fld>
            <a:endParaRPr lang="en-US"/>
          </a:p>
        </p:txBody>
      </p:sp>
      <p:sp>
        <p:nvSpPr>
          <p:cNvPr id="6" name="Footer Placeholder 5"/>
          <p:cNvSpPr>
            <a:spLocks noGrp="1"/>
          </p:cNvSpPr>
          <p:nvPr>
            <p:ph type="ftr" sz="quarter" idx="11"/>
          </p:nvPr>
        </p:nvSpPr>
        <p:spPr>
          <a:xfrm>
            <a:off x="3124200" y="6356350"/>
            <a:ext cx="3886200" cy="365125"/>
          </a:xfrm>
        </p:spPr>
        <p:txBody>
          <a:bodyPr/>
          <a:lstStyle/>
          <a:p>
            <a:r>
              <a:rPr lang="en-US"/>
              <a:t>Dr. Ritesh Rastogi       AMICSE 0301/ACSE0301-DS            Unit -1</a:t>
            </a:r>
            <a:endParaRPr lang="en-US" dirty="0"/>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solidFill>
                  <a:schemeClr val="tx1"/>
                </a:solidFill>
              </a:rPr>
              <a:t>Multi-key File Organization and Access Methods</a:t>
            </a:r>
            <a:endParaRPr lang="en-US" sz="2800" dirty="0">
              <a:solidFill>
                <a:schemeClr val="tx1"/>
              </a:solidFill>
            </a:endParaRPr>
          </a:p>
        </p:txBody>
      </p:sp>
      <p:pic>
        <p:nvPicPr>
          <p:cNvPr id="8" name="Picture 7"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sz="quarter" idx="1"/>
          </p:nvPr>
        </p:nvSpPr>
        <p:spPr>
          <a:xfrm>
            <a:off x="304800" y="990600"/>
            <a:ext cx="8305800" cy="1676400"/>
          </a:xfrm>
        </p:spPr>
        <p:txBody>
          <a:bodyPr vert="horz" wrap="square" lIns="91440" tIns="45720" rIns="91440" bIns="45720" anchor="t" anchorCtr="0"/>
          <a:lstStyle/>
          <a:p>
            <a:pPr>
              <a:buClr>
                <a:schemeClr val="accent1"/>
              </a:buClr>
              <a:buSzPct val="85000"/>
            </a:pPr>
            <a:r>
              <a:rPr sz="1800" dirty="0"/>
              <a:t>In a multi-lists organization, indexes are defined on the multiple fields that are frequently used to search the record. </a:t>
            </a:r>
          </a:p>
          <a:p>
            <a:pPr>
              <a:buClr>
                <a:schemeClr val="accent1"/>
              </a:buClr>
              <a:buSzPct val="85000"/>
            </a:pPr>
            <a:r>
              <a:rPr sz="1800" dirty="0"/>
              <a:t>A multi-list structure of the file shown in Figure 9.6 is given in Figure </a:t>
            </a:r>
            <a:r>
              <a:rPr sz="1800"/>
              <a:t>9.8.</a:t>
            </a:r>
            <a:endParaRPr lang="en-US" sz="1800" dirty="0"/>
          </a:p>
          <a:p>
            <a:pPr>
              <a:buClr>
                <a:schemeClr val="accent1"/>
              </a:buClr>
              <a:buSzPct val="85000"/>
            </a:pPr>
            <a:r>
              <a:rPr sz="1800"/>
              <a:t>Here</a:t>
            </a:r>
            <a:r>
              <a:rPr sz="1800" dirty="0"/>
              <a:t>, one index has been defined on the field Book Id and another on Category.</a:t>
            </a:r>
          </a:p>
        </p:txBody>
      </p:sp>
      <p:pic>
        <p:nvPicPr>
          <p:cNvPr id="19460" name="Picture 2"/>
          <p:cNvPicPr>
            <a:picLocks noChangeAspect="1"/>
          </p:cNvPicPr>
          <p:nvPr/>
        </p:nvPicPr>
        <p:blipFill>
          <a:blip r:embed="rId2"/>
          <a:stretch>
            <a:fillRect/>
          </a:stretch>
        </p:blipFill>
        <p:spPr>
          <a:xfrm>
            <a:off x="457200" y="2438400"/>
            <a:ext cx="8153400" cy="3695065"/>
          </a:xfrm>
          <a:prstGeom prst="rect">
            <a:avLst/>
          </a:prstGeom>
          <a:noFill/>
          <a:ln w="9525">
            <a:noFill/>
          </a:ln>
        </p:spPr>
      </p:pic>
      <p:sp>
        <p:nvSpPr>
          <p:cNvPr id="5" name="Date Placeholder 4"/>
          <p:cNvSpPr>
            <a:spLocks noGrp="1"/>
          </p:cNvSpPr>
          <p:nvPr>
            <p:ph type="dt" sz="half" idx="10"/>
          </p:nvPr>
        </p:nvSpPr>
        <p:spPr/>
        <p:txBody>
          <a:bodyPr/>
          <a:lstStyle/>
          <a:p>
            <a:fld id="{734A7834-DA2F-4119-994E-1516CCB6D899}" type="datetime1">
              <a:rPr lang="en-US" smtClean="0"/>
              <a:t>15-Jan-23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Footer Placeholder 6"/>
          <p:cNvSpPr>
            <a:spLocks noGrp="1"/>
          </p:cNvSpPr>
          <p:nvPr>
            <p:ph type="ftr" sz="quarter" idx="11"/>
          </p:nvPr>
        </p:nvSpPr>
        <p:spPr>
          <a:xfrm>
            <a:off x="3124200" y="6356350"/>
            <a:ext cx="3657600" cy="365125"/>
          </a:xfrm>
        </p:spPr>
        <p:txBody>
          <a:bodyPr/>
          <a:lstStyle/>
          <a:p>
            <a:r>
              <a:rPr lang="en-US"/>
              <a:t>Dr. Ritesh Rastogi       AMICSE 0301/ACSE0301-DS            Unit -1</a:t>
            </a:r>
            <a:endParaRPr lang="en-US" dirty="0"/>
          </a:p>
        </p:txBody>
      </p:sp>
      <p:sp>
        <p:nvSpPr>
          <p:cNvPr id="10"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solidFill>
                  <a:schemeClr val="tx1"/>
                </a:solidFill>
              </a:rPr>
              <a:t>Multi List</a:t>
            </a:r>
            <a:endParaRPr lang="en-US" sz="2800" dirty="0">
              <a:solidFill>
                <a:schemeClr val="tx1"/>
              </a:solidFill>
            </a:endParaRPr>
          </a:p>
        </p:txBody>
      </p:sp>
      <p:pic>
        <p:nvPicPr>
          <p:cNvPr id="11" name="Picture 10" descr="C:\Users\tiwari\Downloads\Logo11.png"/>
          <p:cNvPicPr>
            <a:picLocks noChangeAspect="1" noChangeArrowheads="1"/>
          </p:cNvPicPr>
          <p:nvPr/>
        </p:nvPicPr>
        <p:blipFill>
          <a:blip r:embed="rId3"/>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sz="quarter" idx="1"/>
          </p:nvPr>
        </p:nvSpPr>
        <p:spPr>
          <a:xfrm>
            <a:off x="990600" y="1219200"/>
            <a:ext cx="7772400" cy="2438400"/>
          </a:xfrm>
        </p:spPr>
        <p:txBody>
          <a:bodyPr vert="horz" wrap="square" lIns="91440" tIns="45720" rIns="91440" bIns="45720" anchor="t" anchorCtr="0">
            <a:normAutofit/>
          </a:bodyPr>
          <a:lstStyle/>
          <a:p>
            <a:pPr algn="just">
              <a:buClr>
                <a:schemeClr val="accent1"/>
              </a:buClr>
              <a:buSzPct val="85000"/>
            </a:pPr>
            <a:r>
              <a:rPr lang="en-US" sz="2000" dirty="0"/>
              <a:t>I</a:t>
            </a:r>
            <a:r>
              <a:rPr sz="2000"/>
              <a:t>nverted </a:t>
            </a:r>
            <a:r>
              <a:rPr sz="2000" dirty="0"/>
              <a:t>list structures can also maintain multiple indexes on the file. </a:t>
            </a:r>
          </a:p>
          <a:p>
            <a:pPr algn="just">
              <a:buClr>
                <a:schemeClr val="accent1"/>
              </a:buClr>
              <a:buSzPct val="85000"/>
            </a:pPr>
            <a:r>
              <a:rPr sz="2000" dirty="0"/>
              <a:t>The only difference is that instead of maintaining pointers in each record as in multi-lists, indexes in the inverted file maintain multiple pointers to point to the records.</a:t>
            </a:r>
          </a:p>
          <a:p>
            <a:pPr algn="just">
              <a:buClr>
                <a:schemeClr val="accent1"/>
              </a:buClr>
              <a:buSzPct val="85000"/>
            </a:pPr>
            <a:r>
              <a:rPr sz="2000" dirty="0"/>
              <a:t>Indexes on Book_ Id and Category field for inverted file are shown in Figure 9.9.</a:t>
            </a:r>
          </a:p>
        </p:txBody>
      </p:sp>
      <p:pic>
        <p:nvPicPr>
          <p:cNvPr id="20484" name="Picture 2"/>
          <p:cNvPicPr>
            <a:picLocks noChangeAspect="1"/>
          </p:cNvPicPr>
          <p:nvPr/>
        </p:nvPicPr>
        <p:blipFill>
          <a:blip r:embed="rId2"/>
          <a:stretch>
            <a:fillRect/>
          </a:stretch>
        </p:blipFill>
        <p:spPr>
          <a:xfrm>
            <a:off x="1066800" y="3657600"/>
            <a:ext cx="7467600" cy="2237105"/>
          </a:xfrm>
          <a:prstGeom prst="rect">
            <a:avLst/>
          </a:prstGeom>
          <a:noFill/>
          <a:ln w="9525">
            <a:noFill/>
          </a:ln>
        </p:spPr>
      </p:pic>
      <p:sp>
        <p:nvSpPr>
          <p:cNvPr id="5" name="Date Placeholder 4"/>
          <p:cNvSpPr>
            <a:spLocks noGrp="1"/>
          </p:cNvSpPr>
          <p:nvPr>
            <p:ph type="dt" sz="half" idx="10"/>
          </p:nvPr>
        </p:nvSpPr>
        <p:spPr/>
        <p:txBody>
          <a:bodyPr/>
          <a:lstStyle/>
          <a:p>
            <a:fld id="{03C045D4-DF86-48FC-841D-D6409331EC93}" type="datetime1">
              <a:rPr lang="en-US" smtClean="0"/>
              <a:t>15-Jan-23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Footer Placeholder 6"/>
          <p:cNvSpPr>
            <a:spLocks noGrp="1"/>
          </p:cNvSpPr>
          <p:nvPr>
            <p:ph type="ftr" sz="quarter" idx="11"/>
          </p:nvPr>
        </p:nvSpPr>
        <p:spPr/>
        <p:txBody>
          <a:bodyPr/>
          <a:lstStyle/>
          <a:p>
            <a:r>
              <a:rPr lang="en-US"/>
              <a:t>Dr. Ritesh Rastogi       AMICSE 0301/ACSE0301-DS            Unit -1</a:t>
            </a:r>
            <a:endParaRPr lang="en-US" dirty="0"/>
          </a:p>
        </p:txBody>
      </p:sp>
      <p:sp>
        <p:nvSpPr>
          <p:cNvPr id="9"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solidFill>
                  <a:schemeClr val="tx1"/>
                </a:solidFill>
              </a:rPr>
              <a:t>Inverted  List</a:t>
            </a:r>
            <a:endParaRPr lang="en-US" sz="2800" dirty="0">
              <a:solidFill>
                <a:schemeClr val="tx1"/>
              </a:solidFill>
            </a:endParaRPr>
          </a:p>
        </p:txBody>
      </p:sp>
      <p:pic>
        <p:nvPicPr>
          <p:cNvPr id="10" name="Picture 9" descr="C:\Users\tiwari\Downloads\Logo11.png"/>
          <p:cNvPicPr>
            <a:picLocks noChangeAspect="1" noChangeArrowheads="1"/>
          </p:cNvPicPr>
          <p:nvPr/>
        </p:nvPicPr>
        <p:blipFill>
          <a:blip r:embed="rId3"/>
          <a:srcRect/>
          <a:stretch>
            <a:fillRect/>
          </a:stretch>
        </p:blipFill>
        <p:spPr bwMode="auto">
          <a:xfrm>
            <a:off x="0" y="0"/>
            <a:ext cx="1371600" cy="838200"/>
          </a:xfrm>
          <a:prstGeom prst="rect">
            <a:avLst/>
          </a:prstGeom>
          <a:noFill/>
          <a:ln w="9525">
            <a:noFill/>
            <a:miter lim="800000"/>
            <a:headEnd/>
            <a:tailEnd/>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00600"/>
          </a:xfrm>
        </p:spPr>
        <p:txBody>
          <a:bodyPr>
            <a:noAutofit/>
          </a:bodyPr>
          <a:lstStyle/>
          <a:p>
            <a:r>
              <a:rPr lang="en-US" sz="2200" dirty="0" err="1"/>
              <a:t>Youtube</a:t>
            </a:r>
            <a:r>
              <a:rPr lang="en-US" sz="2200" dirty="0"/>
              <a:t>/other  Video Links</a:t>
            </a:r>
          </a:p>
          <a:p>
            <a:pPr lvl="1"/>
            <a:r>
              <a:rPr lang="en-US" sz="2200" dirty="0" err="1"/>
              <a:t>Kruskal</a:t>
            </a:r>
            <a:r>
              <a:rPr lang="en-US" sz="2200" dirty="0"/>
              <a:t> Algorithm</a:t>
            </a:r>
          </a:p>
          <a:p>
            <a:pPr lvl="2"/>
            <a:r>
              <a:rPr lang="en-US" sz="2200" dirty="0">
                <a:hlinkClick r:id="rId2"/>
              </a:rPr>
              <a:t>https://www.youtube.com/watch?v=EjVHtpWkIho</a:t>
            </a:r>
            <a:endParaRPr lang="en-US" sz="2200" dirty="0"/>
          </a:p>
          <a:p>
            <a:pPr lvl="1"/>
            <a:r>
              <a:rPr lang="en-US" sz="2200" dirty="0"/>
              <a:t>BFS &amp; DFS</a:t>
            </a:r>
          </a:p>
          <a:p>
            <a:pPr lvl="2"/>
            <a:r>
              <a:rPr lang="en-US" sz="2200" dirty="0">
                <a:hlinkClick r:id="rId3"/>
              </a:rPr>
              <a:t>https://www.youtube.com/watch?v=vf-cxgUXcMk</a:t>
            </a:r>
            <a:endParaRPr lang="en-US" sz="2200" dirty="0"/>
          </a:p>
          <a:p>
            <a:pPr lvl="1"/>
            <a:r>
              <a:rPr lang="en-US" sz="2200" dirty="0" err="1"/>
              <a:t>Warshal</a:t>
            </a:r>
            <a:r>
              <a:rPr lang="en-US" sz="2200" dirty="0"/>
              <a:t> Algorithm</a:t>
            </a:r>
          </a:p>
          <a:p>
            <a:pPr lvl="2"/>
            <a:r>
              <a:rPr lang="en-US" sz="2200" dirty="0">
                <a:hlinkClick r:id="rId4"/>
              </a:rPr>
              <a:t>https://www.youtube.com/watch?v=Gc4mWrmJBsw</a:t>
            </a:r>
            <a:endParaRPr lang="en-US" sz="2200" dirty="0"/>
          </a:p>
          <a:p>
            <a:pPr lvl="1"/>
            <a:r>
              <a:rPr lang="en-US" sz="2200" dirty="0" err="1"/>
              <a:t>Dijkstra</a:t>
            </a:r>
            <a:r>
              <a:rPr lang="en-US" sz="2200" dirty="0"/>
              <a:t> Algorithm</a:t>
            </a:r>
          </a:p>
          <a:p>
            <a:pPr lvl="2"/>
            <a:r>
              <a:rPr lang="en-US" sz="2200" dirty="0">
                <a:hlinkClick r:id="rId5"/>
              </a:rPr>
              <a:t>https://www.youtube.com/watch?v=smHnz2RHJBY</a:t>
            </a:r>
            <a:endParaRPr lang="en-US" sz="2200" dirty="0"/>
          </a:p>
          <a:p>
            <a:pPr lvl="1"/>
            <a:endParaRPr lang="en-US" sz="2200" dirty="0"/>
          </a:p>
        </p:txBody>
      </p:sp>
      <p:sp>
        <p:nvSpPr>
          <p:cNvPr id="4" name="Date Placeholder 3"/>
          <p:cNvSpPr>
            <a:spLocks noGrp="1"/>
          </p:cNvSpPr>
          <p:nvPr>
            <p:ph type="dt" sz="half" idx="10"/>
          </p:nvPr>
        </p:nvSpPr>
        <p:spPr/>
        <p:txBody>
          <a:bodyPr/>
          <a:lstStyle/>
          <a:p>
            <a:fld id="{CB845122-1CDD-4070-B725-AF141EF16930}"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a:bodyPr>
          <a:lstStyle/>
          <a:p>
            <a:r>
              <a:rPr lang="en-IN" sz="2400" dirty="0"/>
              <a:t>Which of the following properties does a simple graph not hold?</a:t>
            </a:r>
            <a:br>
              <a:rPr lang="en-IN" sz="2400" dirty="0"/>
            </a:br>
            <a:r>
              <a:rPr lang="en-IN" sz="2400" b="1" dirty="0"/>
              <a:t>a) Must be connected</a:t>
            </a:r>
            <a:br>
              <a:rPr lang="en-IN" sz="2400" dirty="0"/>
            </a:br>
            <a:r>
              <a:rPr lang="en-IN" sz="2400" dirty="0"/>
              <a:t>b) Must be unweighted</a:t>
            </a:r>
            <a:br>
              <a:rPr lang="en-IN" sz="2400" dirty="0"/>
            </a:br>
            <a:r>
              <a:rPr lang="en-IN" sz="2400" dirty="0"/>
              <a:t>c) Must have no loops or multiple edges</a:t>
            </a:r>
            <a:br>
              <a:rPr lang="en-IN" sz="2400" dirty="0"/>
            </a:br>
            <a:r>
              <a:rPr lang="en-IN" sz="2400" dirty="0"/>
              <a:t>d) Must have no multiple edges</a:t>
            </a:r>
          </a:p>
          <a:p>
            <a:endParaRPr lang="en-US" sz="2400" dirty="0"/>
          </a:p>
          <a:p>
            <a:r>
              <a:rPr lang="en-IN" sz="2400" dirty="0"/>
              <a:t>Which of the following ways can be used to represent a graph?</a:t>
            </a:r>
            <a:br>
              <a:rPr lang="en-IN" sz="2400" dirty="0"/>
            </a:br>
            <a:r>
              <a:rPr lang="en-IN" sz="2400" dirty="0"/>
              <a:t>a) Adjacency List and Adjacency Matrix</a:t>
            </a:r>
            <a:br>
              <a:rPr lang="en-IN" sz="2400" dirty="0"/>
            </a:br>
            <a:r>
              <a:rPr lang="en-IN" sz="2400" dirty="0"/>
              <a:t>b) Incidence Matrix</a:t>
            </a:r>
            <a:br>
              <a:rPr lang="en-IN" sz="2400" dirty="0"/>
            </a:br>
            <a:r>
              <a:rPr lang="en-IN" sz="2400" b="1" dirty="0"/>
              <a:t>c) Adjacency List, Adjacency Matrix as well as Incidence Matrix</a:t>
            </a:r>
            <a:br>
              <a:rPr lang="en-IN" sz="2400" dirty="0"/>
            </a:br>
            <a:r>
              <a:rPr lang="en-IN" sz="2400" dirty="0"/>
              <a:t>d) No way to represent</a:t>
            </a:r>
            <a:endParaRPr lang="en-US" sz="2200" dirty="0"/>
          </a:p>
        </p:txBody>
      </p:sp>
      <p:sp>
        <p:nvSpPr>
          <p:cNvPr id="4" name="Date Placeholder 3"/>
          <p:cNvSpPr>
            <a:spLocks noGrp="1"/>
          </p:cNvSpPr>
          <p:nvPr>
            <p:ph type="dt" sz="half" idx="10"/>
          </p:nvPr>
        </p:nvSpPr>
        <p:spPr/>
        <p:txBody>
          <a:bodyPr/>
          <a:lstStyle/>
          <a:p>
            <a:fld id="{115F737E-8443-4FCB-8483-0A46B3060499}" type="datetime1">
              <a:rPr lang="en-US" smtClean="0"/>
              <a:t>15-Jan-23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MCQ</a:t>
            </a:r>
            <a:r>
              <a:rPr kumimoji="0" lang="en-US" sz="3200" b="1" i="0" u="none" strike="noStrike" kern="1200" cap="none" spc="0" normalizeH="0" noProof="0" dirty="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IN" sz="2200" dirty="0"/>
              <a:t>What is the number of edges present in a complete graph having n vertices?</a:t>
            </a:r>
            <a:br>
              <a:rPr lang="en-IN" sz="2200" dirty="0"/>
            </a:br>
            <a:r>
              <a:rPr lang="en-IN" sz="2200" dirty="0"/>
              <a:t>a) (n*(n+1))/2</a:t>
            </a:r>
            <a:br>
              <a:rPr lang="en-IN" sz="2200" dirty="0"/>
            </a:br>
            <a:r>
              <a:rPr lang="en-IN" sz="2200" b="1" dirty="0"/>
              <a:t>b) (n*(n-1))/2</a:t>
            </a:r>
            <a:br>
              <a:rPr lang="en-IN" sz="2200" dirty="0"/>
            </a:br>
            <a:r>
              <a:rPr lang="en-IN" sz="2200" dirty="0"/>
              <a:t>c) n</a:t>
            </a:r>
            <a:br>
              <a:rPr lang="en-IN" sz="2200" dirty="0"/>
            </a:br>
            <a:r>
              <a:rPr lang="en-IN" sz="2200" dirty="0"/>
              <a:t>d) Information given is insufficient</a:t>
            </a:r>
          </a:p>
          <a:p>
            <a:endParaRPr lang="en-US" sz="2200" dirty="0"/>
          </a:p>
          <a:p>
            <a:r>
              <a:rPr lang="en-IN" sz="2200" dirty="0"/>
              <a:t>Which of the following statements for a simple graph is correct?</a:t>
            </a:r>
            <a:br>
              <a:rPr lang="en-IN" sz="2200" dirty="0"/>
            </a:br>
            <a:r>
              <a:rPr lang="en-IN" sz="2200" b="1" dirty="0"/>
              <a:t>a) Every path is a trail</a:t>
            </a:r>
            <a:br>
              <a:rPr lang="en-IN" sz="2200" dirty="0"/>
            </a:br>
            <a:r>
              <a:rPr lang="en-IN" sz="2200" dirty="0"/>
              <a:t>b) Every trail is a path</a:t>
            </a:r>
            <a:br>
              <a:rPr lang="en-IN" sz="2200" dirty="0"/>
            </a:br>
            <a:r>
              <a:rPr lang="en-IN" sz="2200" dirty="0"/>
              <a:t>c) Every trail is a path as well as every path is a trail</a:t>
            </a:r>
            <a:br>
              <a:rPr lang="en-IN" sz="2200" dirty="0"/>
            </a:br>
            <a:r>
              <a:rPr lang="en-IN" sz="2200" dirty="0"/>
              <a:t>d) Path and trail have no relation</a:t>
            </a:r>
            <a:endParaRPr lang="en-US" sz="2200" dirty="0"/>
          </a:p>
        </p:txBody>
      </p:sp>
      <p:sp>
        <p:nvSpPr>
          <p:cNvPr id="4" name="Date Placeholder 3"/>
          <p:cNvSpPr>
            <a:spLocks noGrp="1"/>
          </p:cNvSpPr>
          <p:nvPr>
            <p:ph type="dt" sz="half" idx="10"/>
          </p:nvPr>
        </p:nvSpPr>
        <p:spPr/>
        <p:txBody>
          <a:bodyPr/>
          <a:lstStyle/>
          <a:p>
            <a:fld id="{DC5A4A6C-293C-49F1-9E6F-9AB6EF585AE7}" type="datetime1">
              <a:rPr lang="en-US" smtClean="0"/>
              <a:t>15-Jan-23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MCQ</a:t>
            </a:r>
            <a:r>
              <a:rPr kumimoji="0" lang="en-US" sz="3200" b="1" i="0" u="none" strike="noStrike" kern="1200" cap="none" spc="0" normalizeH="0" noProof="0" dirty="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914400"/>
          </a:xfrm>
        </p:spPr>
        <p:txBody>
          <a:bodyPr>
            <a:normAutofit/>
          </a:bodyPr>
          <a:lstStyle/>
          <a:p>
            <a:r>
              <a:rPr lang="en-US" sz="2200" dirty="0"/>
              <a:t>Degree: Number of edges incident on a node</a:t>
            </a:r>
          </a:p>
          <a:p>
            <a:endParaRPr lang="en-US" sz="2200" dirty="0"/>
          </a:p>
        </p:txBody>
      </p:sp>
      <p:sp>
        <p:nvSpPr>
          <p:cNvPr id="4" name="Date Placeholder 3"/>
          <p:cNvSpPr>
            <a:spLocks noGrp="1"/>
          </p:cNvSpPr>
          <p:nvPr>
            <p:ph type="dt" sz="half" idx="10"/>
          </p:nvPr>
        </p:nvSpPr>
        <p:spPr/>
        <p:txBody>
          <a:bodyPr/>
          <a:lstStyle/>
          <a:p>
            <a:fld id="{2EC45E9B-D362-4F4A-94DA-7DB986D6B8E4}"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Graph Terminology (Contd..)</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28673" name="Group 1"/>
          <p:cNvGrpSpPr/>
          <p:nvPr/>
        </p:nvGrpSpPr>
        <p:grpSpPr bwMode="auto">
          <a:xfrm>
            <a:off x="2514600" y="1981200"/>
            <a:ext cx="3962400" cy="3352800"/>
            <a:chOff x="4433" y="223"/>
            <a:chExt cx="5295" cy="4215"/>
          </a:xfrm>
        </p:grpSpPr>
        <p:sp>
          <p:nvSpPr>
            <p:cNvPr id="28674" name="AutoShape 2"/>
            <p:cNvSpPr/>
            <p:nvPr/>
          </p:nvSpPr>
          <p:spPr bwMode="auto">
            <a:xfrm>
              <a:off x="4680" y="830"/>
              <a:ext cx="4320" cy="2640"/>
            </a:xfrm>
            <a:custGeom>
              <a:avLst/>
              <a:gdLst/>
              <a:ahLst/>
              <a:cxnLst>
                <a:cxn ang="0">
                  <a:pos x="61" y="158"/>
                </a:cxn>
                <a:cxn ang="0">
                  <a:pos x="287" y="7"/>
                </a:cxn>
                <a:cxn ang="0">
                  <a:pos x="561" y="61"/>
                </a:cxn>
                <a:cxn ang="0">
                  <a:pos x="713" y="287"/>
                </a:cxn>
                <a:cxn ang="0">
                  <a:pos x="659" y="561"/>
                </a:cxn>
                <a:cxn ang="0">
                  <a:pos x="433" y="712"/>
                </a:cxn>
                <a:cxn ang="0">
                  <a:pos x="159" y="658"/>
                </a:cxn>
                <a:cxn ang="0">
                  <a:pos x="7" y="432"/>
                </a:cxn>
                <a:cxn ang="0">
                  <a:pos x="28" y="2139"/>
                </a:cxn>
                <a:cxn ang="0">
                  <a:pos x="220" y="1948"/>
                </a:cxn>
                <a:cxn ang="0">
                  <a:pos x="500" y="1948"/>
                </a:cxn>
                <a:cxn ang="0">
                  <a:pos x="692" y="2139"/>
                </a:cxn>
                <a:cxn ang="0">
                  <a:pos x="692" y="2420"/>
                </a:cxn>
                <a:cxn ang="0">
                  <a:pos x="500" y="2611"/>
                </a:cxn>
                <a:cxn ang="0">
                  <a:pos x="220" y="2611"/>
                </a:cxn>
                <a:cxn ang="0">
                  <a:pos x="28" y="2420"/>
                </a:cxn>
                <a:cxn ang="0">
                  <a:pos x="2047" y="287"/>
                </a:cxn>
                <a:cxn ang="0">
                  <a:pos x="2199" y="61"/>
                </a:cxn>
                <a:cxn ang="0">
                  <a:pos x="2473" y="7"/>
                </a:cxn>
                <a:cxn ang="0">
                  <a:pos x="2699" y="158"/>
                </a:cxn>
                <a:cxn ang="0">
                  <a:pos x="2753" y="432"/>
                </a:cxn>
                <a:cxn ang="0">
                  <a:pos x="2601" y="658"/>
                </a:cxn>
                <a:cxn ang="0">
                  <a:pos x="2327" y="712"/>
                </a:cxn>
                <a:cxn ang="0">
                  <a:pos x="2101" y="561"/>
                </a:cxn>
                <a:cxn ang="0">
                  <a:pos x="2040" y="2280"/>
                </a:cxn>
                <a:cxn ang="0">
                  <a:pos x="2145" y="2025"/>
                </a:cxn>
                <a:cxn ang="0">
                  <a:pos x="2400" y="1920"/>
                </a:cxn>
                <a:cxn ang="0">
                  <a:pos x="2655" y="2025"/>
                </a:cxn>
                <a:cxn ang="0">
                  <a:pos x="2760" y="2280"/>
                </a:cxn>
                <a:cxn ang="0">
                  <a:pos x="2655" y="2534"/>
                </a:cxn>
                <a:cxn ang="0">
                  <a:pos x="2400" y="2640"/>
                </a:cxn>
                <a:cxn ang="0">
                  <a:pos x="2145" y="2534"/>
                </a:cxn>
                <a:cxn ang="0">
                  <a:pos x="2040" y="2280"/>
                </a:cxn>
                <a:cxn ang="0">
                  <a:pos x="2040" y="360"/>
                </a:cxn>
                <a:cxn ang="0">
                  <a:pos x="3607" y="2207"/>
                </a:cxn>
                <a:cxn ang="0">
                  <a:pos x="3759" y="1981"/>
                </a:cxn>
                <a:cxn ang="0">
                  <a:pos x="4033" y="1927"/>
                </a:cxn>
                <a:cxn ang="0">
                  <a:pos x="4259" y="2078"/>
                </a:cxn>
                <a:cxn ang="0">
                  <a:pos x="4313" y="2352"/>
                </a:cxn>
                <a:cxn ang="0">
                  <a:pos x="4161" y="2578"/>
                </a:cxn>
                <a:cxn ang="0">
                  <a:pos x="3887" y="2632"/>
                </a:cxn>
                <a:cxn ang="0">
                  <a:pos x="3661" y="2481"/>
                </a:cxn>
                <a:cxn ang="0">
                  <a:pos x="3600" y="360"/>
                </a:cxn>
                <a:cxn ang="0">
                  <a:pos x="3705" y="105"/>
                </a:cxn>
                <a:cxn ang="0">
                  <a:pos x="3960" y="0"/>
                </a:cxn>
                <a:cxn ang="0">
                  <a:pos x="4215" y="105"/>
                </a:cxn>
                <a:cxn ang="0">
                  <a:pos x="4320" y="360"/>
                </a:cxn>
                <a:cxn ang="0">
                  <a:pos x="4215" y="614"/>
                </a:cxn>
                <a:cxn ang="0">
                  <a:pos x="3960" y="720"/>
                </a:cxn>
                <a:cxn ang="0">
                  <a:pos x="3705" y="614"/>
                </a:cxn>
                <a:cxn ang="0">
                  <a:pos x="3600" y="360"/>
                </a:cxn>
              </a:cxnLst>
              <a:rect l="0" t="0" r="r" b="b"/>
              <a:pathLst>
                <a:path w="4320" h="2640">
                  <a:moveTo>
                    <a:pt x="0" y="360"/>
                  </a:moveTo>
                  <a:lnTo>
                    <a:pt x="7" y="287"/>
                  </a:lnTo>
                  <a:lnTo>
                    <a:pt x="28" y="219"/>
                  </a:lnTo>
                  <a:lnTo>
                    <a:pt x="61" y="158"/>
                  </a:lnTo>
                  <a:lnTo>
                    <a:pt x="105" y="105"/>
                  </a:lnTo>
                  <a:lnTo>
                    <a:pt x="159" y="61"/>
                  </a:lnTo>
                  <a:lnTo>
                    <a:pt x="220" y="28"/>
                  </a:lnTo>
                  <a:lnTo>
                    <a:pt x="287" y="7"/>
                  </a:lnTo>
                  <a:lnTo>
                    <a:pt x="360" y="0"/>
                  </a:lnTo>
                  <a:lnTo>
                    <a:pt x="433" y="7"/>
                  </a:lnTo>
                  <a:lnTo>
                    <a:pt x="500" y="28"/>
                  </a:lnTo>
                  <a:lnTo>
                    <a:pt x="561" y="61"/>
                  </a:lnTo>
                  <a:lnTo>
                    <a:pt x="615" y="105"/>
                  </a:lnTo>
                  <a:lnTo>
                    <a:pt x="659" y="158"/>
                  </a:lnTo>
                  <a:lnTo>
                    <a:pt x="692" y="219"/>
                  </a:lnTo>
                  <a:lnTo>
                    <a:pt x="713" y="287"/>
                  </a:lnTo>
                  <a:lnTo>
                    <a:pt x="720" y="360"/>
                  </a:lnTo>
                  <a:lnTo>
                    <a:pt x="713" y="432"/>
                  </a:lnTo>
                  <a:lnTo>
                    <a:pt x="692" y="500"/>
                  </a:lnTo>
                  <a:lnTo>
                    <a:pt x="659" y="561"/>
                  </a:lnTo>
                  <a:lnTo>
                    <a:pt x="615" y="614"/>
                  </a:lnTo>
                  <a:lnTo>
                    <a:pt x="561" y="658"/>
                  </a:lnTo>
                  <a:lnTo>
                    <a:pt x="500" y="691"/>
                  </a:lnTo>
                  <a:lnTo>
                    <a:pt x="433" y="712"/>
                  </a:lnTo>
                  <a:lnTo>
                    <a:pt x="360" y="720"/>
                  </a:lnTo>
                  <a:lnTo>
                    <a:pt x="287" y="712"/>
                  </a:lnTo>
                  <a:lnTo>
                    <a:pt x="220" y="691"/>
                  </a:lnTo>
                  <a:lnTo>
                    <a:pt x="159" y="658"/>
                  </a:lnTo>
                  <a:lnTo>
                    <a:pt x="105" y="614"/>
                  </a:lnTo>
                  <a:lnTo>
                    <a:pt x="61" y="561"/>
                  </a:lnTo>
                  <a:lnTo>
                    <a:pt x="28" y="500"/>
                  </a:lnTo>
                  <a:lnTo>
                    <a:pt x="7" y="432"/>
                  </a:lnTo>
                  <a:lnTo>
                    <a:pt x="0" y="360"/>
                  </a:lnTo>
                  <a:close/>
                  <a:moveTo>
                    <a:pt x="0" y="2280"/>
                  </a:moveTo>
                  <a:lnTo>
                    <a:pt x="7" y="2207"/>
                  </a:lnTo>
                  <a:lnTo>
                    <a:pt x="28" y="2139"/>
                  </a:lnTo>
                  <a:lnTo>
                    <a:pt x="61" y="2078"/>
                  </a:lnTo>
                  <a:lnTo>
                    <a:pt x="105" y="2025"/>
                  </a:lnTo>
                  <a:lnTo>
                    <a:pt x="159" y="1981"/>
                  </a:lnTo>
                  <a:lnTo>
                    <a:pt x="220" y="1948"/>
                  </a:lnTo>
                  <a:lnTo>
                    <a:pt x="287" y="1927"/>
                  </a:lnTo>
                  <a:lnTo>
                    <a:pt x="360" y="1920"/>
                  </a:lnTo>
                  <a:lnTo>
                    <a:pt x="433" y="1927"/>
                  </a:lnTo>
                  <a:lnTo>
                    <a:pt x="500" y="1948"/>
                  </a:lnTo>
                  <a:lnTo>
                    <a:pt x="561" y="1981"/>
                  </a:lnTo>
                  <a:lnTo>
                    <a:pt x="615" y="2025"/>
                  </a:lnTo>
                  <a:lnTo>
                    <a:pt x="659" y="2078"/>
                  </a:lnTo>
                  <a:lnTo>
                    <a:pt x="692" y="2139"/>
                  </a:lnTo>
                  <a:lnTo>
                    <a:pt x="713" y="2207"/>
                  </a:lnTo>
                  <a:lnTo>
                    <a:pt x="720" y="2280"/>
                  </a:lnTo>
                  <a:lnTo>
                    <a:pt x="713" y="2352"/>
                  </a:lnTo>
                  <a:lnTo>
                    <a:pt x="692" y="2420"/>
                  </a:lnTo>
                  <a:lnTo>
                    <a:pt x="659" y="2481"/>
                  </a:lnTo>
                  <a:lnTo>
                    <a:pt x="615" y="2534"/>
                  </a:lnTo>
                  <a:lnTo>
                    <a:pt x="561" y="2578"/>
                  </a:lnTo>
                  <a:lnTo>
                    <a:pt x="500" y="2611"/>
                  </a:lnTo>
                  <a:lnTo>
                    <a:pt x="433" y="2632"/>
                  </a:lnTo>
                  <a:lnTo>
                    <a:pt x="360" y="2640"/>
                  </a:lnTo>
                  <a:lnTo>
                    <a:pt x="287" y="2632"/>
                  </a:lnTo>
                  <a:lnTo>
                    <a:pt x="220" y="2611"/>
                  </a:lnTo>
                  <a:lnTo>
                    <a:pt x="159" y="2578"/>
                  </a:lnTo>
                  <a:lnTo>
                    <a:pt x="105" y="2534"/>
                  </a:lnTo>
                  <a:lnTo>
                    <a:pt x="61" y="2481"/>
                  </a:lnTo>
                  <a:lnTo>
                    <a:pt x="28" y="2420"/>
                  </a:lnTo>
                  <a:lnTo>
                    <a:pt x="7" y="2352"/>
                  </a:lnTo>
                  <a:lnTo>
                    <a:pt x="0" y="2280"/>
                  </a:lnTo>
                  <a:close/>
                  <a:moveTo>
                    <a:pt x="2040" y="360"/>
                  </a:moveTo>
                  <a:lnTo>
                    <a:pt x="2047" y="287"/>
                  </a:lnTo>
                  <a:lnTo>
                    <a:pt x="2068" y="219"/>
                  </a:lnTo>
                  <a:lnTo>
                    <a:pt x="2101" y="158"/>
                  </a:lnTo>
                  <a:lnTo>
                    <a:pt x="2145" y="105"/>
                  </a:lnTo>
                  <a:lnTo>
                    <a:pt x="2199" y="61"/>
                  </a:lnTo>
                  <a:lnTo>
                    <a:pt x="2260" y="28"/>
                  </a:lnTo>
                  <a:lnTo>
                    <a:pt x="2327" y="7"/>
                  </a:lnTo>
                  <a:lnTo>
                    <a:pt x="2400" y="0"/>
                  </a:lnTo>
                  <a:lnTo>
                    <a:pt x="2473" y="7"/>
                  </a:lnTo>
                  <a:lnTo>
                    <a:pt x="2540" y="28"/>
                  </a:lnTo>
                  <a:lnTo>
                    <a:pt x="2601" y="61"/>
                  </a:lnTo>
                  <a:lnTo>
                    <a:pt x="2655" y="105"/>
                  </a:lnTo>
                  <a:lnTo>
                    <a:pt x="2699" y="158"/>
                  </a:lnTo>
                  <a:lnTo>
                    <a:pt x="2732" y="219"/>
                  </a:lnTo>
                  <a:lnTo>
                    <a:pt x="2753" y="287"/>
                  </a:lnTo>
                  <a:lnTo>
                    <a:pt x="2760" y="360"/>
                  </a:lnTo>
                  <a:lnTo>
                    <a:pt x="2753" y="432"/>
                  </a:lnTo>
                  <a:lnTo>
                    <a:pt x="2732" y="500"/>
                  </a:lnTo>
                  <a:lnTo>
                    <a:pt x="2699" y="561"/>
                  </a:lnTo>
                  <a:lnTo>
                    <a:pt x="2655" y="614"/>
                  </a:lnTo>
                  <a:lnTo>
                    <a:pt x="2601" y="658"/>
                  </a:lnTo>
                  <a:lnTo>
                    <a:pt x="2540" y="691"/>
                  </a:lnTo>
                  <a:lnTo>
                    <a:pt x="2473" y="712"/>
                  </a:lnTo>
                  <a:lnTo>
                    <a:pt x="2400" y="720"/>
                  </a:lnTo>
                  <a:lnTo>
                    <a:pt x="2327" y="712"/>
                  </a:lnTo>
                  <a:lnTo>
                    <a:pt x="2260" y="691"/>
                  </a:lnTo>
                  <a:lnTo>
                    <a:pt x="2199" y="658"/>
                  </a:lnTo>
                  <a:lnTo>
                    <a:pt x="2145" y="614"/>
                  </a:lnTo>
                  <a:lnTo>
                    <a:pt x="2101" y="561"/>
                  </a:lnTo>
                  <a:lnTo>
                    <a:pt x="2068" y="500"/>
                  </a:lnTo>
                  <a:lnTo>
                    <a:pt x="2047" y="432"/>
                  </a:lnTo>
                  <a:lnTo>
                    <a:pt x="2040" y="360"/>
                  </a:lnTo>
                  <a:close/>
                  <a:moveTo>
                    <a:pt x="2040" y="2280"/>
                  </a:moveTo>
                  <a:lnTo>
                    <a:pt x="2047" y="2207"/>
                  </a:lnTo>
                  <a:lnTo>
                    <a:pt x="2068" y="2139"/>
                  </a:lnTo>
                  <a:lnTo>
                    <a:pt x="2101" y="2078"/>
                  </a:lnTo>
                  <a:lnTo>
                    <a:pt x="2145" y="2025"/>
                  </a:lnTo>
                  <a:lnTo>
                    <a:pt x="2199" y="1981"/>
                  </a:lnTo>
                  <a:lnTo>
                    <a:pt x="2260" y="1948"/>
                  </a:lnTo>
                  <a:lnTo>
                    <a:pt x="2327" y="1927"/>
                  </a:lnTo>
                  <a:lnTo>
                    <a:pt x="2400" y="1920"/>
                  </a:lnTo>
                  <a:lnTo>
                    <a:pt x="2473" y="1927"/>
                  </a:lnTo>
                  <a:lnTo>
                    <a:pt x="2540" y="1948"/>
                  </a:lnTo>
                  <a:lnTo>
                    <a:pt x="2601" y="1981"/>
                  </a:lnTo>
                  <a:lnTo>
                    <a:pt x="2655" y="2025"/>
                  </a:lnTo>
                  <a:lnTo>
                    <a:pt x="2699" y="2078"/>
                  </a:lnTo>
                  <a:lnTo>
                    <a:pt x="2732" y="2139"/>
                  </a:lnTo>
                  <a:lnTo>
                    <a:pt x="2753" y="2207"/>
                  </a:lnTo>
                  <a:lnTo>
                    <a:pt x="2760" y="2280"/>
                  </a:lnTo>
                  <a:lnTo>
                    <a:pt x="2753" y="2352"/>
                  </a:lnTo>
                  <a:lnTo>
                    <a:pt x="2732" y="2420"/>
                  </a:lnTo>
                  <a:lnTo>
                    <a:pt x="2699" y="2481"/>
                  </a:lnTo>
                  <a:lnTo>
                    <a:pt x="2655" y="2534"/>
                  </a:lnTo>
                  <a:lnTo>
                    <a:pt x="2601" y="2578"/>
                  </a:lnTo>
                  <a:lnTo>
                    <a:pt x="2540" y="2611"/>
                  </a:lnTo>
                  <a:lnTo>
                    <a:pt x="2473" y="2632"/>
                  </a:lnTo>
                  <a:lnTo>
                    <a:pt x="2400" y="2640"/>
                  </a:lnTo>
                  <a:lnTo>
                    <a:pt x="2327" y="2632"/>
                  </a:lnTo>
                  <a:lnTo>
                    <a:pt x="2260" y="2611"/>
                  </a:lnTo>
                  <a:lnTo>
                    <a:pt x="2199" y="2578"/>
                  </a:lnTo>
                  <a:lnTo>
                    <a:pt x="2145" y="2534"/>
                  </a:lnTo>
                  <a:lnTo>
                    <a:pt x="2101" y="2481"/>
                  </a:lnTo>
                  <a:lnTo>
                    <a:pt x="2068" y="2420"/>
                  </a:lnTo>
                  <a:lnTo>
                    <a:pt x="2047" y="2352"/>
                  </a:lnTo>
                  <a:lnTo>
                    <a:pt x="2040" y="2280"/>
                  </a:lnTo>
                  <a:close/>
                  <a:moveTo>
                    <a:pt x="600" y="600"/>
                  </a:moveTo>
                  <a:lnTo>
                    <a:pt x="2160" y="2040"/>
                  </a:lnTo>
                  <a:moveTo>
                    <a:pt x="720" y="360"/>
                  </a:moveTo>
                  <a:lnTo>
                    <a:pt x="2040" y="360"/>
                  </a:lnTo>
                  <a:moveTo>
                    <a:pt x="2400" y="1920"/>
                  </a:moveTo>
                  <a:lnTo>
                    <a:pt x="2400" y="720"/>
                  </a:lnTo>
                  <a:moveTo>
                    <a:pt x="3600" y="2280"/>
                  </a:moveTo>
                  <a:lnTo>
                    <a:pt x="3607" y="2207"/>
                  </a:lnTo>
                  <a:lnTo>
                    <a:pt x="3628" y="2139"/>
                  </a:lnTo>
                  <a:lnTo>
                    <a:pt x="3661" y="2078"/>
                  </a:lnTo>
                  <a:lnTo>
                    <a:pt x="3705" y="2025"/>
                  </a:lnTo>
                  <a:lnTo>
                    <a:pt x="3759" y="1981"/>
                  </a:lnTo>
                  <a:lnTo>
                    <a:pt x="3820" y="1948"/>
                  </a:lnTo>
                  <a:lnTo>
                    <a:pt x="3887" y="1927"/>
                  </a:lnTo>
                  <a:lnTo>
                    <a:pt x="3960" y="1920"/>
                  </a:lnTo>
                  <a:lnTo>
                    <a:pt x="4033" y="1927"/>
                  </a:lnTo>
                  <a:lnTo>
                    <a:pt x="4100" y="1948"/>
                  </a:lnTo>
                  <a:lnTo>
                    <a:pt x="4161" y="1981"/>
                  </a:lnTo>
                  <a:lnTo>
                    <a:pt x="4215" y="2025"/>
                  </a:lnTo>
                  <a:lnTo>
                    <a:pt x="4259" y="2078"/>
                  </a:lnTo>
                  <a:lnTo>
                    <a:pt x="4292" y="2139"/>
                  </a:lnTo>
                  <a:lnTo>
                    <a:pt x="4313" y="2207"/>
                  </a:lnTo>
                  <a:lnTo>
                    <a:pt x="4320" y="2280"/>
                  </a:lnTo>
                  <a:lnTo>
                    <a:pt x="4313" y="2352"/>
                  </a:lnTo>
                  <a:lnTo>
                    <a:pt x="4292" y="2420"/>
                  </a:lnTo>
                  <a:lnTo>
                    <a:pt x="4259" y="2481"/>
                  </a:lnTo>
                  <a:lnTo>
                    <a:pt x="4215" y="2534"/>
                  </a:lnTo>
                  <a:lnTo>
                    <a:pt x="4161" y="2578"/>
                  </a:lnTo>
                  <a:lnTo>
                    <a:pt x="4100" y="2611"/>
                  </a:lnTo>
                  <a:lnTo>
                    <a:pt x="4033" y="2632"/>
                  </a:lnTo>
                  <a:lnTo>
                    <a:pt x="3960" y="2640"/>
                  </a:lnTo>
                  <a:lnTo>
                    <a:pt x="3887" y="2632"/>
                  </a:lnTo>
                  <a:lnTo>
                    <a:pt x="3820" y="2611"/>
                  </a:lnTo>
                  <a:lnTo>
                    <a:pt x="3759" y="2578"/>
                  </a:lnTo>
                  <a:lnTo>
                    <a:pt x="3705" y="2534"/>
                  </a:lnTo>
                  <a:lnTo>
                    <a:pt x="3661" y="2481"/>
                  </a:lnTo>
                  <a:lnTo>
                    <a:pt x="3628" y="2420"/>
                  </a:lnTo>
                  <a:lnTo>
                    <a:pt x="3607" y="2352"/>
                  </a:lnTo>
                  <a:lnTo>
                    <a:pt x="3600" y="2280"/>
                  </a:lnTo>
                  <a:close/>
                  <a:moveTo>
                    <a:pt x="3600" y="360"/>
                  </a:moveTo>
                  <a:lnTo>
                    <a:pt x="3607" y="287"/>
                  </a:lnTo>
                  <a:lnTo>
                    <a:pt x="3628" y="219"/>
                  </a:lnTo>
                  <a:lnTo>
                    <a:pt x="3661" y="158"/>
                  </a:lnTo>
                  <a:lnTo>
                    <a:pt x="3705" y="105"/>
                  </a:lnTo>
                  <a:lnTo>
                    <a:pt x="3759" y="61"/>
                  </a:lnTo>
                  <a:lnTo>
                    <a:pt x="3820" y="28"/>
                  </a:lnTo>
                  <a:lnTo>
                    <a:pt x="3887" y="7"/>
                  </a:lnTo>
                  <a:lnTo>
                    <a:pt x="3960" y="0"/>
                  </a:lnTo>
                  <a:lnTo>
                    <a:pt x="4033" y="7"/>
                  </a:lnTo>
                  <a:lnTo>
                    <a:pt x="4100" y="28"/>
                  </a:lnTo>
                  <a:lnTo>
                    <a:pt x="4161" y="61"/>
                  </a:lnTo>
                  <a:lnTo>
                    <a:pt x="4215" y="105"/>
                  </a:lnTo>
                  <a:lnTo>
                    <a:pt x="4259" y="158"/>
                  </a:lnTo>
                  <a:lnTo>
                    <a:pt x="4292" y="219"/>
                  </a:lnTo>
                  <a:lnTo>
                    <a:pt x="4313" y="287"/>
                  </a:lnTo>
                  <a:lnTo>
                    <a:pt x="4320" y="360"/>
                  </a:lnTo>
                  <a:lnTo>
                    <a:pt x="4313" y="432"/>
                  </a:lnTo>
                  <a:lnTo>
                    <a:pt x="4292" y="500"/>
                  </a:lnTo>
                  <a:lnTo>
                    <a:pt x="4259" y="561"/>
                  </a:lnTo>
                  <a:lnTo>
                    <a:pt x="4215" y="614"/>
                  </a:lnTo>
                  <a:lnTo>
                    <a:pt x="4161" y="658"/>
                  </a:lnTo>
                  <a:lnTo>
                    <a:pt x="4100" y="691"/>
                  </a:lnTo>
                  <a:lnTo>
                    <a:pt x="4033" y="712"/>
                  </a:lnTo>
                  <a:lnTo>
                    <a:pt x="3960" y="720"/>
                  </a:lnTo>
                  <a:lnTo>
                    <a:pt x="3887" y="712"/>
                  </a:lnTo>
                  <a:lnTo>
                    <a:pt x="3820" y="691"/>
                  </a:lnTo>
                  <a:lnTo>
                    <a:pt x="3759" y="658"/>
                  </a:lnTo>
                  <a:lnTo>
                    <a:pt x="3705" y="614"/>
                  </a:lnTo>
                  <a:lnTo>
                    <a:pt x="3661" y="561"/>
                  </a:lnTo>
                  <a:lnTo>
                    <a:pt x="3628" y="500"/>
                  </a:lnTo>
                  <a:lnTo>
                    <a:pt x="3607" y="432"/>
                  </a:lnTo>
                  <a:lnTo>
                    <a:pt x="3600" y="360"/>
                  </a:lnTo>
                  <a:close/>
                  <a:moveTo>
                    <a:pt x="3960" y="1920"/>
                  </a:moveTo>
                  <a:lnTo>
                    <a:pt x="396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28675" name="Rectangle 3"/>
            <p:cNvSpPr>
              <a:spLocks noChangeArrowheads="1"/>
            </p:cNvSpPr>
            <p:nvPr/>
          </p:nvSpPr>
          <p:spPr bwMode="auto">
            <a:xfrm>
              <a:off x="4440" y="230"/>
              <a:ext cx="5280" cy="4200"/>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28676" name="Text Box 4"/>
            <p:cNvSpPr txBox="1">
              <a:spLocks noChangeArrowheads="1"/>
            </p:cNvSpPr>
            <p:nvPr/>
          </p:nvSpPr>
          <p:spPr bwMode="auto">
            <a:xfrm>
              <a:off x="4957" y="1086"/>
              <a:ext cx="205"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A</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8677" name="Text Box 5"/>
            <p:cNvSpPr txBox="1">
              <a:spLocks noChangeArrowheads="1"/>
            </p:cNvSpPr>
            <p:nvPr/>
          </p:nvSpPr>
          <p:spPr bwMode="auto">
            <a:xfrm>
              <a:off x="7015" y="1049"/>
              <a:ext cx="233" cy="354"/>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1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B</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8678" name="Text Box 6"/>
            <p:cNvSpPr txBox="1">
              <a:spLocks noChangeArrowheads="1"/>
            </p:cNvSpPr>
            <p:nvPr/>
          </p:nvSpPr>
          <p:spPr bwMode="auto">
            <a:xfrm>
              <a:off x="8545" y="1051"/>
              <a:ext cx="233" cy="354"/>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1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C</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8679" name="Text Box 7"/>
            <p:cNvSpPr txBox="1">
              <a:spLocks noChangeArrowheads="1"/>
            </p:cNvSpPr>
            <p:nvPr/>
          </p:nvSpPr>
          <p:spPr bwMode="auto">
            <a:xfrm>
              <a:off x="4945" y="2957"/>
              <a:ext cx="217"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D</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8680" name="Text Box 8"/>
            <p:cNvSpPr txBox="1">
              <a:spLocks noChangeArrowheads="1"/>
            </p:cNvSpPr>
            <p:nvPr/>
          </p:nvSpPr>
          <p:spPr bwMode="auto">
            <a:xfrm>
              <a:off x="6985" y="2972"/>
              <a:ext cx="215" cy="354"/>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1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E</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8681" name="Text Box 9"/>
            <p:cNvSpPr txBox="1">
              <a:spLocks noChangeArrowheads="1"/>
            </p:cNvSpPr>
            <p:nvPr/>
          </p:nvSpPr>
          <p:spPr bwMode="auto">
            <a:xfrm>
              <a:off x="8558" y="3007"/>
              <a:ext cx="167"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F</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8682" name="Text Box 10"/>
            <p:cNvSpPr txBox="1">
              <a:spLocks noChangeArrowheads="1"/>
            </p:cNvSpPr>
            <p:nvPr/>
          </p:nvSpPr>
          <p:spPr bwMode="auto">
            <a:xfrm>
              <a:off x="4945" y="3730"/>
              <a:ext cx="2987"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The degree of B is 2.</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lnSpcReduction="10000"/>
          </a:bodyPr>
          <a:lstStyle/>
          <a:p>
            <a:r>
              <a:rPr lang="en-US" sz="2400" dirty="0"/>
              <a:t> The travelling salesman problem can be solved using _________</a:t>
            </a:r>
            <a:br>
              <a:rPr lang="en-US" sz="2400" dirty="0"/>
            </a:br>
            <a:r>
              <a:rPr lang="en-US" sz="2400" dirty="0"/>
              <a:t>a) A spanning tree</a:t>
            </a:r>
            <a:br>
              <a:rPr lang="en-US" sz="2400" dirty="0"/>
            </a:br>
            <a:r>
              <a:rPr lang="en-US" sz="2400" b="1" dirty="0"/>
              <a:t>b) A minimum spanning tree</a:t>
            </a:r>
            <a:br>
              <a:rPr lang="en-US" sz="2400" dirty="0"/>
            </a:br>
            <a:r>
              <a:rPr lang="en-US" sz="2400" dirty="0"/>
              <a:t>c) Bellman – Ford algorithm</a:t>
            </a:r>
            <a:br>
              <a:rPr lang="en-US" sz="2400" dirty="0"/>
            </a:br>
            <a:r>
              <a:rPr lang="en-US" sz="2400" dirty="0"/>
              <a:t>d) DFS traversal</a:t>
            </a:r>
          </a:p>
          <a:p>
            <a:r>
              <a:rPr lang="en-US" sz="2400" dirty="0"/>
              <a:t>Consider a undirected graph G with vertices { A, B, C, D, E}. In graph G, every edge has distinct weight. Edge CD is edge with minimum weight and edge AB is edge with maximum weight. Then, which of the following is false?</a:t>
            </a:r>
            <a:br>
              <a:rPr lang="en-US" sz="2400" dirty="0"/>
            </a:br>
            <a:r>
              <a:rPr lang="en-US" sz="2400" dirty="0"/>
              <a:t>a) Every minimum spanning tree of G must contain CD</a:t>
            </a:r>
            <a:br>
              <a:rPr lang="en-US" sz="2400" dirty="0"/>
            </a:br>
            <a:r>
              <a:rPr lang="en-US" sz="2400" dirty="0"/>
              <a:t>b) If AB is in a minimum spanning tree, then its removal must disconnect G</a:t>
            </a:r>
            <a:br>
              <a:rPr lang="en-US" sz="2400" dirty="0"/>
            </a:br>
            <a:r>
              <a:rPr lang="en-US" sz="2400" b="1" dirty="0"/>
              <a:t>c) No minimum spanning tree contains AB</a:t>
            </a:r>
            <a:br>
              <a:rPr lang="en-US" sz="2400" dirty="0"/>
            </a:br>
            <a:r>
              <a:rPr lang="en-US" sz="2400" dirty="0"/>
              <a:t>d) G has a unique minimum spanning tree</a:t>
            </a:r>
            <a:endParaRPr lang="en-IN" sz="2400" dirty="0"/>
          </a:p>
        </p:txBody>
      </p:sp>
      <p:sp>
        <p:nvSpPr>
          <p:cNvPr id="4" name="Date Placeholder 3"/>
          <p:cNvSpPr>
            <a:spLocks noGrp="1"/>
          </p:cNvSpPr>
          <p:nvPr>
            <p:ph type="dt" sz="half" idx="10"/>
          </p:nvPr>
        </p:nvSpPr>
        <p:spPr/>
        <p:txBody>
          <a:bodyPr/>
          <a:lstStyle/>
          <a:p>
            <a:fld id="{56598101-4939-4842-9803-C76A5559BFF4}" type="datetime1">
              <a:rPr lang="en-US" smtClean="0"/>
              <a:t>15-Jan-23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MCQ</a:t>
            </a:r>
            <a:r>
              <a:rPr kumimoji="0" lang="en-US" sz="3200" b="1" i="0" u="none" strike="noStrike" kern="1200" cap="none" spc="0" normalizeH="0" noProof="0" dirty="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a:t>Consider the graph shown below. Which of the following are the edges in the MST of the given graph?</a:t>
            </a:r>
          </a:p>
          <a:p>
            <a:pPr>
              <a:buNone/>
            </a:pPr>
            <a:endParaRPr lang="en-US" sz="2400" dirty="0"/>
          </a:p>
          <a:p>
            <a:endParaRPr lang="en-US" sz="2400" dirty="0"/>
          </a:p>
          <a:p>
            <a:pPr>
              <a:buNone/>
            </a:pPr>
            <a:br>
              <a:rPr lang="en-US" sz="2400" dirty="0"/>
            </a:br>
            <a:br>
              <a:rPr lang="en-US" sz="2400" dirty="0"/>
            </a:br>
            <a:r>
              <a:rPr lang="en-US" sz="2400" dirty="0"/>
              <a:t> </a:t>
            </a:r>
          </a:p>
          <a:p>
            <a:pPr>
              <a:buNone/>
            </a:pPr>
            <a:r>
              <a:rPr lang="en-US" sz="2400" dirty="0"/>
              <a:t>     a) (a-c)(c-d)(d-b)(d-b)</a:t>
            </a:r>
            <a:br>
              <a:rPr lang="en-US" sz="2400" dirty="0"/>
            </a:br>
            <a:r>
              <a:rPr lang="en-US" sz="2400" dirty="0"/>
              <a:t>b) (c-a)(a-d)(d-b)(d-e)</a:t>
            </a:r>
            <a:br>
              <a:rPr lang="en-US" sz="2400" dirty="0"/>
            </a:br>
            <a:r>
              <a:rPr lang="en-US" sz="2400" b="1" dirty="0"/>
              <a:t>c) (a-d)(d-c)(d-b)(d-e)</a:t>
            </a:r>
            <a:br>
              <a:rPr lang="en-US" sz="2400" dirty="0"/>
            </a:br>
            <a:r>
              <a:rPr lang="en-US" sz="2400" dirty="0"/>
              <a:t>d) (c-a)(a-d)(d-c)(d-b)(d-e)</a:t>
            </a:r>
            <a:endParaRPr lang="en-IN" sz="2400" dirty="0"/>
          </a:p>
        </p:txBody>
      </p:sp>
      <p:sp>
        <p:nvSpPr>
          <p:cNvPr id="4" name="Date Placeholder 3"/>
          <p:cNvSpPr>
            <a:spLocks noGrp="1"/>
          </p:cNvSpPr>
          <p:nvPr>
            <p:ph type="dt" sz="half" idx="10"/>
          </p:nvPr>
        </p:nvSpPr>
        <p:spPr/>
        <p:txBody>
          <a:bodyPr/>
          <a:lstStyle/>
          <a:p>
            <a:fld id="{EBD97D35-AEC5-47E6-BE93-1DD36D7626A6}" type="datetime1">
              <a:rPr lang="en-US" smtClean="0"/>
              <a:t>15-Jan-23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MCQ</a:t>
            </a:r>
            <a:r>
              <a:rPr kumimoji="0" lang="en-US" sz="3200" b="1" i="0" u="none" strike="noStrike" kern="1200" cap="none" spc="0" normalizeH="0" noProof="0" dirty="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descr="ufuff.png"/>
          <p:cNvPicPr>
            <a:picLocks noChangeAspect="1"/>
          </p:cNvPicPr>
          <p:nvPr/>
        </p:nvPicPr>
        <p:blipFill>
          <a:blip r:embed="rId3"/>
          <a:stretch>
            <a:fillRect/>
          </a:stretch>
        </p:blipFill>
        <p:spPr>
          <a:xfrm>
            <a:off x="2285984" y="2000240"/>
            <a:ext cx="2886075" cy="171450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lnSpcReduction="10000"/>
          </a:bodyPr>
          <a:lstStyle/>
          <a:p>
            <a:r>
              <a:rPr lang="en-US" sz="2400" dirty="0"/>
              <a:t> In the given graph, identify the shortest path having minimum cost to reach vertex E if A is the source vertex.</a:t>
            </a:r>
          </a:p>
          <a:p>
            <a:pPr>
              <a:buNone/>
            </a:pPr>
            <a:r>
              <a:rPr lang="en-US" sz="2400" dirty="0"/>
              <a:t>     </a:t>
            </a:r>
          </a:p>
          <a:p>
            <a:endParaRPr lang="en-US" sz="2400" dirty="0"/>
          </a:p>
          <a:p>
            <a:endParaRPr lang="en-US" sz="2400" dirty="0"/>
          </a:p>
          <a:p>
            <a:pPr>
              <a:buNone/>
            </a:pPr>
            <a:endParaRPr lang="en-US" sz="2400" dirty="0"/>
          </a:p>
          <a:p>
            <a:pPr>
              <a:buNone/>
            </a:pPr>
            <a:br>
              <a:rPr lang="en-US" sz="2400" dirty="0"/>
            </a:br>
            <a:br>
              <a:rPr lang="en-US" sz="2400" dirty="0"/>
            </a:br>
            <a:r>
              <a:rPr lang="en-US" sz="2400" dirty="0"/>
              <a:t>a) a-b-e</a:t>
            </a:r>
            <a:br>
              <a:rPr lang="en-US" sz="2400" dirty="0"/>
            </a:br>
            <a:r>
              <a:rPr lang="en-US" sz="2400" b="1" dirty="0"/>
              <a:t>b) a-c-e</a:t>
            </a:r>
            <a:br>
              <a:rPr lang="en-US" sz="2400" dirty="0"/>
            </a:br>
            <a:r>
              <a:rPr lang="en-US" sz="2400" dirty="0"/>
              <a:t>c) a-c-d-e</a:t>
            </a:r>
            <a:br>
              <a:rPr lang="en-US" sz="2400" dirty="0"/>
            </a:br>
            <a:r>
              <a:rPr lang="en-US" sz="2400" dirty="0"/>
              <a:t>d) a-c-d-b-e</a:t>
            </a:r>
          </a:p>
        </p:txBody>
      </p:sp>
      <p:sp>
        <p:nvSpPr>
          <p:cNvPr id="4" name="Date Placeholder 3"/>
          <p:cNvSpPr>
            <a:spLocks noGrp="1"/>
          </p:cNvSpPr>
          <p:nvPr>
            <p:ph type="dt" sz="half" idx="10"/>
          </p:nvPr>
        </p:nvSpPr>
        <p:spPr/>
        <p:txBody>
          <a:bodyPr/>
          <a:lstStyle/>
          <a:p>
            <a:fld id="{341C4E0E-94CA-4993-B7B8-AF4E33370381}" type="datetime1">
              <a:rPr lang="en-US" smtClean="0"/>
              <a:t>15-Jan-23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MCQ</a:t>
            </a:r>
            <a:r>
              <a:rPr kumimoji="0" lang="en-US" sz="3200" b="1" i="0" u="none" strike="noStrike" kern="1200" cap="none" spc="0" normalizeH="0" noProof="0" dirty="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descr="iuu.png"/>
          <p:cNvPicPr>
            <a:picLocks noChangeAspect="1"/>
          </p:cNvPicPr>
          <p:nvPr/>
        </p:nvPicPr>
        <p:blipFill>
          <a:blip r:embed="rId3"/>
          <a:stretch>
            <a:fillRect/>
          </a:stretch>
        </p:blipFill>
        <p:spPr>
          <a:xfrm>
            <a:off x="2714612" y="2071678"/>
            <a:ext cx="3352800" cy="189547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a:t>  </a:t>
            </a:r>
            <a:r>
              <a:rPr lang="en-US" sz="2400" dirty="0" err="1"/>
              <a:t>Dijkstra’s</a:t>
            </a:r>
            <a:r>
              <a:rPr lang="en-US" sz="2400" dirty="0"/>
              <a:t> Algorithm is the prime example for ___________</a:t>
            </a:r>
            <a:br>
              <a:rPr lang="en-US" sz="2400" dirty="0"/>
            </a:br>
            <a:r>
              <a:rPr lang="en-US" sz="2400" b="1" dirty="0"/>
              <a:t>a) Greedy algorithm</a:t>
            </a:r>
            <a:br>
              <a:rPr lang="en-US" sz="2400" dirty="0"/>
            </a:br>
            <a:r>
              <a:rPr lang="en-US" sz="2400" dirty="0"/>
              <a:t>b) Branch and bound</a:t>
            </a:r>
            <a:br>
              <a:rPr lang="en-US" sz="2400" dirty="0"/>
            </a:br>
            <a:r>
              <a:rPr lang="en-US" sz="2400" dirty="0"/>
              <a:t>c) Back tracking</a:t>
            </a:r>
            <a:br>
              <a:rPr lang="en-US" sz="2400" dirty="0"/>
            </a:br>
            <a:r>
              <a:rPr lang="en-US" sz="2400" dirty="0"/>
              <a:t>d) Dynamic programming</a:t>
            </a:r>
          </a:p>
          <a:p>
            <a:r>
              <a:rPr lang="en-US" sz="2400" dirty="0"/>
              <a:t> How many times the insert and extract min operations are invoked per vertex?</a:t>
            </a:r>
            <a:br>
              <a:rPr lang="en-US" sz="2400" dirty="0"/>
            </a:br>
            <a:r>
              <a:rPr lang="en-US" sz="2400" b="1" dirty="0"/>
              <a:t>a) 1</a:t>
            </a:r>
            <a:br>
              <a:rPr lang="en-US" sz="2400" dirty="0"/>
            </a:br>
            <a:r>
              <a:rPr lang="en-US" sz="2400" dirty="0"/>
              <a:t>b) 2</a:t>
            </a:r>
            <a:br>
              <a:rPr lang="en-US" sz="2400" dirty="0"/>
            </a:br>
            <a:r>
              <a:rPr lang="en-US" sz="2400" dirty="0"/>
              <a:t>c) 3</a:t>
            </a:r>
            <a:br>
              <a:rPr lang="en-US" sz="2400" dirty="0"/>
            </a:br>
            <a:r>
              <a:rPr lang="en-US" sz="2400" dirty="0"/>
              <a:t>d) 0</a:t>
            </a:r>
          </a:p>
        </p:txBody>
      </p:sp>
      <p:sp>
        <p:nvSpPr>
          <p:cNvPr id="4" name="Date Placeholder 3"/>
          <p:cNvSpPr>
            <a:spLocks noGrp="1"/>
          </p:cNvSpPr>
          <p:nvPr>
            <p:ph type="dt" sz="half" idx="10"/>
          </p:nvPr>
        </p:nvSpPr>
        <p:spPr/>
        <p:txBody>
          <a:bodyPr/>
          <a:lstStyle/>
          <a:p>
            <a:fld id="{B7D5DC71-9941-4D4C-9C43-7BD08FD73FDD}" type="datetime1">
              <a:rPr lang="en-US" smtClean="0"/>
              <a:t>15-Jan-23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MCQ</a:t>
            </a:r>
            <a:r>
              <a:rPr kumimoji="0" lang="en-US" sz="3200" b="1" i="0" u="none" strike="noStrike" kern="1200" cap="none" spc="0" normalizeH="0" noProof="0" dirty="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114300" indent="0">
              <a:buNone/>
            </a:pPr>
            <a:r>
              <a:rPr lang="en-US" sz="2400" dirty="0"/>
              <a:t>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Algorithm ii. Abstract Data type </a:t>
            </a:r>
            <a:r>
              <a:rPr lang="en-US" sz="2400" b="1" dirty="0" err="1">
                <a:latin typeface="Times New Roman" panose="02020603050405020304" pitchFamily="18" charset="0"/>
                <a:cs typeface="Times New Roman" panose="02020603050405020304" pitchFamily="18" charset="0"/>
              </a:rPr>
              <a:t>iii.Graphs</a:t>
            </a:r>
            <a:r>
              <a:rPr lang="en-US" sz="2400" b="1" dirty="0">
                <a:latin typeface="Times New Roman" panose="02020603050405020304" pitchFamily="18" charset="0"/>
                <a:cs typeface="Times New Roman" panose="02020603050405020304" pitchFamily="18" charset="0"/>
              </a:rPr>
              <a:t> iv. Binary search</a:t>
            </a:r>
          </a:p>
          <a:p>
            <a:pPr marL="114300" indent="0">
              <a:buNone/>
            </a:pPr>
            <a:r>
              <a:rPr lang="en-US" sz="2400" b="1" u="sng" dirty="0">
                <a:latin typeface="Times New Roman" panose="02020603050405020304" pitchFamily="18" charset="0"/>
                <a:cs typeface="Times New Roman" panose="02020603050405020304" pitchFamily="18" charset="0"/>
              </a:rPr>
              <a:t>Answer the questions</a:t>
            </a:r>
            <a:r>
              <a:rPr lang="en-US" sz="2400" dirty="0">
                <a:latin typeface="Times New Roman" panose="02020603050405020304" pitchFamily="18" charset="0"/>
                <a:cs typeface="Times New Roman" panose="02020603050405020304" pitchFamily="18" charset="0"/>
              </a:rPr>
              <a:t>.</a:t>
            </a:r>
          </a:p>
          <a:p>
            <a:pPr marL="114300" indent="0">
              <a:buNone/>
            </a:pPr>
            <a:r>
              <a:rPr lang="en-US" sz="2400" dirty="0">
                <a:latin typeface="Times New Roman" panose="02020603050405020304" pitchFamily="18" charset="0"/>
                <a:cs typeface="Times New Roman" panose="02020603050405020304" pitchFamily="18" charset="0"/>
              </a:rPr>
              <a:t>a. A standard recursive algorithm for finding the record with a given search key value within a sorted list.</a:t>
            </a:r>
          </a:p>
          <a:p>
            <a:pPr marL="114300" indent="0">
              <a:buNone/>
            </a:pPr>
            <a:r>
              <a:rPr lang="en-US" sz="2400" dirty="0">
                <a:latin typeface="Times New Roman" panose="02020603050405020304" pitchFamily="18" charset="0"/>
                <a:cs typeface="Times New Roman" panose="02020603050405020304" pitchFamily="18" charset="0"/>
              </a:rPr>
              <a:t>b. A process followed to solve a problem.</a:t>
            </a:r>
          </a:p>
          <a:p>
            <a:pPr marL="114300" indent="0">
              <a:buNone/>
            </a:pPr>
            <a:r>
              <a:rPr lang="en-US" sz="2400" dirty="0">
                <a:latin typeface="Times New Roman" panose="02020603050405020304" pitchFamily="18" charset="0"/>
                <a:cs typeface="Times New Roman" panose="02020603050405020304" pitchFamily="18" charset="0"/>
              </a:rPr>
              <a:t>c. The specification of a data type with some language.</a:t>
            </a:r>
          </a:p>
          <a:p>
            <a:pPr marL="114300" indent="0">
              <a:buNone/>
            </a:pPr>
            <a:r>
              <a:rPr lang="en-US" sz="2400" dirty="0">
                <a:latin typeface="Times New Roman" panose="02020603050405020304" pitchFamily="18" charset="0"/>
                <a:cs typeface="Times New Roman" panose="02020603050405020304" pitchFamily="18" charset="0"/>
              </a:rPr>
              <a:t>d. Set of vertices and edges….</a:t>
            </a:r>
            <a:endParaRPr lang="en-IN"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F289477-BB86-4767-A8D7-50FB7743CB30}" type="datetime1">
              <a:rPr lang="en-US" smtClean="0"/>
              <a:t>15-Jan-23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3200" b="1" dirty="0"/>
              <a:t>Glossary Question </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681C6C-9F4D-4AB1-8147-7A6A8CF4852B}" type="datetime1">
              <a:rPr lang="en-US" smtClean="0"/>
              <a:t>15-Jan-23</a:t>
            </a:fld>
            <a:endParaRPr lang="en-US"/>
          </a:p>
        </p:txBody>
      </p:sp>
      <p:sp>
        <p:nvSpPr>
          <p:cNvPr id="3" name="Footer Placeholder 2"/>
          <p:cNvSpPr>
            <a:spLocks noGrp="1"/>
          </p:cNvSpPr>
          <p:nvPr>
            <p:ph type="ftr" sz="quarter" idx="11"/>
          </p:nvPr>
        </p:nvSpPr>
        <p:spPr/>
        <p:txBody>
          <a:bodyPr/>
          <a:lstStyle/>
          <a:p>
            <a:r>
              <a:rPr lang="en-US"/>
              <a:t>Dr. Ritesh Rastogi       AMICSE 0301/ACSE0301-DS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145</a:t>
            </a:fld>
            <a:endParaRPr lang="en-US"/>
          </a:p>
        </p:txBody>
      </p:sp>
      <p:sp>
        <p:nvSpPr>
          <p:cNvPr id="5"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a:t>
            </a:r>
            <a:r>
              <a:rPr kumimoji="0" lang="en-US" sz="3200" b="1" i="0" u="none" strike="noStrike" kern="1200" cap="none" spc="0" normalizeH="0" noProof="0" dirty="0">
                <a:ln>
                  <a:noFill/>
                </a:ln>
                <a:solidFill>
                  <a:schemeClr val="dk1"/>
                </a:solidFill>
                <a:effectLst/>
                <a:uLnTx/>
                <a:uFillTx/>
                <a:latin typeface="+mn-lt"/>
                <a:ea typeface="+mn-ea"/>
                <a:cs typeface="+mn-cs"/>
              </a:rPr>
              <a:t> Question Papers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 name="Content Placeholder 8" descr="WhatsApp Image 2022-06-20 at 3.01.00 PM.jpeg"/>
          <p:cNvPicPr>
            <a:picLocks noChangeAspect="1"/>
          </p:cNvPicPr>
          <p:nvPr/>
        </p:nvPicPr>
        <p:blipFill>
          <a:blip r:embed="rId3"/>
          <a:stretch>
            <a:fillRect/>
          </a:stretch>
        </p:blipFill>
        <p:spPr>
          <a:xfrm>
            <a:off x="857224" y="857232"/>
            <a:ext cx="8286776" cy="5429288"/>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9613E1-1957-4D5D-812C-8F4F55A48381}" type="datetime1">
              <a:rPr lang="en-US" smtClean="0"/>
              <a:t>15-Jan-23</a:t>
            </a:fld>
            <a:endParaRPr lang="en-US"/>
          </a:p>
        </p:txBody>
      </p:sp>
      <p:sp>
        <p:nvSpPr>
          <p:cNvPr id="3" name="Footer Placeholder 2"/>
          <p:cNvSpPr>
            <a:spLocks noGrp="1"/>
          </p:cNvSpPr>
          <p:nvPr>
            <p:ph type="ftr" sz="quarter" idx="11"/>
          </p:nvPr>
        </p:nvSpPr>
        <p:spPr/>
        <p:txBody>
          <a:bodyPr/>
          <a:lstStyle/>
          <a:p>
            <a:r>
              <a:rPr lang="en-US"/>
              <a:t>Dr. Ritesh Rastogi       AMICSE 0301/ACSE0301-DS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146</a:t>
            </a:fld>
            <a:endParaRPr lang="en-US"/>
          </a:p>
        </p:txBody>
      </p:sp>
      <p:sp>
        <p:nvSpPr>
          <p:cNvPr id="5"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a:t>
            </a:r>
            <a:r>
              <a:rPr kumimoji="0" lang="en-US" sz="3200" b="1" i="0" u="none" strike="noStrike" kern="1200" cap="none" spc="0" normalizeH="0" noProof="0" dirty="0">
                <a:ln>
                  <a:noFill/>
                </a:ln>
                <a:solidFill>
                  <a:schemeClr val="dk1"/>
                </a:solidFill>
                <a:effectLst/>
                <a:uLnTx/>
                <a:uFillTx/>
                <a:latin typeface="+mn-lt"/>
                <a:ea typeface="+mn-ea"/>
                <a:cs typeface="+mn-cs"/>
              </a:rPr>
              <a:t> Question Papers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 name="Picture 6" descr="WhatsApp Image 2022-06-20 at 3.01.00 PM (1).jpeg"/>
          <p:cNvPicPr>
            <a:picLocks noChangeAspect="1"/>
          </p:cNvPicPr>
          <p:nvPr/>
        </p:nvPicPr>
        <p:blipFill>
          <a:blip r:embed="rId3"/>
          <a:stretch>
            <a:fillRect/>
          </a:stretch>
        </p:blipFill>
        <p:spPr>
          <a:xfrm>
            <a:off x="1285852" y="785794"/>
            <a:ext cx="7858148" cy="5572164"/>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A2AC65-E106-40A4-91C2-37037CBC4CE9}" type="datetime1">
              <a:rPr lang="en-US" smtClean="0"/>
              <a:t>15-Jan-23</a:t>
            </a:fld>
            <a:endParaRPr lang="en-US"/>
          </a:p>
        </p:txBody>
      </p:sp>
      <p:sp>
        <p:nvSpPr>
          <p:cNvPr id="3" name="Footer Placeholder 2"/>
          <p:cNvSpPr>
            <a:spLocks noGrp="1"/>
          </p:cNvSpPr>
          <p:nvPr>
            <p:ph type="ftr" sz="quarter" idx="11"/>
          </p:nvPr>
        </p:nvSpPr>
        <p:spPr/>
        <p:txBody>
          <a:bodyPr/>
          <a:lstStyle/>
          <a:p>
            <a:r>
              <a:rPr lang="en-US"/>
              <a:t>Dr. Ritesh Rastogi       AMICSE 0301/ACSE0301-DS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147</a:t>
            </a:fld>
            <a:endParaRPr lang="en-US"/>
          </a:p>
        </p:txBody>
      </p:sp>
      <p:sp>
        <p:nvSpPr>
          <p:cNvPr id="5"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a:t>
            </a:r>
            <a:r>
              <a:rPr kumimoji="0" lang="en-US" sz="3200" b="1" i="0" u="none" strike="noStrike" kern="1200" cap="none" spc="0" normalizeH="0" noProof="0" dirty="0">
                <a:ln>
                  <a:noFill/>
                </a:ln>
                <a:solidFill>
                  <a:schemeClr val="dk1"/>
                </a:solidFill>
                <a:effectLst/>
                <a:uLnTx/>
                <a:uFillTx/>
                <a:latin typeface="+mn-lt"/>
                <a:ea typeface="+mn-ea"/>
                <a:cs typeface="+mn-cs"/>
              </a:rPr>
              <a:t> Question Papers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 name="Picture 6" descr="WhatsApp Image 2022-06-20 at 3.00.59 PM.jpeg"/>
          <p:cNvPicPr>
            <a:picLocks noChangeAspect="1"/>
          </p:cNvPicPr>
          <p:nvPr/>
        </p:nvPicPr>
        <p:blipFill>
          <a:blip r:embed="rId3"/>
          <a:stretch>
            <a:fillRect/>
          </a:stretch>
        </p:blipFill>
        <p:spPr>
          <a:xfrm>
            <a:off x="1357290" y="785794"/>
            <a:ext cx="7786709" cy="5500726"/>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0DDB9F-C6FF-4E08-BEDC-13D55F866B43}" type="datetime1">
              <a:rPr lang="en-US" smtClean="0"/>
              <a:t>15-Jan-23</a:t>
            </a:fld>
            <a:endParaRPr lang="en-US"/>
          </a:p>
        </p:txBody>
      </p:sp>
      <p:sp>
        <p:nvSpPr>
          <p:cNvPr id="3" name="Footer Placeholder 2"/>
          <p:cNvSpPr>
            <a:spLocks noGrp="1"/>
          </p:cNvSpPr>
          <p:nvPr>
            <p:ph type="ftr" sz="quarter" idx="11"/>
          </p:nvPr>
        </p:nvSpPr>
        <p:spPr/>
        <p:txBody>
          <a:bodyPr/>
          <a:lstStyle/>
          <a:p>
            <a:r>
              <a:rPr lang="en-US"/>
              <a:t>Dr. Ritesh Rastogi       AMICSE 0301/ACSE0301-DS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148</a:t>
            </a:fld>
            <a:endParaRPr lang="en-US"/>
          </a:p>
        </p:txBody>
      </p:sp>
      <p:sp>
        <p:nvSpPr>
          <p:cNvPr id="5"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a:t>
            </a:r>
            <a:r>
              <a:rPr kumimoji="0" lang="en-US" sz="3200" b="1" i="0" u="none" strike="noStrike" kern="1200" cap="none" spc="0" normalizeH="0" noProof="0" dirty="0">
                <a:ln>
                  <a:noFill/>
                </a:ln>
                <a:solidFill>
                  <a:schemeClr val="dk1"/>
                </a:solidFill>
                <a:effectLst/>
                <a:uLnTx/>
                <a:uFillTx/>
                <a:latin typeface="+mn-lt"/>
                <a:ea typeface="+mn-ea"/>
                <a:cs typeface="+mn-cs"/>
              </a:rPr>
              <a:t> Question Papers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 name="Picture 6" descr="WhatsApp Image 2022-06-20 at 3.00.59 PM (1).jpeg"/>
          <p:cNvPicPr>
            <a:picLocks noChangeAspect="1"/>
          </p:cNvPicPr>
          <p:nvPr/>
        </p:nvPicPr>
        <p:blipFill>
          <a:blip r:embed="rId3"/>
          <a:stretch>
            <a:fillRect/>
          </a:stretch>
        </p:blipFill>
        <p:spPr>
          <a:xfrm>
            <a:off x="1227594" y="857232"/>
            <a:ext cx="7916406" cy="5429288"/>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000" dirty="0">
                <a:hlinkClick r:id="rId2"/>
              </a:rPr>
              <a:t>http://www.aktuonline.com/papers/btech-cs-3-sem-data-structures-kcs301-2020.html</a:t>
            </a:r>
            <a:endParaRPr lang="en-US" sz="2000" dirty="0"/>
          </a:p>
          <a:p>
            <a:pPr algn="just"/>
            <a:r>
              <a:rPr lang="en-US" sz="2000" dirty="0">
                <a:hlinkClick r:id="rId3"/>
              </a:rPr>
              <a:t>http://www.aktuonline.com/papers/btech-cs-3-sem-data-structures-rcs-305-2018-19.html</a:t>
            </a:r>
            <a:endParaRPr lang="en-US" sz="2000" dirty="0"/>
          </a:p>
          <a:p>
            <a:pPr algn="just"/>
            <a:r>
              <a:rPr lang="en-US" sz="2000" dirty="0">
                <a:hlinkClick r:id="rId4"/>
              </a:rPr>
              <a:t>http://www.aktuonline.com/papers/btech-cs-3-sem-data-structures-rcs-305-2017-18.html</a:t>
            </a:r>
            <a:endParaRPr lang="en-US" sz="2000" dirty="0"/>
          </a:p>
          <a:p>
            <a:pPr algn="just"/>
            <a:r>
              <a:rPr lang="en-US" sz="2000" dirty="0">
                <a:hlinkClick r:id="rId5"/>
              </a:rPr>
              <a:t>http://www.aktuonline.com/papers/btech-cs-3-sem-data-structures-using-c-ncs-301-2016-17.html</a:t>
            </a:r>
            <a:endParaRPr lang="en-US" sz="2000" dirty="0"/>
          </a:p>
          <a:p>
            <a:pPr algn="just"/>
            <a:r>
              <a:rPr lang="en-US" sz="2000" dirty="0">
                <a:hlinkClick r:id="rId6"/>
              </a:rPr>
              <a:t>https://www.aktuonline.com/papers/btech-cs-3-sem-data-structures-kcs301-2020.html</a:t>
            </a:r>
            <a:r>
              <a:rPr lang="en-US" sz="2000" dirty="0"/>
              <a:t> </a:t>
            </a:r>
          </a:p>
          <a:p>
            <a:pPr algn="just"/>
            <a:r>
              <a:rPr lang="en-US" sz="2000" dirty="0">
                <a:hlinkClick r:id="rId7"/>
              </a:rPr>
              <a:t>https://firstranker.com/fr/frdA290120A1345373/download-aktu-b-tech-3rd-sem-2018-2019-data-structures-rcs-305-question-paper</a:t>
            </a:r>
            <a:endParaRPr lang="en-US" sz="2000" dirty="0"/>
          </a:p>
          <a:p>
            <a:pPr algn="just"/>
            <a:endParaRPr lang="en-US" sz="2000" dirty="0"/>
          </a:p>
          <a:p>
            <a:pPr algn="just"/>
            <a:endParaRPr lang="en-US" sz="2000" dirty="0"/>
          </a:p>
        </p:txBody>
      </p:sp>
      <p:sp>
        <p:nvSpPr>
          <p:cNvPr id="4" name="Date Placeholder 3"/>
          <p:cNvSpPr>
            <a:spLocks noGrp="1"/>
          </p:cNvSpPr>
          <p:nvPr>
            <p:ph type="dt" sz="half" idx="10"/>
          </p:nvPr>
        </p:nvSpPr>
        <p:spPr/>
        <p:txBody>
          <a:bodyPr/>
          <a:lstStyle/>
          <a:p>
            <a:fld id="{3D318623-C542-4F2A-A8B6-060F91B3B937}" type="datetime1">
              <a:rPr lang="en-US" smtClean="0"/>
              <a:t>15-Jan-23</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Old</a:t>
            </a:r>
            <a:r>
              <a:rPr kumimoji="0" lang="en-US" sz="3200" b="1" i="0" u="none" strike="noStrike" kern="1200" cap="none" spc="0" normalizeH="0" noProof="0" dirty="0">
                <a:ln>
                  <a:noFill/>
                </a:ln>
                <a:solidFill>
                  <a:schemeClr val="dk1"/>
                </a:solidFill>
                <a:effectLst/>
                <a:uLnTx/>
                <a:uFillTx/>
                <a:latin typeface="+mn-lt"/>
                <a:ea typeface="+mn-ea"/>
                <a:cs typeface="+mn-cs"/>
              </a:rPr>
              <a:t> Question Papers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8"/>
          <a:srcRect/>
          <a:stretch>
            <a:fillRect/>
          </a:stretch>
        </p:blipFill>
        <p:spPr bwMode="auto">
          <a:xfrm>
            <a:off x="0" y="0"/>
            <a:ext cx="1447800" cy="817163"/>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1752599"/>
          </a:xfrm>
        </p:spPr>
        <p:txBody>
          <a:bodyPr>
            <a:normAutofit/>
          </a:bodyPr>
          <a:lstStyle/>
          <a:p>
            <a:r>
              <a:rPr lang="en-US" sz="2200" dirty="0"/>
              <a:t>Degree (Directed Graphs)</a:t>
            </a:r>
          </a:p>
          <a:p>
            <a:pPr lvl="1"/>
            <a:r>
              <a:rPr lang="en-US" sz="2200" dirty="0"/>
              <a:t>In degree: Number of edges entering a node</a:t>
            </a:r>
          </a:p>
          <a:p>
            <a:pPr lvl="1"/>
            <a:r>
              <a:rPr lang="en-US" sz="2200" dirty="0"/>
              <a:t>Out degree: Number of edges leaving a node</a:t>
            </a:r>
          </a:p>
          <a:p>
            <a:pPr lvl="1"/>
            <a:r>
              <a:rPr lang="en-US" sz="2200" dirty="0"/>
              <a:t>Degree = </a:t>
            </a:r>
            <a:r>
              <a:rPr lang="en-US" sz="2200" dirty="0" err="1"/>
              <a:t>Indegree</a:t>
            </a:r>
            <a:r>
              <a:rPr lang="en-US" sz="2200" dirty="0"/>
              <a:t> + </a:t>
            </a:r>
            <a:r>
              <a:rPr lang="en-US" sz="2200" dirty="0" err="1"/>
              <a:t>Outdegree</a:t>
            </a:r>
            <a:endParaRPr lang="en-US" sz="2200" dirty="0"/>
          </a:p>
          <a:p>
            <a:endParaRPr lang="en-US" sz="2200" dirty="0"/>
          </a:p>
        </p:txBody>
      </p:sp>
      <p:sp>
        <p:nvSpPr>
          <p:cNvPr id="4" name="Date Placeholder 3"/>
          <p:cNvSpPr>
            <a:spLocks noGrp="1"/>
          </p:cNvSpPr>
          <p:nvPr>
            <p:ph type="dt" sz="half" idx="10"/>
          </p:nvPr>
        </p:nvSpPr>
        <p:spPr/>
        <p:txBody>
          <a:bodyPr/>
          <a:lstStyle/>
          <a:p>
            <a:fld id="{2B304217-D46E-497B-A42C-8463E848A36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Graph Terminology (Contd..)</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27657" name="Group 9"/>
          <p:cNvGrpSpPr/>
          <p:nvPr/>
        </p:nvGrpSpPr>
        <p:grpSpPr bwMode="auto">
          <a:xfrm>
            <a:off x="2743200" y="3048000"/>
            <a:ext cx="3810000" cy="2665412"/>
            <a:chOff x="4193" y="5393"/>
            <a:chExt cx="5307" cy="4196"/>
          </a:xfrm>
        </p:grpSpPr>
        <p:grpSp>
          <p:nvGrpSpPr>
            <p:cNvPr id="27658" name="Group 10"/>
            <p:cNvGrpSpPr/>
            <p:nvPr/>
          </p:nvGrpSpPr>
          <p:grpSpPr bwMode="auto">
            <a:xfrm>
              <a:off x="5393" y="5483"/>
              <a:ext cx="2898" cy="3079"/>
              <a:chOff x="5393" y="2011"/>
              <a:chExt cx="2898" cy="3079"/>
            </a:xfrm>
          </p:grpSpPr>
          <p:sp>
            <p:nvSpPr>
              <p:cNvPr id="27659" name="AutoShape 11"/>
              <p:cNvSpPr/>
              <p:nvPr/>
            </p:nvSpPr>
            <p:spPr bwMode="auto">
              <a:xfrm>
                <a:off x="5400" y="2407"/>
                <a:ext cx="720" cy="2400"/>
              </a:xfrm>
              <a:custGeom>
                <a:avLst/>
                <a:gdLst/>
                <a:ahLst/>
                <a:cxnLst>
                  <a:cxn ang="0">
                    <a:pos x="7" y="287"/>
                  </a:cxn>
                  <a:cxn ang="0">
                    <a:pos x="61" y="159"/>
                  </a:cxn>
                  <a:cxn ang="0">
                    <a:pos x="159" y="61"/>
                  </a:cxn>
                  <a:cxn ang="0">
                    <a:pos x="287" y="7"/>
                  </a:cxn>
                  <a:cxn ang="0">
                    <a:pos x="433" y="7"/>
                  </a:cxn>
                  <a:cxn ang="0">
                    <a:pos x="561" y="61"/>
                  </a:cxn>
                  <a:cxn ang="0">
                    <a:pos x="659" y="159"/>
                  </a:cxn>
                  <a:cxn ang="0">
                    <a:pos x="713" y="287"/>
                  </a:cxn>
                  <a:cxn ang="0">
                    <a:pos x="713" y="433"/>
                  </a:cxn>
                  <a:cxn ang="0">
                    <a:pos x="659" y="561"/>
                  </a:cxn>
                  <a:cxn ang="0">
                    <a:pos x="561" y="658"/>
                  </a:cxn>
                  <a:cxn ang="0">
                    <a:pos x="433" y="713"/>
                  </a:cxn>
                  <a:cxn ang="0">
                    <a:pos x="287" y="713"/>
                  </a:cxn>
                  <a:cxn ang="0">
                    <a:pos x="159" y="658"/>
                  </a:cxn>
                  <a:cxn ang="0">
                    <a:pos x="61" y="561"/>
                  </a:cxn>
                  <a:cxn ang="0">
                    <a:pos x="7" y="433"/>
                  </a:cxn>
                  <a:cxn ang="0">
                    <a:pos x="0" y="2040"/>
                  </a:cxn>
                  <a:cxn ang="0">
                    <a:pos x="28" y="1900"/>
                  </a:cxn>
                  <a:cxn ang="0">
                    <a:pos x="105" y="1785"/>
                  </a:cxn>
                  <a:cxn ang="0">
                    <a:pos x="220" y="1708"/>
                  </a:cxn>
                  <a:cxn ang="0">
                    <a:pos x="360" y="1680"/>
                  </a:cxn>
                  <a:cxn ang="0">
                    <a:pos x="500" y="1708"/>
                  </a:cxn>
                  <a:cxn ang="0">
                    <a:pos x="615" y="1785"/>
                  </a:cxn>
                  <a:cxn ang="0">
                    <a:pos x="692" y="1900"/>
                  </a:cxn>
                  <a:cxn ang="0">
                    <a:pos x="720" y="2040"/>
                  </a:cxn>
                  <a:cxn ang="0">
                    <a:pos x="692" y="2180"/>
                  </a:cxn>
                  <a:cxn ang="0">
                    <a:pos x="615" y="2295"/>
                  </a:cxn>
                  <a:cxn ang="0">
                    <a:pos x="500" y="2372"/>
                  </a:cxn>
                  <a:cxn ang="0">
                    <a:pos x="360" y="2400"/>
                  </a:cxn>
                  <a:cxn ang="0">
                    <a:pos x="220" y="2372"/>
                  </a:cxn>
                  <a:cxn ang="0">
                    <a:pos x="105" y="2295"/>
                  </a:cxn>
                  <a:cxn ang="0">
                    <a:pos x="28" y="2180"/>
                  </a:cxn>
                  <a:cxn ang="0">
                    <a:pos x="0" y="2040"/>
                  </a:cxn>
                </a:cxnLst>
                <a:rect l="0" t="0" r="r" b="b"/>
                <a:pathLst>
                  <a:path w="720" h="2400">
                    <a:moveTo>
                      <a:pt x="0" y="360"/>
                    </a:moveTo>
                    <a:lnTo>
                      <a:pt x="7" y="287"/>
                    </a:lnTo>
                    <a:lnTo>
                      <a:pt x="28" y="220"/>
                    </a:lnTo>
                    <a:lnTo>
                      <a:pt x="61" y="159"/>
                    </a:lnTo>
                    <a:lnTo>
                      <a:pt x="105" y="105"/>
                    </a:lnTo>
                    <a:lnTo>
                      <a:pt x="159" y="61"/>
                    </a:lnTo>
                    <a:lnTo>
                      <a:pt x="220" y="28"/>
                    </a:lnTo>
                    <a:lnTo>
                      <a:pt x="287" y="7"/>
                    </a:lnTo>
                    <a:lnTo>
                      <a:pt x="360" y="0"/>
                    </a:lnTo>
                    <a:lnTo>
                      <a:pt x="433" y="7"/>
                    </a:lnTo>
                    <a:lnTo>
                      <a:pt x="500" y="28"/>
                    </a:lnTo>
                    <a:lnTo>
                      <a:pt x="561" y="61"/>
                    </a:lnTo>
                    <a:lnTo>
                      <a:pt x="615" y="105"/>
                    </a:lnTo>
                    <a:lnTo>
                      <a:pt x="659" y="159"/>
                    </a:lnTo>
                    <a:lnTo>
                      <a:pt x="692" y="220"/>
                    </a:lnTo>
                    <a:lnTo>
                      <a:pt x="713" y="287"/>
                    </a:lnTo>
                    <a:lnTo>
                      <a:pt x="720" y="360"/>
                    </a:lnTo>
                    <a:lnTo>
                      <a:pt x="713" y="433"/>
                    </a:lnTo>
                    <a:lnTo>
                      <a:pt x="692" y="500"/>
                    </a:lnTo>
                    <a:lnTo>
                      <a:pt x="659" y="561"/>
                    </a:lnTo>
                    <a:lnTo>
                      <a:pt x="615" y="615"/>
                    </a:lnTo>
                    <a:lnTo>
                      <a:pt x="561" y="658"/>
                    </a:lnTo>
                    <a:lnTo>
                      <a:pt x="500" y="692"/>
                    </a:lnTo>
                    <a:lnTo>
                      <a:pt x="433" y="713"/>
                    </a:lnTo>
                    <a:lnTo>
                      <a:pt x="360" y="720"/>
                    </a:lnTo>
                    <a:lnTo>
                      <a:pt x="287" y="713"/>
                    </a:lnTo>
                    <a:lnTo>
                      <a:pt x="220" y="692"/>
                    </a:lnTo>
                    <a:lnTo>
                      <a:pt x="159" y="658"/>
                    </a:lnTo>
                    <a:lnTo>
                      <a:pt x="105" y="615"/>
                    </a:lnTo>
                    <a:lnTo>
                      <a:pt x="61" y="561"/>
                    </a:lnTo>
                    <a:lnTo>
                      <a:pt x="28" y="500"/>
                    </a:lnTo>
                    <a:lnTo>
                      <a:pt x="7" y="433"/>
                    </a:lnTo>
                    <a:lnTo>
                      <a:pt x="0" y="360"/>
                    </a:lnTo>
                    <a:close/>
                    <a:moveTo>
                      <a:pt x="0" y="2040"/>
                    </a:moveTo>
                    <a:lnTo>
                      <a:pt x="7" y="1967"/>
                    </a:lnTo>
                    <a:lnTo>
                      <a:pt x="28" y="1900"/>
                    </a:lnTo>
                    <a:lnTo>
                      <a:pt x="61" y="1839"/>
                    </a:lnTo>
                    <a:lnTo>
                      <a:pt x="105" y="1785"/>
                    </a:lnTo>
                    <a:lnTo>
                      <a:pt x="159" y="1741"/>
                    </a:lnTo>
                    <a:lnTo>
                      <a:pt x="220" y="1708"/>
                    </a:lnTo>
                    <a:lnTo>
                      <a:pt x="287" y="1687"/>
                    </a:lnTo>
                    <a:lnTo>
                      <a:pt x="360" y="1680"/>
                    </a:lnTo>
                    <a:lnTo>
                      <a:pt x="433" y="1687"/>
                    </a:lnTo>
                    <a:lnTo>
                      <a:pt x="500" y="1708"/>
                    </a:lnTo>
                    <a:lnTo>
                      <a:pt x="561" y="1741"/>
                    </a:lnTo>
                    <a:lnTo>
                      <a:pt x="615" y="1785"/>
                    </a:lnTo>
                    <a:lnTo>
                      <a:pt x="659" y="1839"/>
                    </a:lnTo>
                    <a:lnTo>
                      <a:pt x="692" y="1900"/>
                    </a:lnTo>
                    <a:lnTo>
                      <a:pt x="713" y="1967"/>
                    </a:lnTo>
                    <a:lnTo>
                      <a:pt x="720" y="2040"/>
                    </a:lnTo>
                    <a:lnTo>
                      <a:pt x="713" y="2113"/>
                    </a:lnTo>
                    <a:lnTo>
                      <a:pt x="692" y="2180"/>
                    </a:lnTo>
                    <a:lnTo>
                      <a:pt x="659" y="2241"/>
                    </a:lnTo>
                    <a:lnTo>
                      <a:pt x="615" y="2295"/>
                    </a:lnTo>
                    <a:lnTo>
                      <a:pt x="561" y="2338"/>
                    </a:lnTo>
                    <a:lnTo>
                      <a:pt x="500" y="2372"/>
                    </a:lnTo>
                    <a:lnTo>
                      <a:pt x="433" y="2393"/>
                    </a:lnTo>
                    <a:lnTo>
                      <a:pt x="360" y="2400"/>
                    </a:lnTo>
                    <a:lnTo>
                      <a:pt x="287" y="2393"/>
                    </a:lnTo>
                    <a:lnTo>
                      <a:pt x="220" y="2372"/>
                    </a:lnTo>
                    <a:lnTo>
                      <a:pt x="159" y="2338"/>
                    </a:lnTo>
                    <a:lnTo>
                      <a:pt x="105" y="2295"/>
                    </a:lnTo>
                    <a:lnTo>
                      <a:pt x="61" y="2241"/>
                    </a:lnTo>
                    <a:lnTo>
                      <a:pt x="28" y="2180"/>
                    </a:lnTo>
                    <a:lnTo>
                      <a:pt x="7" y="2113"/>
                    </a:lnTo>
                    <a:lnTo>
                      <a:pt x="0" y="2040"/>
                    </a:lnTo>
                    <a:close/>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27660" name="AutoShape 12"/>
              <p:cNvSpPr/>
              <p:nvPr/>
            </p:nvSpPr>
            <p:spPr bwMode="auto">
              <a:xfrm>
                <a:off x="5700" y="3127"/>
                <a:ext cx="120" cy="960"/>
              </a:xfrm>
              <a:custGeom>
                <a:avLst/>
                <a:gdLst/>
                <a:ahLst/>
                <a:cxnLst>
                  <a:cxn ang="0">
                    <a:pos x="70" y="100"/>
                  </a:cxn>
                  <a:cxn ang="0">
                    <a:pos x="50" y="100"/>
                  </a:cxn>
                  <a:cxn ang="0">
                    <a:pos x="50" y="960"/>
                  </a:cxn>
                  <a:cxn ang="0">
                    <a:pos x="70" y="960"/>
                  </a:cxn>
                  <a:cxn ang="0">
                    <a:pos x="70" y="100"/>
                  </a:cxn>
                  <a:cxn ang="0">
                    <a:pos x="60" y="0"/>
                  </a:cxn>
                  <a:cxn ang="0">
                    <a:pos x="0" y="120"/>
                  </a:cxn>
                  <a:cxn ang="0">
                    <a:pos x="50" y="120"/>
                  </a:cxn>
                  <a:cxn ang="0">
                    <a:pos x="50" y="100"/>
                  </a:cxn>
                  <a:cxn ang="0">
                    <a:pos x="110" y="100"/>
                  </a:cxn>
                  <a:cxn ang="0">
                    <a:pos x="60" y="0"/>
                  </a:cxn>
                  <a:cxn ang="0">
                    <a:pos x="110" y="100"/>
                  </a:cxn>
                  <a:cxn ang="0">
                    <a:pos x="70" y="100"/>
                  </a:cxn>
                  <a:cxn ang="0">
                    <a:pos x="70" y="120"/>
                  </a:cxn>
                  <a:cxn ang="0">
                    <a:pos x="120" y="120"/>
                  </a:cxn>
                  <a:cxn ang="0">
                    <a:pos x="110" y="100"/>
                  </a:cxn>
                </a:cxnLst>
                <a:rect l="0" t="0" r="r" b="b"/>
                <a:pathLst>
                  <a:path w="120" h="960">
                    <a:moveTo>
                      <a:pt x="70" y="100"/>
                    </a:moveTo>
                    <a:lnTo>
                      <a:pt x="50" y="100"/>
                    </a:lnTo>
                    <a:lnTo>
                      <a:pt x="50" y="960"/>
                    </a:lnTo>
                    <a:lnTo>
                      <a:pt x="70" y="960"/>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27661" name="Freeform 13"/>
              <p:cNvSpPr/>
              <p:nvPr/>
            </p:nvSpPr>
            <p:spPr bwMode="auto">
              <a:xfrm>
                <a:off x="7440" y="2407"/>
                <a:ext cx="720" cy="720"/>
              </a:xfrm>
              <a:custGeom>
                <a:avLst/>
                <a:gdLst/>
                <a:ahLst/>
                <a:cxnLst>
                  <a:cxn ang="0">
                    <a:pos x="0" y="360"/>
                  </a:cxn>
                  <a:cxn ang="0">
                    <a:pos x="7" y="287"/>
                  </a:cxn>
                  <a:cxn ang="0">
                    <a:pos x="28" y="220"/>
                  </a:cxn>
                  <a:cxn ang="0">
                    <a:pos x="61" y="159"/>
                  </a:cxn>
                  <a:cxn ang="0">
                    <a:pos x="105" y="105"/>
                  </a:cxn>
                  <a:cxn ang="0">
                    <a:pos x="159" y="61"/>
                  </a:cxn>
                  <a:cxn ang="0">
                    <a:pos x="220" y="28"/>
                  </a:cxn>
                  <a:cxn ang="0">
                    <a:pos x="287" y="7"/>
                  </a:cxn>
                  <a:cxn ang="0">
                    <a:pos x="360" y="0"/>
                  </a:cxn>
                  <a:cxn ang="0">
                    <a:pos x="433" y="7"/>
                  </a:cxn>
                  <a:cxn ang="0">
                    <a:pos x="500" y="28"/>
                  </a:cxn>
                  <a:cxn ang="0">
                    <a:pos x="561" y="61"/>
                  </a:cxn>
                  <a:cxn ang="0">
                    <a:pos x="615" y="105"/>
                  </a:cxn>
                  <a:cxn ang="0">
                    <a:pos x="659" y="159"/>
                  </a:cxn>
                  <a:cxn ang="0">
                    <a:pos x="692" y="220"/>
                  </a:cxn>
                  <a:cxn ang="0">
                    <a:pos x="713" y="287"/>
                  </a:cxn>
                  <a:cxn ang="0">
                    <a:pos x="720" y="360"/>
                  </a:cxn>
                  <a:cxn ang="0">
                    <a:pos x="713" y="433"/>
                  </a:cxn>
                  <a:cxn ang="0">
                    <a:pos x="692" y="500"/>
                  </a:cxn>
                  <a:cxn ang="0">
                    <a:pos x="659" y="561"/>
                  </a:cxn>
                  <a:cxn ang="0">
                    <a:pos x="615" y="615"/>
                  </a:cxn>
                  <a:cxn ang="0">
                    <a:pos x="561" y="658"/>
                  </a:cxn>
                  <a:cxn ang="0">
                    <a:pos x="500" y="692"/>
                  </a:cxn>
                  <a:cxn ang="0">
                    <a:pos x="433" y="713"/>
                  </a:cxn>
                  <a:cxn ang="0">
                    <a:pos x="360" y="720"/>
                  </a:cxn>
                  <a:cxn ang="0">
                    <a:pos x="287" y="713"/>
                  </a:cxn>
                  <a:cxn ang="0">
                    <a:pos x="220" y="692"/>
                  </a:cxn>
                  <a:cxn ang="0">
                    <a:pos x="159" y="658"/>
                  </a:cxn>
                  <a:cxn ang="0">
                    <a:pos x="105" y="615"/>
                  </a:cxn>
                  <a:cxn ang="0">
                    <a:pos x="61" y="561"/>
                  </a:cxn>
                  <a:cxn ang="0">
                    <a:pos x="28" y="500"/>
                  </a:cxn>
                  <a:cxn ang="0">
                    <a:pos x="7" y="433"/>
                  </a:cxn>
                  <a:cxn ang="0">
                    <a:pos x="0" y="360"/>
                  </a:cxn>
                </a:cxnLst>
                <a:rect l="0" t="0" r="r" b="b"/>
                <a:pathLst>
                  <a:path w="720" h="720">
                    <a:moveTo>
                      <a:pt x="0" y="360"/>
                    </a:moveTo>
                    <a:lnTo>
                      <a:pt x="7" y="287"/>
                    </a:lnTo>
                    <a:lnTo>
                      <a:pt x="28" y="220"/>
                    </a:lnTo>
                    <a:lnTo>
                      <a:pt x="61" y="159"/>
                    </a:lnTo>
                    <a:lnTo>
                      <a:pt x="105" y="105"/>
                    </a:lnTo>
                    <a:lnTo>
                      <a:pt x="159" y="61"/>
                    </a:lnTo>
                    <a:lnTo>
                      <a:pt x="220" y="28"/>
                    </a:lnTo>
                    <a:lnTo>
                      <a:pt x="287" y="7"/>
                    </a:lnTo>
                    <a:lnTo>
                      <a:pt x="360" y="0"/>
                    </a:lnTo>
                    <a:lnTo>
                      <a:pt x="433" y="7"/>
                    </a:lnTo>
                    <a:lnTo>
                      <a:pt x="500" y="28"/>
                    </a:lnTo>
                    <a:lnTo>
                      <a:pt x="561" y="61"/>
                    </a:lnTo>
                    <a:lnTo>
                      <a:pt x="615" y="105"/>
                    </a:lnTo>
                    <a:lnTo>
                      <a:pt x="659" y="159"/>
                    </a:lnTo>
                    <a:lnTo>
                      <a:pt x="692" y="220"/>
                    </a:lnTo>
                    <a:lnTo>
                      <a:pt x="713" y="287"/>
                    </a:lnTo>
                    <a:lnTo>
                      <a:pt x="720" y="360"/>
                    </a:lnTo>
                    <a:lnTo>
                      <a:pt x="713" y="433"/>
                    </a:lnTo>
                    <a:lnTo>
                      <a:pt x="692" y="500"/>
                    </a:lnTo>
                    <a:lnTo>
                      <a:pt x="659" y="561"/>
                    </a:lnTo>
                    <a:lnTo>
                      <a:pt x="615" y="615"/>
                    </a:lnTo>
                    <a:lnTo>
                      <a:pt x="561" y="658"/>
                    </a:lnTo>
                    <a:lnTo>
                      <a:pt x="500" y="692"/>
                    </a:lnTo>
                    <a:lnTo>
                      <a:pt x="433" y="713"/>
                    </a:lnTo>
                    <a:lnTo>
                      <a:pt x="360" y="720"/>
                    </a:lnTo>
                    <a:lnTo>
                      <a:pt x="287" y="713"/>
                    </a:lnTo>
                    <a:lnTo>
                      <a:pt x="220" y="692"/>
                    </a:lnTo>
                    <a:lnTo>
                      <a:pt x="159" y="658"/>
                    </a:lnTo>
                    <a:lnTo>
                      <a:pt x="105" y="615"/>
                    </a:lnTo>
                    <a:lnTo>
                      <a:pt x="61" y="561"/>
                    </a:lnTo>
                    <a:lnTo>
                      <a:pt x="28" y="500"/>
                    </a:lnTo>
                    <a:lnTo>
                      <a:pt x="7" y="433"/>
                    </a:lnTo>
                    <a:lnTo>
                      <a:pt x="0" y="36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27662" name="AutoShape 14"/>
              <p:cNvSpPr/>
              <p:nvPr/>
            </p:nvSpPr>
            <p:spPr bwMode="auto">
              <a:xfrm>
                <a:off x="6120" y="2707"/>
                <a:ext cx="1320" cy="120"/>
              </a:xfrm>
              <a:custGeom>
                <a:avLst/>
                <a:gdLst/>
                <a:ahLst/>
                <a:cxnLst>
                  <a:cxn ang="0">
                    <a:pos x="1200" y="0"/>
                  </a:cxn>
                  <a:cxn ang="0">
                    <a:pos x="1200" y="120"/>
                  </a:cxn>
                  <a:cxn ang="0">
                    <a:pos x="1300" y="70"/>
                  </a:cxn>
                  <a:cxn ang="0">
                    <a:pos x="1220" y="70"/>
                  </a:cxn>
                  <a:cxn ang="0">
                    <a:pos x="1220" y="50"/>
                  </a:cxn>
                  <a:cxn ang="0">
                    <a:pos x="1300" y="50"/>
                  </a:cxn>
                  <a:cxn ang="0">
                    <a:pos x="1200" y="0"/>
                  </a:cxn>
                  <a:cxn ang="0">
                    <a:pos x="1200" y="50"/>
                  </a:cxn>
                  <a:cxn ang="0">
                    <a:pos x="0" y="50"/>
                  </a:cxn>
                  <a:cxn ang="0">
                    <a:pos x="0" y="70"/>
                  </a:cxn>
                  <a:cxn ang="0">
                    <a:pos x="1200" y="70"/>
                  </a:cxn>
                  <a:cxn ang="0">
                    <a:pos x="1200" y="50"/>
                  </a:cxn>
                  <a:cxn ang="0">
                    <a:pos x="1300" y="50"/>
                  </a:cxn>
                  <a:cxn ang="0">
                    <a:pos x="1220" y="50"/>
                  </a:cxn>
                  <a:cxn ang="0">
                    <a:pos x="1220" y="70"/>
                  </a:cxn>
                  <a:cxn ang="0">
                    <a:pos x="1300" y="70"/>
                  </a:cxn>
                  <a:cxn ang="0">
                    <a:pos x="1320" y="60"/>
                  </a:cxn>
                  <a:cxn ang="0">
                    <a:pos x="1300" y="50"/>
                  </a:cxn>
                </a:cxnLst>
                <a:rect l="0" t="0" r="r" b="b"/>
                <a:pathLst>
                  <a:path w="1320" h="120">
                    <a:moveTo>
                      <a:pt x="1200" y="0"/>
                    </a:moveTo>
                    <a:lnTo>
                      <a:pt x="1200" y="120"/>
                    </a:lnTo>
                    <a:lnTo>
                      <a:pt x="1300" y="70"/>
                    </a:lnTo>
                    <a:lnTo>
                      <a:pt x="1220" y="70"/>
                    </a:lnTo>
                    <a:lnTo>
                      <a:pt x="1220" y="50"/>
                    </a:lnTo>
                    <a:lnTo>
                      <a:pt x="1300" y="50"/>
                    </a:lnTo>
                    <a:lnTo>
                      <a:pt x="1200" y="0"/>
                    </a:lnTo>
                    <a:close/>
                    <a:moveTo>
                      <a:pt x="1200" y="50"/>
                    </a:moveTo>
                    <a:lnTo>
                      <a:pt x="0" y="50"/>
                    </a:lnTo>
                    <a:lnTo>
                      <a:pt x="0" y="70"/>
                    </a:lnTo>
                    <a:lnTo>
                      <a:pt x="1200" y="70"/>
                    </a:lnTo>
                    <a:lnTo>
                      <a:pt x="1200" y="50"/>
                    </a:lnTo>
                    <a:close/>
                    <a:moveTo>
                      <a:pt x="1300" y="50"/>
                    </a:moveTo>
                    <a:lnTo>
                      <a:pt x="1220" y="50"/>
                    </a:lnTo>
                    <a:lnTo>
                      <a:pt x="1220" y="70"/>
                    </a:lnTo>
                    <a:lnTo>
                      <a:pt x="1300" y="70"/>
                    </a:lnTo>
                    <a:lnTo>
                      <a:pt x="1320" y="60"/>
                    </a:lnTo>
                    <a:lnTo>
                      <a:pt x="1300" y="5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27663" name="Freeform 15"/>
              <p:cNvSpPr/>
              <p:nvPr/>
            </p:nvSpPr>
            <p:spPr bwMode="auto">
              <a:xfrm>
                <a:off x="7440" y="4087"/>
                <a:ext cx="720" cy="720"/>
              </a:xfrm>
              <a:custGeom>
                <a:avLst/>
                <a:gdLst/>
                <a:ahLst/>
                <a:cxnLst>
                  <a:cxn ang="0">
                    <a:pos x="0" y="360"/>
                  </a:cxn>
                  <a:cxn ang="0">
                    <a:pos x="7" y="287"/>
                  </a:cxn>
                  <a:cxn ang="0">
                    <a:pos x="28" y="220"/>
                  </a:cxn>
                  <a:cxn ang="0">
                    <a:pos x="61" y="159"/>
                  </a:cxn>
                  <a:cxn ang="0">
                    <a:pos x="105" y="105"/>
                  </a:cxn>
                  <a:cxn ang="0">
                    <a:pos x="159" y="61"/>
                  </a:cxn>
                  <a:cxn ang="0">
                    <a:pos x="220" y="28"/>
                  </a:cxn>
                  <a:cxn ang="0">
                    <a:pos x="287" y="7"/>
                  </a:cxn>
                  <a:cxn ang="0">
                    <a:pos x="360" y="0"/>
                  </a:cxn>
                  <a:cxn ang="0">
                    <a:pos x="433" y="7"/>
                  </a:cxn>
                  <a:cxn ang="0">
                    <a:pos x="500" y="28"/>
                  </a:cxn>
                  <a:cxn ang="0">
                    <a:pos x="561" y="61"/>
                  </a:cxn>
                  <a:cxn ang="0">
                    <a:pos x="615" y="105"/>
                  </a:cxn>
                  <a:cxn ang="0">
                    <a:pos x="659" y="159"/>
                  </a:cxn>
                  <a:cxn ang="0">
                    <a:pos x="692" y="220"/>
                  </a:cxn>
                  <a:cxn ang="0">
                    <a:pos x="713" y="287"/>
                  </a:cxn>
                  <a:cxn ang="0">
                    <a:pos x="720" y="360"/>
                  </a:cxn>
                  <a:cxn ang="0">
                    <a:pos x="713" y="433"/>
                  </a:cxn>
                  <a:cxn ang="0">
                    <a:pos x="692" y="500"/>
                  </a:cxn>
                  <a:cxn ang="0">
                    <a:pos x="659" y="561"/>
                  </a:cxn>
                  <a:cxn ang="0">
                    <a:pos x="615" y="615"/>
                  </a:cxn>
                  <a:cxn ang="0">
                    <a:pos x="561" y="658"/>
                  </a:cxn>
                  <a:cxn ang="0">
                    <a:pos x="500" y="692"/>
                  </a:cxn>
                  <a:cxn ang="0">
                    <a:pos x="433" y="713"/>
                  </a:cxn>
                  <a:cxn ang="0">
                    <a:pos x="360" y="720"/>
                  </a:cxn>
                  <a:cxn ang="0">
                    <a:pos x="287" y="713"/>
                  </a:cxn>
                  <a:cxn ang="0">
                    <a:pos x="220" y="692"/>
                  </a:cxn>
                  <a:cxn ang="0">
                    <a:pos x="159" y="658"/>
                  </a:cxn>
                  <a:cxn ang="0">
                    <a:pos x="105" y="615"/>
                  </a:cxn>
                  <a:cxn ang="0">
                    <a:pos x="61" y="561"/>
                  </a:cxn>
                  <a:cxn ang="0">
                    <a:pos x="28" y="500"/>
                  </a:cxn>
                  <a:cxn ang="0">
                    <a:pos x="7" y="433"/>
                  </a:cxn>
                  <a:cxn ang="0">
                    <a:pos x="0" y="360"/>
                  </a:cxn>
                </a:cxnLst>
                <a:rect l="0" t="0" r="r" b="b"/>
                <a:pathLst>
                  <a:path w="720" h="720">
                    <a:moveTo>
                      <a:pt x="0" y="360"/>
                    </a:moveTo>
                    <a:lnTo>
                      <a:pt x="7" y="287"/>
                    </a:lnTo>
                    <a:lnTo>
                      <a:pt x="28" y="220"/>
                    </a:lnTo>
                    <a:lnTo>
                      <a:pt x="61" y="159"/>
                    </a:lnTo>
                    <a:lnTo>
                      <a:pt x="105" y="105"/>
                    </a:lnTo>
                    <a:lnTo>
                      <a:pt x="159" y="61"/>
                    </a:lnTo>
                    <a:lnTo>
                      <a:pt x="220" y="28"/>
                    </a:lnTo>
                    <a:lnTo>
                      <a:pt x="287" y="7"/>
                    </a:lnTo>
                    <a:lnTo>
                      <a:pt x="360" y="0"/>
                    </a:lnTo>
                    <a:lnTo>
                      <a:pt x="433" y="7"/>
                    </a:lnTo>
                    <a:lnTo>
                      <a:pt x="500" y="28"/>
                    </a:lnTo>
                    <a:lnTo>
                      <a:pt x="561" y="61"/>
                    </a:lnTo>
                    <a:lnTo>
                      <a:pt x="615" y="105"/>
                    </a:lnTo>
                    <a:lnTo>
                      <a:pt x="659" y="159"/>
                    </a:lnTo>
                    <a:lnTo>
                      <a:pt x="692" y="220"/>
                    </a:lnTo>
                    <a:lnTo>
                      <a:pt x="713" y="287"/>
                    </a:lnTo>
                    <a:lnTo>
                      <a:pt x="720" y="360"/>
                    </a:lnTo>
                    <a:lnTo>
                      <a:pt x="713" y="433"/>
                    </a:lnTo>
                    <a:lnTo>
                      <a:pt x="692" y="500"/>
                    </a:lnTo>
                    <a:lnTo>
                      <a:pt x="659" y="561"/>
                    </a:lnTo>
                    <a:lnTo>
                      <a:pt x="615" y="615"/>
                    </a:lnTo>
                    <a:lnTo>
                      <a:pt x="561" y="658"/>
                    </a:lnTo>
                    <a:lnTo>
                      <a:pt x="500" y="692"/>
                    </a:lnTo>
                    <a:lnTo>
                      <a:pt x="433" y="713"/>
                    </a:lnTo>
                    <a:lnTo>
                      <a:pt x="360" y="720"/>
                    </a:lnTo>
                    <a:lnTo>
                      <a:pt x="287" y="713"/>
                    </a:lnTo>
                    <a:lnTo>
                      <a:pt x="220" y="692"/>
                    </a:lnTo>
                    <a:lnTo>
                      <a:pt x="159" y="658"/>
                    </a:lnTo>
                    <a:lnTo>
                      <a:pt x="105" y="615"/>
                    </a:lnTo>
                    <a:lnTo>
                      <a:pt x="61" y="561"/>
                    </a:lnTo>
                    <a:lnTo>
                      <a:pt x="28" y="500"/>
                    </a:lnTo>
                    <a:lnTo>
                      <a:pt x="7" y="433"/>
                    </a:lnTo>
                    <a:lnTo>
                      <a:pt x="0" y="36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27664" name="AutoShape 16"/>
              <p:cNvSpPr/>
              <p:nvPr/>
            </p:nvSpPr>
            <p:spPr bwMode="auto">
              <a:xfrm>
                <a:off x="6108" y="2011"/>
                <a:ext cx="2182" cy="3079"/>
              </a:xfrm>
              <a:custGeom>
                <a:avLst/>
                <a:gdLst/>
                <a:ahLst/>
                <a:cxnLst>
                  <a:cxn ang="0">
                    <a:pos x="1208" y="2202"/>
                  </a:cxn>
                  <a:cxn ang="0">
                    <a:pos x="1010" y="2089"/>
                  </a:cxn>
                  <a:cxn ang="0">
                    <a:pos x="892" y="2067"/>
                  </a:cxn>
                  <a:cxn ang="0">
                    <a:pos x="667" y="2109"/>
                  </a:cxn>
                  <a:cxn ang="0">
                    <a:pos x="351" y="2245"/>
                  </a:cxn>
                  <a:cxn ang="0">
                    <a:pos x="247" y="2321"/>
                  </a:cxn>
                  <a:cxn ang="0">
                    <a:pos x="574" y="2165"/>
                  </a:cxn>
                  <a:cxn ang="0">
                    <a:pos x="852" y="2088"/>
                  </a:cxn>
                  <a:cxn ang="0">
                    <a:pos x="968" y="2097"/>
                  </a:cxn>
                  <a:cxn ang="0">
                    <a:pos x="1168" y="2197"/>
                  </a:cxn>
                  <a:cxn ang="0">
                    <a:pos x="1338" y="1004"/>
                  </a:cxn>
                  <a:cxn ang="0">
                    <a:pos x="119" y="2137"/>
                  </a:cxn>
                  <a:cxn ang="0">
                    <a:pos x="1331" y="2781"/>
                  </a:cxn>
                  <a:cxn ang="0">
                    <a:pos x="1126" y="2949"/>
                  </a:cxn>
                  <a:cxn ang="0">
                    <a:pos x="933" y="3037"/>
                  </a:cxn>
                  <a:cxn ang="0">
                    <a:pos x="697" y="3058"/>
                  </a:cxn>
                  <a:cxn ang="0">
                    <a:pos x="431" y="3035"/>
                  </a:cxn>
                  <a:cxn ang="0">
                    <a:pos x="269" y="3003"/>
                  </a:cxn>
                  <a:cxn ang="0">
                    <a:pos x="180" y="2950"/>
                  </a:cxn>
                  <a:cxn ang="0">
                    <a:pos x="98" y="2855"/>
                  </a:cxn>
                  <a:cxn ang="0">
                    <a:pos x="0" y="2811"/>
                  </a:cxn>
                  <a:cxn ang="0">
                    <a:pos x="101" y="2897"/>
                  </a:cxn>
                  <a:cxn ang="0">
                    <a:pos x="203" y="2993"/>
                  </a:cxn>
                  <a:cxn ang="0">
                    <a:pos x="300" y="3033"/>
                  </a:cxn>
                  <a:cxn ang="0">
                    <a:pos x="535" y="3068"/>
                  </a:cxn>
                  <a:cxn ang="0">
                    <a:pos x="781" y="3078"/>
                  </a:cxn>
                  <a:cxn ang="0">
                    <a:pos x="974" y="3046"/>
                  </a:cxn>
                  <a:cxn ang="0">
                    <a:pos x="1168" y="2944"/>
                  </a:cxn>
                  <a:cxn ang="0">
                    <a:pos x="1402" y="2740"/>
                  </a:cxn>
                  <a:cxn ang="0">
                    <a:pos x="2181" y="323"/>
                  </a:cxn>
                  <a:cxn ang="0">
                    <a:pos x="2164" y="260"/>
                  </a:cxn>
                  <a:cxn ang="0">
                    <a:pos x="2069" y="129"/>
                  </a:cxn>
                  <a:cxn ang="0">
                    <a:pos x="1942" y="56"/>
                  </a:cxn>
                  <a:cxn ang="0">
                    <a:pos x="1783" y="13"/>
                  </a:cxn>
                  <a:cxn ang="0">
                    <a:pos x="1614" y="6"/>
                  </a:cxn>
                  <a:cxn ang="0">
                    <a:pos x="1517" y="43"/>
                  </a:cxn>
                  <a:cxn ang="0">
                    <a:pos x="1373" y="142"/>
                  </a:cxn>
                  <a:cxn ang="0">
                    <a:pos x="1322" y="221"/>
                  </a:cxn>
                  <a:cxn ang="0">
                    <a:pos x="1327" y="310"/>
                  </a:cxn>
                  <a:cxn ang="0">
                    <a:pos x="1379" y="421"/>
                  </a:cxn>
                  <a:cxn ang="0">
                    <a:pos x="1386" y="394"/>
                  </a:cxn>
                  <a:cxn ang="0">
                    <a:pos x="1342" y="287"/>
                  </a:cxn>
                  <a:cxn ang="0">
                    <a:pos x="1342" y="226"/>
                  </a:cxn>
                  <a:cxn ang="0">
                    <a:pos x="1363" y="184"/>
                  </a:cxn>
                  <a:cxn ang="0">
                    <a:pos x="1471" y="92"/>
                  </a:cxn>
                  <a:cxn ang="0">
                    <a:pos x="1590" y="33"/>
                  </a:cxn>
                  <a:cxn ang="0">
                    <a:pos x="1721" y="23"/>
                  </a:cxn>
                  <a:cxn ang="0">
                    <a:pos x="1904" y="64"/>
                  </a:cxn>
                  <a:cxn ang="0">
                    <a:pos x="2045" y="134"/>
                  </a:cxn>
                  <a:cxn ang="0">
                    <a:pos x="2140" y="256"/>
                  </a:cxn>
                  <a:cxn ang="0">
                    <a:pos x="2161" y="321"/>
                  </a:cxn>
                  <a:cxn ang="0">
                    <a:pos x="2160" y="328"/>
                  </a:cxn>
                  <a:cxn ang="0">
                    <a:pos x="2150" y="347"/>
                  </a:cxn>
                  <a:cxn ang="0">
                    <a:pos x="2082" y="388"/>
                  </a:cxn>
                  <a:cxn ang="0">
                    <a:pos x="1934" y="502"/>
                  </a:cxn>
                  <a:cxn ang="0">
                    <a:pos x="2007" y="468"/>
                  </a:cxn>
                  <a:cxn ang="0">
                    <a:pos x="2111" y="396"/>
                  </a:cxn>
                  <a:cxn ang="0">
                    <a:pos x="2166" y="360"/>
                  </a:cxn>
                  <a:cxn ang="0">
                    <a:pos x="2175" y="346"/>
                  </a:cxn>
                  <a:cxn ang="0">
                    <a:pos x="2179" y="336"/>
                  </a:cxn>
                  <a:cxn ang="0">
                    <a:pos x="2181" y="323"/>
                  </a:cxn>
                </a:cxnLst>
                <a:rect l="0" t="0" r="r" b="b"/>
                <a:pathLst>
                  <a:path w="2182" h="3079">
                    <a:moveTo>
                      <a:pt x="1331" y="2317"/>
                    </a:moveTo>
                    <a:lnTo>
                      <a:pt x="1307" y="2261"/>
                    </a:lnTo>
                    <a:lnTo>
                      <a:pt x="1278" y="2194"/>
                    </a:lnTo>
                    <a:lnTo>
                      <a:pt x="1246" y="2232"/>
                    </a:lnTo>
                    <a:lnTo>
                      <a:pt x="1235" y="2223"/>
                    </a:lnTo>
                    <a:lnTo>
                      <a:pt x="1208" y="2202"/>
                    </a:lnTo>
                    <a:lnTo>
                      <a:pt x="1179" y="2180"/>
                    </a:lnTo>
                    <a:lnTo>
                      <a:pt x="1149" y="2159"/>
                    </a:lnTo>
                    <a:lnTo>
                      <a:pt x="1117" y="2139"/>
                    </a:lnTo>
                    <a:lnTo>
                      <a:pt x="1083" y="2120"/>
                    </a:lnTo>
                    <a:lnTo>
                      <a:pt x="1047" y="2103"/>
                    </a:lnTo>
                    <a:lnTo>
                      <a:pt x="1010" y="2089"/>
                    </a:lnTo>
                    <a:lnTo>
                      <a:pt x="1003" y="2087"/>
                    </a:lnTo>
                    <a:lnTo>
                      <a:pt x="972" y="2078"/>
                    </a:lnTo>
                    <a:lnTo>
                      <a:pt x="953" y="2073"/>
                    </a:lnTo>
                    <a:lnTo>
                      <a:pt x="933" y="2070"/>
                    </a:lnTo>
                    <a:lnTo>
                      <a:pt x="912" y="2068"/>
                    </a:lnTo>
                    <a:lnTo>
                      <a:pt x="892" y="2067"/>
                    </a:lnTo>
                    <a:lnTo>
                      <a:pt x="871" y="2067"/>
                    </a:lnTo>
                    <a:lnTo>
                      <a:pt x="850" y="2068"/>
                    </a:lnTo>
                    <a:lnTo>
                      <a:pt x="807" y="2073"/>
                    </a:lnTo>
                    <a:lnTo>
                      <a:pt x="762" y="2082"/>
                    </a:lnTo>
                    <a:lnTo>
                      <a:pt x="715" y="2094"/>
                    </a:lnTo>
                    <a:lnTo>
                      <a:pt x="667" y="2109"/>
                    </a:lnTo>
                    <a:lnTo>
                      <a:pt x="618" y="2127"/>
                    </a:lnTo>
                    <a:lnTo>
                      <a:pt x="566" y="2146"/>
                    </a:lnTo>
                    <a:lnTo>
                      <a:pt x="514" y="2168"/>
                    </a:lnTo>
                    <a:lnTo>
                      <a:pt x="460" y="2192"/>
                    </a:lnTo>
                    <a:lnTo>
                      <a:pt x="406" y="2218"/>
                    </a:lnTo>
                    <a:lnTo>
                      <a:pt x="351" y="2245"/>
                    </a:lnTo>
                    <a:lnTo>
                      <a:pt x="294" y="2274"/>
                    </a:lnTo>
                    <a:lnTo>
                      <a:pt x="237" y="2303"/>
                    </a:lnTo>
                    <a:lnTo>
                      <a:pt x="6" y="2428"/>
                    </a:lnTo>
                    <a:lnTo>
                      <a:pt x="16" y="2446"/>
                    </a:lnTo>
                    <a:lnTo>
                      <a:pt x="132" y="2382"/>
                    </a:lnTo>
                    <a:lnTo>
                      <a:pt x="247" y="2321"/>
                    </a:lnTo>
                    <a:lnTo>
                      <a:pt x="303" y="2292"/>
                    </a:lnTo>
                    <a:lnTo>
                      <a:pt x="360" y="2263"/>
                    </a:lnTo>
                    <a:lnTo>
                      <a:pt x="415" y="2236"/>
                    </a:lnTo>
                    <a:lnTo>
                      <a:pt x="469" y="2210"/>
                    </a:lnTo>
                    <a:lnTo>
                      <a:pt x="522" y="2187"/>
                    </a:lnTo>
                    <a:lnTo>
                      <a:pt x="574" y="2165"/>
                    </a:lnTo>
                    <a:lnTo>
                      <a:pt x="625" y="2145"/>
                    </a:lnTo>
                    <a:lnTo>
                      <a:pt x="674" y="2128"/>
                    </a:lnTo>
                    <a:lnTo>
                      <a:pt x="721" y="2113"/>
                    </a:lnTo>
                    <a:lnTo>
                      <a:pt x="767" y="2102"/>
                    </a:lnTo>
                    <a:lnTo>
                      <a:pt x="811" y="2093"/>
                    </a:lnTo>
                    <a:lnTo>
                      <a:pt x="852" y="2088"/>
                    </a:lnTo>
                    <a:lnTo>
                      <a:pt x="872" y="2087"/>
                    </a:lnTo>
                    <a:lnTo>
                      <a:pt x="892" y="2087"/>
                    </a:lnTo>
                    <a:lnTo>
                      <a:pt x="911" y="2088"/>
                    </a:lnTo>
                    <a:lnTo>
                      <a:pt x="930" y="2090"/>
                    </a:lnTo>
                    <a:lnTo>
                      <a:pt x="949" y="2093"/>
                    </a:lnTo>
                    <a:lnTo>
                      <a:pt x="968" y="2097"/>
                    </a:lnTo>
                    <a:lnTo>
                      <a:pt x="1005" y="2108"/>
                    </a:lnTo>
                    <a:lnTo>
                      <a:pt x="1040" y="2122"/>
                    </a:lnTo>
                    <a:lnTo>
                      <a:pt x="1074" y="2138"/>
                    </a:lnTo>
                    <a:lnTo>
                      <a:pt x="1107" y="2156"/>
                    </a:lnTo>
                    <a:lnTo>
                      <a:pt x="1138" y="2176"/>
                    </a:lnTo>
                    <a:lnTo>
                      <a:pt x="1168" y="2197"/>
                    </a:lnTo>
                    <a:lnTo>
                      <a:pt x="1196" y="2218"/>
                    </a:lnTo>
                    <a:lnTo>
                      <a:pt x="1222" y="2239"/>
                    </a:lnTo>
                    <a:lnTo>
                      <a:pt x="1233" y="2248"/>
                    </a:lnTo>
                    <a:lnTo>
                      <a:pt x="1201" y="2286"/>
                    </a:lnTo>
                    <a:lnTo>
                      <a:pt x="1331" y="2317"/>
                    </a:lnTo>
                    <a:close/>
                    <a:moveTo>
                      <a:pt x="1338" y="1004"/>
                    </a:moveTo>
                    <a:lnTo>
                      <a:pt x="1324" y="990"/>
                    </a:lnTo>
                    <a:lnTo>
                      <a:pt x="93" y="2109"/>
                    </a:lnTo>
                    <a:lnTo>
                      <a:pt x="59" y="2072"/>
                    </a:lnTo>
                    <a:lnTo>
                      <a:pt x="11" y="2197"/>
                    </a:lnTo>
                    <a:lnTo>
                      <a:pt x="140" y="2161"/>
                    </a:lnTo>
                    <a:lnTo>
                      <a:pt x="119" y="2137"/>
                    </a:lnTo>
                    <a:lnTo>
                      <a:pt x="107" y="2124"/>
                    </a:lnTo>
                    <a:lnTo>
                      <a:pt x="1338" y="1004"/>
                    </a:lnTo>
                    <a:close/>
                    <a:moveTo>
                      <a:pt x="1458" y="2684"/>
                    </a:moveTo>
                    <a:lnTo>
                      <a:pt x="1444" y="2670"/>
                    </a:lnTo>
                    <a:lnTo>
                      <a:pt x="1388" y="2726"/>
                    </a:lnTo>
                    <a:lnTo>
                      <a:pt x="1331" y="2781"/>
                    </a:lnTo>
                    <a:lnTo>
                      <a:pt x="1274" y="2834"/>
                    </a:lnTo>
                    <a:lnTo>
                      <a:pt x="1245" y="2859"/>
                    </a:lnTo>
                    <a:lnTo>
                      <a:pt x="1216" y="2883"/>
                    </a:lnTo>
                    <a:lnTo>
                      <a:pt x="1186" y="2906"/>
                    </a:lnTo>
                    <a:lnTo>
                      <a:pt x="1156" y="2928"/>
                    </a:lnTo>
                    <a:lnTo>
                      <a:pt x="1126" y="2949"/>
                    </a:lnTo>
                    <a:lnTo>
                      <a:pt x="1096" y="2968"/>
                    </a:lnTo>
                    <a:lnTo>
                      <a:pt x="1064" y="2986"/>
                    </a:lnTo>
                    <a:lnTo>
                      <a:pt x="1033" y="3002"/>
                    </a:lnTo>
                    <a:lnTo>
                      <a:pt x="1000" y="3016"/>
                    </a:lnTo>
                    <a:lnTo>
                      <a:pt x="968" y="3028"/>
                    </a:lnTo>
                    <a:lnTo>
                      <a:pt x="933" y="3037"/>
                    </a:lnTo>
                    <a:lnTo>
                      <a:pt x="897" y="3045"/>
                    </a:lnTo>
                    <a:lnTo>
                      <a:pt x="859" y="3051"/>
                    </a:lnTo>
                    <a:lnTo>
                      <a:pt x="820" y="3055"/>
                    </a:lnTo>
                    <a:lnTo>
                      <a:pt x="780" y="3058"/>
                    </a:lnTo>
                    <a:lnTo>
                      <a:pt x="739" y="3059"/>
                    </a:lnTo>
                    <a:lnTo>
                      <a:pt x="697" y="3058"/>
                    </a:lnTo>
                    <a:lnTo>
                      <a:pt x="656" y="3057"/>
                    </a:lnTo>
                    <a:lnTo>
                      <a:pt x="616" y="3055"/>
                    </a:lnTo>
                    <a:lnTo>
                      <a:pt x="576" y="3052"/>
                    </a:lnTo>
                    <a:lnTo>
                      <a:pt x="537" y="3048"/>
                    </a:lnTo>
                    <a:lnTo>
                      <a:pt x="500" y="3044"/>
                    </a:lnTo>
                    <a:lnTo>
                      <a:pt x="431" y="3035"/>
                    </a:lnTo>
                    <a:lnTo>
                      <a:pt x="372" y="3027"/>
                    </a:lnTo>
                    <a:lnTo>
                      <a:pt x="348" y="3023"/>
                    </a:lnTo>
                    <a:lnTo>
                      <a:pt x="325" y="3019"/>
                    </a:lnTo>
                    <a:lnTo>
                      <a:pt x="304" y="3014"/>
                    </a:lnTo>
                    <a:lnTo>
                      <a:pt x="286" y="3009"/>
                    </a:lnTo>
                    <a:lnTo>
                      <a:pt x="269" y="3003"/>
                    </a:lnTo>
                    <a:lnTo>
                      <a:pt x="253" y="2997"/>
                    </a:lnTo>
                    <a:lnTo>
                      <a:pt x="239" y="2990"/>
                    </a:lnTo>
                    <a:lnTo>
                      <a:pt x="226" y="2983"/>
                    </a:lnTo>
                    <a:lnTo>
                      <a:pt x="214" y="2976"/>
                    </a:lnTo>
                    <a:lnTo>
                      <a:pt x="202" y="2968"/>
                    </a:lnTo>
                    <a:lnTo>
                      <a:pt x="180" y="2950"/>
                    </a:lnTo>
                    <a:lnTo>
                      <a:pt x="160" y="2931"/>
                    </a:lnTo>
                    <a:lnTo>
                      <a:pt x="138" y="2910"/>
                    </a:lnTo>
                    <a:lnTo>
                      <a:pt x="127" y="2898"/>
                    </a:lnTo>
                    <a:lnTo>
                      <a:pt x="117" y="2885"/>
                    </a:lnTo>
                    <a:lnTo>
                      <a:pt x="108" y="2870"/>
                    </a:lnTo>
                    <a:lnTo>
                      <a:pt x="98" y="2855"/>
                    </a:lnTo>
                    <a:lnTo>
                      <a:pt x="81" y="2821"/>
                    </a:lnTo>
                    <a:lnTo>
                      <a:pt x="65" y="2785"/>
                    </a:lnTo>
                    <a:lnTo>
                      <a:pt x="111" y="2766"/>
                    </a:lnTo>
                    <a:lnTo>
                      <a:pt x="11" y="2677"/>
                    </a:lnTo>
                    <a:lnTo>
                      <a:pt x="0" y="2811"/>
                    </a:lnTo>
                    <a:lnTo>
                      <a:pt x="46" y="2792"/>
                    </a:lnTo>
                    <a:lnTo>
                      <a:pt x="47" y="2794"/>
                    </a:lnTo>
                    <a:lnTo>
                      <a:pt x="63" y="2830"/>
                    </a:lnTo>
                    <a:lnTo>
                      <a:pt x="81" y="2865"/>
                    </a:lnTo>
                    <a:lnTo>
                      <a:pt x="91" y="2882"/>
                    </a:lnTo>
                    <a:lnTo>
                      <a:pt x="101" y="2897"/>
                    </a:lnTo>
                    <a:lnTo>
                      <a:pt x="113" y="2912"/>
                    </a:lnTo>
                    <a:lnTo>
                      <a:pt x="124" y="2924"/>
                    </a:lnTo>
                    <a:lnTo>
                      <a:pt x="146" y="2946"/>
                    </a:lnTo>
                    <a:lnTo>
                      <a:pt x="168" y="2966"/>
                    </a:lnTo>
                    <a:lnTo>
                      <a:pt x="191" y="2984"/>
                    </a:lnTo>
                    <a:lnTo>
                      <a:pt x="203" y="2993"/>
                    </a:lnTo>
                    <a:lnTo>
                      <a:pt x="216" y="3001"/>
                    </a:lnTo>
                    <a:lnTo>
                      <a:pt x="230" y="3008"/>
                    </a:lnTo>
                    <a:lnTo>
                      <a:pt x="246" y="3015"/>
                    </a:lnTo>
                    <a:lnTo>
                      <a:pt x="262" y="3022"/>
                    </a:lnTo>
                    <a:lnTo>
                      <a:pt x="280" y="3028"/>
                    </a:lnTo>
                    <a:lnTo>
                      <a:pt x="300" y="3033"/>
                    </a:lnTo>
                    <a:lnTo>
                      <a:pt x="321" y="3038"/>
                    </a:lnTo>
                    <a:lnTo>
                      <a:pt x="344" y="3043"/>
                    </a:lnTo>
                    <a:lnTo>
                      <a:pt x="370" y="3047"/>
                    </a:lnTo>
                    <a:lnTo>
                      <a:pt x="428" y="3055"/>
                    </a:lnTo>
                    <a:lnTo>
                      <a:pt x="462" y="3060"/>
                    </a:lnTo>
                    <a:lnTo>
                      <a:pt x="535" y="3068"/>
                    </a:lnTo>
                    <a:lnTo>
                      <a:pt x="574" y="3072"/>
                    </a:lnTo>
                    <a:lnTo>
                      <a:pt x="615" y="3075"/>
                    </a:lnTo>
                    <a:lnTo>
                      <a:pt x="656" y="3077"/>
                    </a:lnTo>
                    <a:lnTo>
                      <a:pt x="697" y="3078"/>
                    </a:lnTo>
                    <a:lnTo>
                      <a:pt x="739" y="3079"/>
                    </a:lnTo>
                    <a:lnTo>
                      <a:pt x="781" y="3078"/>
                    </a:lnTo>
                    <a:lnTo>
                      <a:pt x="822" y="3075"/>
                    </a:lnTo>
                    <a:lnTo>
                      <a:pt x="862" y="3071"/>
                    </a:lnTo>
                    <a:lnTo>
                      <a:pt x="901" y="3065"/>
                    </a:lnTo>
                    <a:lnTo>
                      <a:pt x="930" y="3059"/>
                    </a:lnTo>
                    <a:lnTo>
                      <a:pt x="939" y="3057"/>
                    </a:lnTo>
                    <a:lnTo>
                      <a:pt x="974" y="3046"/>
                    </a:lnTo>
                    <a:lnTo>
                      <a:pt x="1008" y="3034"/>
                    </a:lnTo>
                    <a:lnTo>
                      <a:pt x="1042" y="3019"/>
                    </a:lnTo>
                    <a:lnTo>
                      <a:pt x="1074" y="3003"/>
                    </a:lnTo>
                    <a:lnTo>
                      <a:pt x="1106" y="2985"/>
                    </a:lnTo>
                    <a:lnTo>
                      <a:pt x="1138" y="2965"/>
                    </a:lnTo>
                    <a:lnTo>
                      <a:pt x="1168" y="2944"/>
                    </a:lnTo>
                    <a:lnTo>
                      <a:pt x="1199" y="2922"/>
                    </a:lnTo>
                    <a:lnTo>
                      <a:pt x="1229" y="2898"/>
                    </a:lnTo>
                    <a:lnTo>
                      <a:pt x="1258" y="2874"/>
                    </a:lnTo>
                    <a:lnTo>
                      <a:pt x="1287" y="2848"/>
                    </a:lnTo>
                    <a:lnTo>
                      <a:pt x="1345" y="2795"/>
                    </a:lnTo>
                    <a:lnTo>
                      <a:pt x="1402" y="2740"/>
                    </a:lnTo>
                    <a:lnTo>
                      <a:pt x="1458" y="2684"/>
                    </a:lnTo>
                    <a:close/>
                    <a:moveTo>
                      <a:pt x="2161" y="322"/>
                    </a:moveTo>
                    <a:lnTo>
                      <a:pt x="2161" y="321"/>
                    </a:lnTo>
                    <a:lnTo>
                      <a:pt x="2161" y="322"/>
                    </a:lnTo>
                    <a:close/>
                    <a:moveTo>
                      <a:pt x="2181" y="323"/>
                    </a:moveTo>
                    <a:lnTo>
                      <a:pt x="2181" y="321"/>
                    </a:lnTo>
                    <a:lnTo>
                      <a:pt x="2180" y="310"/>
                    </a:lnTo>
                    <a:lnTo>
                      <a:pt x="2178" y="299"/>
                    </a:lnTo>
                    <a:lnTo>
                      <a:pt x="2175" y="286"/>
                    </a:lnTo>
                    <a:lnTo>
                      <a:pt x="2170" y="274"/>
                    </a:lnTo>
                    <a:lnTo>
                      <a:pt x="2164" y="260"/>
                    </a:lnTo>
                    <a:lnTo>
                      <a:pt x="2158" y="246"/>
                    </a:lnTo>
                    <a:lnTo>
                      <a:pt x="2142" y="219"/>
                    </a:lnTo>
                    <a:lnTo>
                      <a:pt x="2123" y="191"/>
                    </a:lnTo>
                    <a:lnTo>
                      <a:pt x="2103" y="164"/>
                    </a:lnTo>
                    <a:lnTo>
                      <a:pt x="2080" y="140"/>
                    </a:lnTo>
                    <a:lnTo>
                      <a:pt x="2069" y="129"/>
                    </a:lnTo>
                    <a:lnTo>
                      <a:pt x="2057" y="118"/>
                    </a:lnTo>
                    <a:lnTo>
                      <a:pt x="2045" y="109"/>
                    </a:lnTo>
                    <a:lnTo>
                      <a:pt x="2032" y="100"/>
                    </a:lnTo>
                    <a:lnTo>
                      <a:pt x="2004" y="84"/>
                    </a:lnTo>
                    <a:lnTo>
                      <a:pt x="1974" y="69"/>
                    </a:lnTo>
                    <a:lnTo>
                      <a:pt x="1942" y="56"/>
                    </a:lnTo>
                    <a:lnTo>
                      <a:pt x="1910" y="44"/>
                    </a:lnTo>
                    <a:lnTo>
                      <a:pt x="1877" y="34"/>
                    </a:lnTo>
                    <a:lnTo>
                      <a:pt x="1844" y="26"/>
                    </a:lnTo>
                    <a:lnTo>
                      <a:pt x="1819" y="20"/>
                    </a:lnTo>
                    <a:lnTo>
                      <a:pt x="1813" y="19"/>
                    </a:lnTo>
                    <a:lnTo>
                      <a:pt x="1783" y="13"/>
                    </a:lnTo>
                    <a:lnTo>
                      <a:pt x="1753" y="7"/>
                    </a:lnTo>
                    <a:lnTo>
                      <a:pt x="1722" y="3"/>
                    </a:lnTo>
                    <a:lnTo>
                      <a:pt x="1692" y="0"/>
                    </a:lnTo>
                    <a:lnTo>
                      <a:pt x="1661" y="0"/>
                    </a:lnTo>
                    <a:lnTo>
                      <a:pt x="1630" y="3"/>
                    </a:lnTo>
                    <a:lnTo>
                      <a:pt x="1614" y="6"/>
                    </a:lnTo>
                    <a:lnTo>
                      <a:pt x="1599" y="9"/>
                    </a:lnTo>
                    <a:lnTo>
                      <a:pt x="1583" y="14"/>
                    </a:lnTo>
                    <a:lnTo>
                      <a:pt x="1568" y="20"/>
                    </a:lnTo>
                    <a:lnTo>
                      <a:pt x="1552" y="26"/>
                    </a:lnTo>
                    <a:lnTo>
                      <a:pt x="1535" y="34"/>
                    </a:lnTo>
                    <a:lnTo>
                      <a:pt x="1517" y="43"/>
                    </a:lnTo>
                    <a:lnTo>
                      <a:pt x="1498" y="53"/>
                    </a:lnTo>
                    <a:lnTo>
                      <a:pt x="1460" y="75"/>
                    </a:lnTo>
                    <a:lnTo>
                      <a:pt x="1423" y="100"/>
                    </a:lnTo>
                    <a:lnTo>
                      <a:pt x="1405" y="114"/>
                    </a:lnTo>
                    <a:lnTo>
                      <a:pt x="1389" y="128"/>
                    </a:lnTo>
                    <a:lnTo>
                      <a:pt x="1373" y="142"/>
                    </a:lnTo>
                    <a:lnTo>
                      <a:pt x="1359" y="157"/>
                    </a:lnTo>
                    <a:lnTo>
                      <a:pt x="1346" y="173"/>
                    </a:lnTo>
                    <a:lnTo>
                      <a:pt x="1336" y="189"/>
                    </a:lnTo>
                    <a:lnTo>
                      <a:pt x="1328" y="205"/>
                    </a:lnTo>
                    <a:lnTo>
                      <a:pt x="1328" y="206"/>
                    </a:lnTo>
                    <a:lnTo>
                      <a:pt x="1322" y="221"/>
                    </a:lnTo>
                    <a:lnTo>
                      <a:pt x="1322" y="222"/>
                    </a:lnTo>
                    <a:lnTo>
                      <a:pt x="1319" y="239"/>
                    </a:lnTo>
                    <a:lnTo>
                      <a:pt x="1318" y="256"/>
                    </a:lnTo>
                    <a:lnTo>
                      <a:pt x="1320" y="274"/>
                    </a:lnTo>
                    <a:lnTo>
                      <a:pt x="1323" y="292"/>
                    </a:lnTo>
                    <a:lnTo>
                      <a:pt x="1327" y="310"/>
                    </a:lnTo>
                    <a:lnTo>
                      <a:pt x="1333" y="329"/>
                    </a:lnTo>
                    <a:lnTo>
                      <a:pt x="1341" y="347"/>
                    </a:lnTo>
                    <a:lnTo>
                      <a:pt x="1349" y="366"/>
                    </a:lnTo>
                    <a:lnTo>
                      <a:pt x="1359" y="385"/>
                    </a:lnTo>
                    <a:lnTo>
                      <a:pt x="1369" y="404"/>
                    </a:lnTo>
                    <a:lnTo>
                      <a:pt x="1379" y="421"/>
                    </a:lnTo>
                    <a:lnTo>
                      <a:pt x="1337" y="448"/>
                    </a:lnTo>
                    <a:lnTo>
                      <a:pt x="1452" y="517"/>
                    </a:lnTo>
                    <a:lnTo>
                      <a:pt x="1444" y="438"/>
                    </a:lnTo>
                    <a:lnTo>
                      <a:pt x="1438" y="384"/>
                    </a:lnTo>
                    <a:lnTo>
                      <a:pt x="1396" y="410"/>
                    </a:lnTo>
                    <a:lnTo>
                      <a:pt x="1386" y="394"/>
                    </a:lnTo>
                    <a:lnTo>
                      <a:pt x="1376" y="375"/>
                    </a:lnTo>
                    <a:lnTo>
                      <a:pt x="1367" y="357"/>
                    </a:lnTo>
                    <a:lnTo>
                      <a:pt x="1359" y="339"/>
                    </a:lnTo>
                    <a:lnTo>
                      <a:pt x="1352" y="321"/>
                    </a:lnTo>
                    <a:lnTo>
                      <a:pt x="1346" y="304"/>
                    </a:lnTo>
                    <a:lnTo>
                      <a:pt x="1342" y="287"/>
                    </a:lnTo>
                    <a:lnTo>
                      <a:pt x="1339" y="271"/>
                    </a:lnTo>
                    <a:lnTo>
                      <a:pt x="1338" y="255"/>
                    </a:lnTo>
                    <a:lnTo>
                      <a:pt x="1339" y="240"/>
                    </a:lnTo>
                    <a:lnTo>
                      <a:pt x="1342" y="227"/>
                    </a:lnTo>
                    <a:lnTo>
                      <a:pt x="1342" y="226"/>
                    </a:lnTo>
                    <a:lnTo>
                      <a:pt x="1346" y="213"/>
                    </a:lnTo>
                    <a:lnTo>
                      <a:pt x="1347" y="212"/>
                    </a:lnTo>
                    <a:lnTo>
                      <a:pt x="1354" y="198"/>
                    </a:lnTo>
                    <a:lnTo>
                      <a:pt x="1363" y="184"/>
                    </a:lnTo>
                    <a:lnTo>
                      <a:pt x="1374" y="170"/>
                    </a:lnTo>
                    <a:lnTo>
                      <a:pt x="1387" y="156"/>
                    </a:lnTo>
                    <a:lnTo>
                      <a:pt x="1402" y="142"/>
                    </a:lnTo>
                    <a:lnTo>
                      <a:pt x="1418" y="129"/>
                    </a:lnTo>
                    <a:lnTo>
                      <a:pt x="1435" y="116"/>
                    </a:lnTo>
                    <a:lnTo>
                      <a:pt x="1471" y="92"/>
                    </a:lnTo>
                    <a:lnTo>
                      <a:pt x="1508" y="70"/>
                    </a:lnTo>
                    <a:lnTo>
                      <a:pt x="1526" y="61"/>
                    </a:lnTo>
                    <a:lnTo>
                      <a:pt x="1544" y="52"/>
                    </a:lnTo>
                    <a:lnTo>
                      <a:pt x="1560" y="44"/>
                    </a:lnTo>
                    <a:lnTo>
                      <a:pt x="1575" y="38"/>
                    </a:lnTo>
                    <a:lnTo>
                      <a:pt x="1590" y="33"/>
                    </a:lnTo>
                    <a:lnTo>
                      <a:pt x="1604" y="28"/>
                    </a:lnTo>
                    <a:lnTo>
                      <a:pt x="1619" y="25"/>
                    </a:lnTo>
                    <a:lnTo>
                      <a:pt x="1633" y="23"/>
                    </a:lnTo>
                    <a:lnTo>
                      <a:pt x="1662" y="20"/>
                    </a:lnTo>
                    <a:lnTo>
                      <a:pt x="1691" y="20"/>
                    </a:lnTo>
                    <a:lnTo>
                      <a:pt x="1721" y="23"/>
                    </a:lnTo>
                    <a:lnTo>
                      <a:pt x="1750" y="27"/>
                    </a:lnTo>
                    <a:lnTo>
                      <a:pt x="1780" y="33"/>
                    </a:lnTo>
                    <a:lnTo>
                      <a:pt x="1809" y="39"/>
                    </a:lnTo>
                    <a:lnTo>
                      <a:pt x="1840" y="45"/>
                    </a:lnTo>
                    <a:lnTo>
                      <a:pt x="1872" y="54"/>
                    </a:lnTo>
                    <a:lnTo>
                      <a:pt x="1904" y="64"/>
                    </a:lnTo>
                    <a:lnTo>
                      <a:pt x="1935" y="75"/>
                    </a:lnTo>
                    <a:lnTo>
                      <a:pt x="1966" y="88"/>
                    </a:lnTo>
                    <a:lnTo>
                      <a:pt x="1995" y="102"/>
                    </a:lnTo>
                    <a:lnTo>
                      <a:pt x="2022" y="117"/>
                    </a:lnTo>
                    <a:lnTo>
                      <a:pt x="2034" y="126"/>
                    </a:lnTo>
                    <a:lnTo>
                      <a:pt x="2045" y="134"/>
                    </a:lnTo>
                    <a:lnTo>
                      <a:pt x="2056" y="144"/>
                    </a:lnTo>
                    <a:lnTo>
                      <a:pt x="2067" y="154"/>
                    </a:lnTo>
                    <a:lnTo>
                      <a:pt x="2088" y="177"/>
                    </a:lnTo>
                    <a:lnTo>
                      <a:pt x="2108" y="203"/>
                    </a:lnTo>
                    <a:lnTo>
                      <a:pt x="2125" y="230"/>
                    </a:lnTo>
                    <a:lnTo>
                      <a:pt x="2140" y="256"/>
                    </a:lnTo>
                    <a:lnTo>
                      <a:pt x="2146" y="269"/>
                    </a:lnTo>
                    <a:lnTo>
                      <a:pt x="2151" y="281"/>
                    </a:lnTo>
                    <a:lnTo>
                      <a:pt x="2156" y="293"/>
                    </a:lnTo>
                    <a:lnTo>
                      <a:pt x="2159" y="304"/>
                    </a:lnTo>
                    <a:lnTo>
                      <a:pt x="2160" y="314"/>
                    </a:lnTo>
                    <a:lnTo>
                      <a:pt x="2161" y="321"/>
                    </a:lnTo>
                    <a:lnTo>
                      <a:pt x="2161" y="322"/>
                    </a:lnTo>
                    <a:lnTo>
                      <a:pt x="2161" y="323"/>
                    </a:lnTo>
                    <a:lnTo>
                      <a:pt x="2160" y="329"/>
                    </a:lnTo>
                    <a:lnTo>
                      <a:pt x="2161" y="328"/>
                    </a:lnTo>
                    <a:lnTo>
                      <a:pt x="2160" y="328"/>
                    </a:lnTo>
                    <a:lnTo>
                      <a:pt x="2160" y="330"/>
                    </a:lnTo>
                    <a:lnTo>
                      <a:pt x="2160" y="329"/>
                    </a:lnTo>
                    <a:lnTo>
                      <a:pt x="2158" y="335"/>
                    </a:lnTo>
                    <a:lnTo>
                      <a:pt x="2155" y="340"/>
                    </a:lnTo>
                    <a:lnTo>
                      <a:pt x="2154" y="341"/>
                    </a:lnTo>
                    <a:lnTo>
                      <a:pt x="2150" y="347"/>
                    </a:lnTo>
                    <a:lnTo>
                      <a:pt x="2144" y="352"/>
                    </a:lnTo>
                    <a:lnTo>
                      <a:pt x="2137" y="358"/>
                    </a:lnTo>
                    <a:lnTo>
                      <a:pt x="2121" y="368"/>
                    </a:lnTo>
                    <a:lnTo>
                      <a:pt x="2102" y="378"/>
                    </a:lnTo>
                    <a:lnTo>
                      <a:pt x="2082" y="388"/>
                    </a:lnTo>
                    <a:lnTo>
                      <a:pt x="2063" y="399"/>
                    </a:lnTo>
                    <a:lnTo>
                      <a:pt x="2054" y="405"/>
                    </a:lnTo>
                    <a:lnTo>
                      <a:pt x="2045" y="411"/>
                    </a:lnTo>
                    <a:lnTo>
                      <a:pt x="2029" y="425"/>
                    </a:lnTo>
                    <a:lnTo>
                      <a:pt x="1947" y="492"/>
                    </a:lnTo>
                    <a:lnTo>
                      <a:pt x="1934" y="502"/>
                    </a:lnTo>
                    <a:lnTo>
                      <a:pt x="1925" y="509"/>
                    </a:lnTo>
                    <a:lnTo>
                      <a:pt x="1938" y="525"/>
                    </a:lnTo>
                    <a:lnTo>
                      <a:pt x="1947" y="517"/>
                    </a:lnTo>
                    <a:lnTo>
                      <a:pt x="1959" y="507"/>
                    </a:lnTo>
                    <a:lnTo>
                      <a:pt x="1990" y="482"/>
                    </a:lnTo>
                    <a:lnTo>
                      <a:pt x="2007" y="468"/>
                    </a:lnTo>
                    <a:lnTo>
                      <a:pt x="2042" y="440"/>
                    </a:lnTo>
                    <a:lnTo>
                      <a:pt x="2057" y="427"/>
                    </a:lnTo>
                    <a:lnTo>
                      <a:pt x="2065" y="422"/>
                    </a:lnTo>
                    <a:lnTo>
                      <a:pt x="2073" y="417"/>
                    </a:lnTo>
                    <a:lnTo>
                      <a:pt x="2091" y="406"/>
                    </a:lnTo>
                    <a:lnTo>
                      <a:pt x="2111" y="396"/>
                    </a:lnTo>
                    <a:lnTo>
                      <a:pt x="2131" y="385"/>
                    </a:lnTo>
                    <a:lnTo>
                      <a:pt x="2150" y="373"/>
                    </a:lnTo>
                    <a:lnTo>
                      <a:pt x="2158" y="367"/>
                    </a:lnTo>
                    <a:lnTo>
                      <a:pt x="2165" y="360"/>
                    </a:lnTo>
                    <a:lnTo>
                      <a:pt x="2166" y="360"/>
                    </a:lnTo>
                    <a:lnTo>
                      <a:pt x="2166" y="359"/>
                    </a:lnTo>
                    <a:lnTo>
                      <a:pt x="2171" y="352"/>
                    </a:lnTo>
                    <a:lnTo>
                      <a:pt x="2172" y="352"/>
                    </a:lnTo>
                    <a:lnTo>
                      <a:pt x="2172" y="351"/>
                    </a:lnTo>
                    <a:lnTo>
                      <a:pt x="2175" y="346"/>
                    </a:lnTo>
                    <a:lnTo>
                      <a:pt x="2176" y="344"/>
                    </a:lnTo>
                    <a:lnTo>
                      <a:pt x="2177" y="343"/>
                    </a:lnTo>
                    <a:lnTo>
                      <a:pt x="2177" y="342"/>
                    </a:lnTo>
                    <a:lnTo>
                      <a:pt x="2177" y="341"/>
                    </a:lnTo>
                    <a:lnTo>
                      <a:pt x="2178" y="340"/>
                    </a:lnTo>
                    <a:lnTo>
                      <a:pt x="2179" y="336"/>
                    </a:lnTo>
                    <a:lnTo>
                      <a:pt x="2180" y="334"/>
                    </a:lnTo>
                    <a:lnTo>
                      <a:pt x="2180" y="333"/>
                    </a:lnTo>
                    <a:lnTo>
                      <a:pt x="2180" y="332"/>
                    </a:lnTo>
                    <a:lnTo>
                      <a:pt x="2180" y="330"/>
                    </a:lnTo>
                    <a:lnTo>
                      <a:pt x="2180" y="328"/>
                    </a:lnTo>
                    <a:lnTo>
                      <a:pt x="2181" y="323"/>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grpSp>
        <p:grpSp>
          <p:nvGrpSpPr>
            <p:cNvPr id="27665" name="Group 17"/>
            <p:cNvGrpSpPr/>
            <p:nvPr/>
          </p:nvGrpSpPr>
          <p:grpSpPr bwMode="auto">
            <a:xfrm>
              <a:off x="4193" y="5393"/>
              <a:ext cx="5307" cy="4196"/>
              <a:chOff x="4193" y="157"/>
              <a:chExt cx="5307" cy="4196"/>
            </a:xfrm>
          </p:grpSpPr>
          <p:sp>
            <p:nvSpPr>
              <p:cNvPr id="27666" name="AutoShape 18"/>
              <p:cNvSpPr/>
              <p:nvPr/>
            </p:nvSpPr>
            <p:spPr bwMode="auto">
              <a:xfrm>
                <a:off x="7740" y="1323"/>
                <a:ext cx="120" cy="1080"/>
              </a:xfrm>
              <a:custGeom>
                <a:avLst/>
                <a:gdLst/>
                <a:ahLst/>
                <a:cxnLst>
                  <a:cxn ang="0">
                    <a:pos x="50" y="960"/>
                  </a:cxn>
                  <a:cxn ang="0">
                    <a:pos x="0" y="960"/>
                  </a:cxn>
                  <a:cxn ang="0">
                    <a:pos x="60" y="1080"/>
                  </a:cxn>
                  <a:cxn ang="0">
                    <a:pos x="110" y="980"/>
                  </a:cxn>
                  <a:cxn ang="0">
                    <a:pos x="50" y="980"/>
                  </a:cxn>
                  <a:cxn ang="0">
                    <a:pos x="50" y="960"/>
                  </a:cxn>
                  <a:cxn ang="0">
                    <a:pos x="70" y="0"/>
                  </a:cxn>
                  <a:cxn ang="0">
                    <a:pos x="50" y="0"/>
                  </a:cxn>
                  <a:cxn ang="0">
                    <a:pos x="50" y="980"/>
                  </a:cxn>
                  <a:cxn ang="0">
                    <a:pos x="70" y="980"/>
                  </a:cxn>
                  <a:cxn ang="0">
                    <a:pos x="70" y="0"/>
                  </a:cxn>
                  <a:cxn ang="0">
                    <a:pos x="120" y="960"/>
                  </a:cxn>
                  <a:cxn ang="0">
                    <a:pos x="70" y="960"/>
                  </a:cxn>
                  <a:cxn ang="0">
                    <a:pos x="70" y="980"/>
                  </a:cxn>
                  <a:cxn ang="0">
                    <a:pos x="110" y="980"/>
                  </a:cxn>
                  <a:cxn ang="0">
                    <a:pos x="120" y="960"/>
                  </a:cxn>
                </a:cxnLst>
                <a:rect l="0" t="0" r="r" b="b"/>
                <a:pathLst>
                  <a:path w="120" h="1080">
                    <a:moveTo>
                      <a:pt x="50" y="960"/>
                    </a:moveTo>
                    <a:lnTo>
                      <a:pt x="0" y="960"/>
                    </a:lnTo>
                    <a:lnTo>
                      <a:pt x="60" y="1080"/>
                    </a:lnTo>
                    <a:lnTo>
                      <a:pt x="110" y="980"/>
                    </a:lnTo>
                    <a:lnTo>
                      <a:pt x="50" y="980"/>
                    </a:lnTo>
                    <a:lnTo>
                      <a:pt x="50" y="960"/>
                    </a:lnTo>
                    <a:close/>
                    <a:moveTo>
                      <a:pt x="70" y="0"/>
                    </a:moveTo>
                    <a:lnTo>
                      <a:pt x="50" y="0"/>
                    </a:lnTo>
                    <a:lnTo>
                      <a:pt x="50" y="980"/>
                    </a:lnTo>
                    <a:lnTo>
                      <a:pt x="70" y="980"/>
                    </a:lnTo>
                    <a:lnTo>
                      <a:pt x="70" y="0"/>
                    </a:lnTo>
                    <a:close/>
                    <a:moveTo>
                      <a:pt x="120" y="960"/>
                    </a:moveTo>
                    <a:lnTo>
                      <a:pt x="70" y="960"/>
                    </a:lnTo>
                    <a:lnTo>
                      <a:pt x="70" y="980"/>
                    </a:lnTo>
                    <a:lnTo>
                      <a:pt x="110" y="980"/>
                    </a:lnTo>
                    <a:lnTo>
                      <a:pt x="120" y="96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27667" name="Rectangle 19"/>
              <p:cNvSpPr>
                <a:spLocks noChangeArrowheads="1"/>
              </p:cNvSpPr>
              <p:nvPr/>
            </p:nvSpPr>
            <p:spPr bwMode="auto">
              <a:xfrm>
                <a:off x="4200" y="164"/>
                <a:ext cx="5292" cy="4181"/>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27668" name="Text Box 20"/>
              <p:cNvSpPr txBox="1">
                <a:spLocks noChangeArrowheads="1"/>
              </p:cNvSpPr>
              <p:nvPr/>
            </p:nvSpPr>
            <p:spPr bwMode="auto">
              <a:xfrm>
                <a:off x="5677" y="778"/>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7669" name="Text Box 21"/>
              <p:cNvSpPr txBox="1">
                <a:spLocks noChangeArrowheads="1"/>
              </p:cNvSpPr>
              <p:nvPr/>
            </p:nvSpPr>
            <p:spPr bwMode="auto">
              <a:xfrm>
                <a:off x="7735" y="863"/>
                <a:ext cx="180" cy="354"/>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1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2</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7670" name="Text Box 22"/>
              <p:cNvSpPr txBox="1">
                <a:spLocks noChangeArrowheads="1"/>
              </p:cNvSpPr>
              <p:nvPr/>
            </p:nvSpPr>
            <p:spPr bwMode="auto">
              <a:xfrm>
                <a:off x="5677" y="2461"/>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4</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7671" name="Text Box 23"/>
              <p:cNvSpPr txBox="1">
                <a:spLocks noChangeArrowheads="1"/>
              </p:cNvSpPr>
              <p:nvPr/>
            </p:nvSpPr>
            <p:spPr bwMode="auto">
              <a:xfrm>
                <a:off x="7705" y="2581"/>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7672" name="Text Box 24"/>
              <p:cNvSpPr txBox="1">
                <a:spLocks noChangeArrowheads="1"/>
              </p:cNvSpPr>
              <p:nvPr/>
            </p:nvSpPr>
            <p:spPr bwMode="auto">
              <a:xfrm>
                <a:off x="4705" y="3364"/>
                <a:ext cx="3872" cy="792"/>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5000"/>
                  </a:lnSpc>
                  <a:spcBef>
                    <a:spcPct val="0"/>
                  </a:spcBef>
                  <a:spcAft>
                    <a:spcPts val="1000"/>
                  </a:spcAft>
                  <a:buClrTx/>
                  <a:buSzTx/>
                  <a:buFontTx/>
                  <a:buNone/>
                </a:pPr>
                <a:r>
                  <a:rPr kumimoji="0" lang="en-US" sz="18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The in degree of 2 is 2 and</a:t>
                </a:r>
              </a:p>
              <a:p>
                <a:pPr marL="0" marR="0" lvl="0" indent="0" algn="l" defTabSz="914400" rtl="0" eaLnBrk="1" fontAlgn="base" latinLnBrk="0" hangingPunct="1">
                  <a:lnSpc>
                    <a:spcPct val="171000"/>
                  </a:lnSpc>
                  <a:spcBef>
                    <a:spcPct val="0"/>
                  </a:spcBef>
                  <a:spcAft>
                    <a:spcPts val="1000"/>
                  </a:spcAft>
                  <a:buClrTx/>
                  <a:buSzTx/>
                  <a:buFontTx/>
                  <a:buNone/>
                </a:pPr>
                <a:r>
                  <a:rPr kumimoji="0" lang="en-US" sz="18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the out degree of 2 is 3.</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What is Minimum cost spanning tree? Give its applications.</a:t>
            </a:r>
          </a:p>
          <a:p>
            <a:pPr algn="just"/>
            <a:r>
              <a:rPr lang="en-US" sz="2200" dirty="0"/>
              <a:t>Compare adjacency matrix and adjacency list representations of graph</a:t>
            </a:r>
          </a:p>
          <a:p>
            <a:pPr algn="just"/>
            <a:r>
              <a:rPr lang="en-US" sz="2200" dirty="0"/>
              <a:t>How the graph can be represented in memory? Explain with suitable example.</a:t>
            </a:r>
          </a:p>
          <a:p>
            <a:pPr algn="just"/>
            <a:r>
              <a:rPr lang="en-US" sz="2200" dirty="0"/>
              <a:t>In </a:t>
            </a:r>
            <a:r>
              <a:rPr lang="en-US" sz="2200" dirty="0" err="1"/>
              <a:t>Djikstra's</a:t>
            </a:r>
            <a:r>
              <a:rPr lang="en-US" sz="2200" dirty="0"/>
              <a:t> shortest path algorithm, what technique is used to choose the next vertex to process?</a:t>
            </a:r>
          </a:p>
          <a:p>
            <a:pPr algn="just"/>
            <a:r>
              <a:rPr lang="en-US" sz="2200" dirty="0"/>
              <a:t>Draw an undirected graph with five edges and four vertices. The vertices should be called v1, v2, v3 and v4--and there must be a path of length three from v1 to v4. Draw a squiggly line along this path from v1 to v4.</a:t>
            </a:r>
          </a:p>
          <a:p>
            <a:pPr algn="just"/>
            <a:endParaRPr lang="en-US" sz="2200" dirty="0"/>
          </a:p>
        </p:txBody>
      </p:sp>
      <p:sp>
        <p:nvSpPr>
          <p:cNvPr id="4" name="Date Placeholder 3"/>
          <p:cNvSpPr>
            <a:spLocks noGrp="1"/>
          </p:cNvSpPr>
          <p:nvPr>
            <p:ph type="dt" sz="half" idx="10"/>
          </p:nvPr>
        </p:nvSpPr>
        <p:spPr/>
        <p:txBody>
          <a:bodyPr/>
          <a:lstStyle/>
          <a:p>
            <a:fld id="{2945ED61-DCC1-43C8-A5CD-841E71BC8BC1}" type="datetime1">
              <a:rPr lang="en-US" smtClean="0"/>
              <a:t>15-Jan-23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Expected Questions for University Exam </a:t>
            </a:r>
            <a:endParaRPr kumimoji="0" lang="en-US" sz="32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CBFA0C3-09AD-48B2-8574-D15CFD1364FF}" type="datetime1">
              <a:rPr lang="en-US" smtClean="0"/>
              <a:t>15-Jan-23</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3200" b="1" dirty="0"/>
              <a:t>Recap of Unit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2"/>
          <p:cNvSpPr>
            <a:spLocks noGrp="1"/>
          </p:cNvSpPr>
          <p:nvPr>
            <p:ph idx="1"/>
          </p:nvPr>
        </p:nvSpPr>
        <p:spPr>
          <a:xfrm>
            <a:off x="457200" y="1143000"/>
            <a:ext cx="8229600" cy="4876800"/>
          </a:xfrm>
        </p:spPr>
        <p:txBody>
          <a:bodyPr>
            <a:noAutofit/>
          </a:bodyPr>
          <a:lstStyle/>
          <a:p>
            <a:pPr algn="just"/>
            <a:r>
              <a:rPr lang="en-US" sz="2200" dirty="0"/>
              <a:t>Knowledge of graph terminology and different representations of graph.</a:t>
            </a:r>
            <a:endParaRPr lang="en-IN" sz="2200" dirty="0"/>
          </a:p>
          <a:p>
            <a:pPr algn="just"/>
            <a:endParaRPr lang="en-US" sz="2200" dirty="0"/>
          </a:p>
          <a:p>
            <a:pPr algn="just"/>
            <a:r>
              <a:rPr lang="en-US" sz="2200" dirty="0"/>
              <a:t>Knowledge how graph is used to solve different problems of real world.</a:t>
            </a:r>
          </a:p>
          <a:p>
            <a:pPr algn="just"/>
            <a:endParaRPr lang="en-US" sz="2200" dirty="0"/>
          </a:p>
          <a:p>
            <a:pPr algn="just"/>
            <a:endParaRPr lang="en-IN" sz="22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0E18AF-B992-4DD4-8EFF-DB45DBE81825}" type="datetime1">
              <a:rPr lang="en-US" smtClean="0"/>
              <a:t>15-Jan-23</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References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2"/>
          <p:cNvSpPr>
            <a:spLocks noGrp="1"/>
          </p:cNvSpPr>
          <p:nvPr>
            <p:ph idx="1"/>
          </p:nvPr>
        </p:nvSpPr>
        <p:spPr>
          <a:xfrm>
            <a:off x="457200" y="1143000"/>
            <a:ext cx="8229600" cy="4876800"/>
          </a:xfrm>
        </p:spPr>
        <p:txBody>
          <a:bodyPr>
            <a:noAutofit/>
          </a:bodyPr>
          <a:lstStyle/>
          <a:p>
            <a:pPr algn="just"/>
            <a:r>
              <a:rPr lang="en-US" sz="2200" dirty="0"/>
              <a:t>Aaron M. </a:t>
            </a:r>
            <a:r>
              <a:rPr lang="en-US" sz="2200" dirty="0" err="1"/>
              <a:t>Tenenbaum</a:t>
            </a:r>
            <a:r>
              <a:rPr lang="en-US" sz="2200" dirty="0"/>
              <a:t>, </a:t>
            </a:r>
            <a:r>
              <a:rPr lang="en-US" sz="2200" dirty="0" err="1"/>
              <a:t>Yedidyah</a:t>
            </a:r>
            <a:r>
              <a:rPr lang="en-US" sz="2200" dirty="0"/>
              <a:t> </a:t>
            </a:r>
            <a:r>
              <a:rPr lang="en-US" sz="2200" dirty="0" err="1"/>
              <a:t>Langsam</a:t>
            </a:r>
            <a:r>
              <a:rPr lang="en-US" sz="2200" dirty="0"/>
              <a:t> and Moshe J. </a:t>
            </a:r>
            <a:r>
              <a:rPr lang="en-US" sz="2200" dirty="0" err="1"/>
              <a:t>Augenstein</a:t>
            </a:r>
            <a:r>
              <a:rPr lang="en-US" sz="2200" dirty="0"/>
              <a:t>, “Data Structures Using C and C++”, PHI Learning Private Limited, Delhi India</a:t>
            </a:r>
            <a:endParaRPr lang="en-IN" sz="2200" dirty="0"/>
          </a:p>
          <a:p>
            <a:pPr algn="just"/>
            <a:r>
              <a:rPr lang="en-US" sz="2200" dirty="0"/>
              <a:t>Horowitz and </a:t>
            </a:r>
            <a:r>
              <a:rPr lang="en-US" sz="2200" dirty="0" err="1"/>
              <a:t>Sahani</a:t>
            </a:r>
            <a:r>
              <a:rPr lang="en-US" sz="2200" dirty="0"/>
              <a:t>, “Fundamentals of Data Structures”, </a:t>
            </a:r>
            <a:r>
              <a:rPr lang="en-US" sz="2200" dirty="0" err="1"/>
              <a:t>Galgotia</a:t>
            </a:r>
            <a:r>
              <a:rPr lang="en-US" sz="2200" dirty="0"/>
              <a:t> Publications </a:t>
            </a:r>
            <a:r>
              <a:rPr lang="en-US" sz="2200" dirty="0" err="1"/>
              <a:t>Pvt</a:t>
            </a:r>
            <a:r>
              <a:rPr lang="en-US" sz="2200" dirty="0"/>
              <a:t> Ltd Delhi India.</a:t>
            </a:r>
            <a:endParaRPr lang="en-IN" sz="2200" dirty="0"/>
          </a:p>
          <a:p>
            <a:pPr algn="just"/>
            <a:r>
              <a:rPr lang="en-US" sz="2200" dirty="0" err="1"/>
              <a:t>Lipschutz</a:t>
            </a:r>
            <a:r>
              <a:rPr lang="en-US" sz="2200" dirty="0"/>
              <a:t>, “Data Structures” </a:t>
            </a:r>
            <a:r>
              <a:rPr lang="en-US" sz="2200" dirty="0" err="1"/>
              <a:t>Schaum’s</a:t>
            </a:r>
            <a:r>
              <a:rPr lang="en-US" sz="2200" dirty="0"/>
              <a:t> Outline Series, Tata </a:t>
            </a:r>
            <a:r>
              <a:rPr lang="en-US" sz="2200" dirty="0" err="1"/>
              <a:t>McGraw-hill</a:t>
            </a:r>
            <a:r>
              <a:rPr lang="en-US" sz="2200" dirty="0"/>
              <a:t> Education (India) Pvt. Ltd.</a:t>
            </a:r>
            <a:endParaRPr lang="en-IN" sz="2200" dirty="0"/>
          </a:p>
          <a:p>
            <a:pPr algn="just"/>
            <a:r>
              <a:rPr lang="en-US" sz="2200" dirty="0" err="1"/>
              <a:t>Thareja</a:t>
            </a:r>
            <a:r>
              <a:rPr lang="en-US" sz="2200" dirty="0"/>
              <a:t>, “Data Structure Using C” Oxford Higher Education.</a:t>
            </a:r>
            <a:endParaRPr lang="en-IN" sz="2200" dirty="0"/>
          </a:p>
          <a:p>
            <a:pPr algn="just"/>
            <a:r>
              <a:rPr lang="en-US" sz="2200" dirty="0"/>
              <a:t>AK Sharma, “Data Structure Using C”, Pearson Education India.</a:t>
            </a:r>
            <a:endParaRPr lang="en-IN" sz="2200" dirty="0"/>
          </a:p>
          <a:p>
            <a:pPr algn="just"/>
            <a:r>
              <a:rPr lang="en-US" sz="2200" dirty="0"/>
              <a:t>Michael T. Goodrich, Roberto </a:t>
            </a:r>
            <a:r>
              <a:rPr lang="en-US" sz="2200" dirty="0" err="1"/>
              <a:t>Tamassia</a:t>
            </a:r>
            <a:r>
              <a:rPr lang="en-US" sz="2200" dirty="0"/>
              <a:t>, David M. Mount “Data Structures and Algorithms in C++”, Wiley India.</a:t>
            </a:r>
            <a:endParaRPr lang="en-IN" sz="2200" dirty="0"/>
          </a:p>
          <a:p>
            <a:pPr algn="just"/>
            <a:r>
              <a:rPr lang="en-US" sz="2200" dirty="0"/>
              <a:t>. P. S. </a:t>
            </a:r>
            <a:r>
              <a:rPr lang="en-US" sz="2200" dirty="0" err="1"/>
              <a:t>Deshpandey</a:t>
            </a:r>
            <a:r>
              <a:rPr lang="en-US" sz="2200" dirty="0"/>
              <a:t>, “C and Data structure”, Wiley </a:t>
            </a:r>
            <a:r>
              <a:rPr lang="en-US" sz="2200" dirty="0" err="1"/>
              <a:t>Dreamtech</a:t>
            </a:r>
            <a:r>
              <a:rPr lang="en-US" sz="2200" dirty="0"/>
              <a:t> Publication.</a:t>
            </a:r>
            <a:endParaRPr lang="en-IN" sz="22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82BFBE-C59A-4800-AA0D-7243D46A0C13}" type="datetime1">
              <a:rPr lang="en-US" smtClean="0"/>
              <a:t>15-Jan-23</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2997530" y="2500306"/>
            <a:ext cx="3431858" cy="923330"/>
          </a:xfrm>
          <a:prstGeom prst="rect">
            <a:avLst/>
          </a:prstGeom>
          <a:noFill/>
        </p:spPr>
        <p:txBody>
          <a:bodyPr wrap="square" lIns="91440" tIns="45720" rIns="91440" bIns="45720">
            <a:spAutoFit/>
          </a:bodyPr>
          <a:lstStyle/>
          <a:p>
            <a:pPr algn="ctr"/>
            <a:r>
              <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 You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81986"/>
          </a:xfrm>
        </p:spPr>
        <p:txBody>
          <a:bodyPr>
            <a:noAutofit/>
          </a:bodyPr>
          <a:lstStyle/>
          <a:p>
            <a:pPr lvl="0" algn="just"/>
            <a:r>
              <a:rPr lang="en-US" sz="2200" dirty="0"/>
              <a:t>A </a:t>
            </a:r>
            <a:r>
              <a:rPr lang="en-US" sz="2200" i="1" dirty="0"/>
              <a:t>path </a:t>
            </a:r>
            <a:r>
              <a:rPr lang="en-US" sz="2200" dirty="0"/>
              <a:t>is a sequence of vertices such that there is an edge from each vertex to its successor.</a:t>
            </a:r>
          </a:p>
          <a:p>
            <a:pPr lvl="0" algn="just"/>
            <a:r>
              <a:rPr lang="en-US" sz="2200" dirty="0"/>
              <a:t>A path is </a:t>
            </a:r>
            <a:r>
              <a:rPr lang="en-US" sz="2200" i="1" dirty="0"/>
              <a:t>simple </a:t>
            </a:r>
            <a:r>
              <a:rPr lang="en-US" sz="2200" dirty="0"/>
              <a:t>if each vertex is distinct.</a:t>
            </a:r>
          </a:p>
          <a:p>
            <a:pPr lvl="0" algn="just"/>
            <a:r>
              <a:rPr lang="en-US" sz="2200" dirty="0"/>
              <a:t>A </a:t>
            </a:r>
            <a:r>
              <a:rPr lang="en-US" sz="2200" i="1" dirty="0"/>
              <a:t>circuit </a:t>
            </a:r>
            <a:r>
              <a:rPr lang="en-US" sz="2200" dirty="0"/>
              <a:t>is a path in which the terminal vertex coincides with the initial vertex</a:t>
            </a:r>
          </a:p>
          <a:p>
            <a:pPr algn="just"/>
            <a:br>
              <a:rPr lang="en-US" sz="2200" dirty="0"/>
            </a:br>
            <a:r>
              <a:rPr lang="en-US" sz="2200" dirty="0"/>
              <a:t> </a:t>
            </a:r>
          </a:p>
          <a:p>
            <a:pPr algn="just"/>
            <a:endParaRPr lang="en-US" sz="2200" dirty="0"/>
          </a:p>
          <a:p>
            <a:pPr algn="just"/>
            <a:endParaRPr lang="en-US" sz="2200" dirty="0"/>
          </a:p>
          <a:p>
            <a:pPr algn="just">
              <a:buNone/>
            </a:pPr>
            <a:endParaRPr lang="en-US" sz="2200" dirty="0"/>
          </a:p>
          <a:p>
            <a:pPr algn="just"/>
            <a:r>
              <a:rPr lang="en-US" sz="2200" dirty="0"/>
              <a:t>Simple path: [ 1, 2, 4, 5 ]</a:t>
            </a:r>
          </a:p>
          <a:p>
            <a:pPr algn="just"/>
            <a:r>
              <a:rPr lang="en-US" sz="2200" dirty="0"/>
              <a:t>Path: [ 1, 2, 4, 5, 4]</a:t>
            </a:r>
          </a:p>
          <a:p>
            <a:pPr algn="just"/>
            <a:r>
              <a:rPr lang="en-US" sz="2200" dirty="0"/>
              <a:t>Circuit: [ 1, 2, 4, 5, 4, 1]</a:t>
            </a:r>
          </a:p>
          <a:p>
            <a:pPr algn="just"/>
            <a:endParaRPr lang="en-US" sz="2200" dirty="0"/>
          </a:p>
        </p:txBody>
      </p:sp>
      <p:sp>
        <p:nvSpPr>
          <p:cNvPr id="4" name="Date Placeholder 3"/>
          <p:cNvSpPr>
            <a:spLocks noGrp="1"/>
          </p:cNvSpPr>
          <p:nvPr>
            <p:ph type="dt" sz="half" idx="10"/>
          </p:nvPr>
        </p:nvSpPr>
        <p:spPr/>
        <p:txBody>
          <a:bodyPr/>
          <a:lstStyle/>
          <a:p>
            <a:fld id="{8144CBE0-9753-4159-A3D8-AF053D33A9E2}"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Graph Terminology (Contd..)</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24" name="Group 23"/>
          <p:cNvGrpSpPr/>
          <p:nvPr/>
        </p:nvGrpSpPr>
        <p:grpSpPr>
          <a:xfrm>
            <a:off x="3048000" y="2895600"/>
            <a:ext cx="2752725" cy="1706563"/>
            <a:chOff x="2967038" y="3397250"/>
            <a:chExt cx="2752725" cy="1706563"/>
          </a:xfrm>
        </p:grpSpPr>
        <p:grpSp>
          <p:nvGrpSpPr>
            <p:cNvPr id="26625" name="Group 1"/>
            <p:cNvGrpSpPr/>
            <p:nvPr/>
          </p:nvGrpSpPr>
          <p:grpSpPr bwMode="auto">
            <a:xfrm>
              <a:off x="2967038" y="3397250"/>
              <a:ext cx="1762125" cy="1706563"/>
              <a:chOff x="4673" y="266"/>
              <a:chExt cx="2775" cy="2689"/>
            </a:xfrm>
          </p:grpSpPr>
          <p:sp>
            <p:nvSpPr>
              <p:cNvPr id="26626" name="AutoShape 2"/>
              <p:cNvSpPr/>
              <p:nvPr/>
            </p:nvSpPr>
            <p:spPr bwMode="auto">
              <a:xfrm>
                <a:off x="4680" y="273"/>
                <a:ext cx="720" cy="2400"/>
              </a:xfrm>
              <a:custGeom>
                <a:avLst/>
                <a:gdLst/>
                <a:ahLst/>
                <a:cxnLst>
                  <a:cxn ang="0">
                    <a:pos x="7" y="288"/>
                  </a:cxn>
                  <a:cxn ang="0">
                    <a:pos x="61" y="159"/>
                  </a:cxn>
                  <a:cxn ang="0">
                    <a:pos x="159" y="62"/>
                  </a:cxn>
                  <a:cxn ang="0">
                    <a:pos x="287" y="7"/>
                  </a:cxn>
                  <a:cxn ang="0">
                    <a:pos x="433" y="7"/>
                  </a:cxn>
                  <a:cxn ang="0">
                    <a:pos x="561" y="62"/>
                  </a:cxn>
                  <a:cxn ang="0">
                    <a:pos x="659" y="159"/>
                  </a:cxn>
                  <a:cxn ang="0">
                    <a:pos x="713" y="288"/>
                  </a:cxn>
                  <a:cxn ang="0">
                    <a:pos x="713" y="433"/>
                  </a:cxn>
                  <a:cxn ang="0">
                    <a:pos x="659" y="561"/>
                  </a:cxn>
                  <a:cxn ang="0">
                    <a:pos x="561" y="659"/>
                  </a:cxn>
                  <a:cxn ang="0">
                    <a:pos x="433" y="713"/>
                  </a:cxn>
                  <a:cxn ang="0">
                    <a:pos x="287" y="713"/>
                  </a:cxn>
                  <a:cxn ang="0">
                    <a:pos x="159" y="659"/>
                  </a:cxn>
                  <a:cxn ang="0">
                    <a:pos x="61" y="561"/>
                  </a:cxn>
                  <a:cxn ang="0">
                    <a:pos x="7" y="433"/>
                  </a:cxn>
                  <a:cxn ang="0">
                    <a:pos x="0" y="2040"/>
                  </a:cxn>
                  <a:cxn ang="0">
                    <a:pos x="28" y="1900"/>
                  </a:cxn>
                  <a:cxn ang="0">
                    <a:pos x="105" y="1785"/>
                  </a:cxn>
                  <a:cxn ang="0">
                    <a:pos x="220" y="1708"/>
                  </a:cxn>
                  <a:cxn ang="0">
                    <a:pos x="360" y="1680"/>
                  </a:cxn>
                  <a:cxn ang="0">
                    <a:pos x="500" y="1708"/>
                  </a:cxn>
                  <a:cxn ang="0">
                    <a:pos x="615" y="1785"/>
                  </a:cxn>
                  <a:cxn ang="0">
                    <a:pos x="692" y="1900"/>
                  </a:cxn>
                  <a:cxn ang="0">
                    <a:pos x="720" y="2040"/>
                  </a:cxn>
                  <a:cxn ang="0">
                    <a:pos x="692" y="2180"/>
                  </a:cxn>
                  <a:cxn ang="0">
                    <a:pos x="615" y="2295"/>
                  </a:cxn>
                  <a:cxn ang="0">
                    <a:pos x="500" y="2372"/>
                  </a:cxn>
                  <a:cxn ang="0">
                    <a:pos x="360" y="2400"/>
                  </a:cxn>
                  <a:cxn ang="0">
                    <a:pos x="220" y="2372"/>
                  </a:cxn>
                  <a:cxn ang="0">
                    <a:pos x="105" y="2295"/>
                  </a:cxn>
                  <a:cxn ang="0">
                    <a:pos x="28" y="2180"/>
                  </a:cxn>
                  <a:cxn ang="0">
                    <a:pos x="0" y="2040"/>
                  </a:cxn>
                </a:cxnLst>
                <a:rect l="0" t="0" r="r" b="b"/>
                <a:pathLst>
                  <a:path w="720" h="2400">
                    <a:moveTo>
                      <a:pt x="0" y="360"/>
                    </a:moveTo>
                    <a:lnTo>
                      <a:pt x="7" y="288"/>
                    </a:lnTo>
                    <a:lnTo>
                      <a:pt x="28" y="220"/>
                    </a:lnTo>
                    <a:lnTo>
                      <a:pt x="61" y="159"/>
                    </a:lnTo>
                    <a:lnTo>
                      <a:pt x="105" y="105"/>
                    </a:lnTo>
                    <a:lnTo>
                      <a:pt x="159" y="62"/>
                    </a:lnTo>
                    <a:lnTo>
                      <a:pt x="220" y="28"/>
                    </a:lnTo>
                    <a:lnTo>
                      <a:pt x="287" y="7"/>
                    </a:lnTo>
                    <a:lnTo>
                      <a:pt x="360" y="0"/>
                    </a:lnTo>
                    <a:lnTo>
                      <a:pt x="433" y="7"/>
                    </a:lnTo>
                    <a:lnTo>
                      <a:pt x="500" y="28"/>
                    </a:lnTo>
                    <a:lnTo>
                      <a:pt x="561" y="62"/>
                    </a:lnTo>
                    <a:lnTo>
                      <a:pt x="615" y="105"/>
                    </a:lnTo>
                    <a:lnTo>
                      <a:pt x="659" y="159"/>
                    </a:lnTo>
                    <a:lnTo>
                      <a:pt x="692" y="220"/>
                    </a:lnTo>
                    <a:lnTo>
                      <a:pt x="713" y="288"/>
                    </a:lnTo>
                    <a:lnTo>
                      <a:pt x="720" y="360"/>
                    </a:lnTo>
                    <a:lnTo>
                      <a:pt x="713" y="433"/>
                    </a:lnTo>
                    <a:lnTo>
                      <a:pt x="692" y="500"/>
                    </a:lnTo>
                    <a:lnTo>
                      <a:pt x="659" y="561"/>
                    </a:lnTo>
                    <a:lnTo>
                      <a:pt x="615" y="615"/>
                    </a:lnTo>
                    <a:lnTo>
                      <a:pt x="561" y="659"/>
                    </a:lnTo>
                    <a:lnTo>
                      <a:pt x="500" y="692"/>
                    </a:lnTo>
                    <a:lnTo>
                      <a:pt x="433" y="713"/>
                    </a:lnTo>
                    <a:lnTo>
                      <a:pt x="360" y="720"/>
                    </a:lnTo>
                    <a:lnTo>
                      <a:pt x="287" y="713"/>
                    </a:lnTo>
                    <a:lnTo>
                      <a:pt x="220" y="692"/>
                    </a:lnTo>
                    <a:lnTo>
                      <a:pt x="159" y="659"/>
                    </a:lnTo>
                    <a:lnTo>
                      <a:pt x="105" y="615"/>
                    </a:lnTo>
                    <a:lnTo>
                      <a:pt x="61" y="561"/>
                    </a:lnTo>
                    <a:lnTo>
                      <a:pt x="28" y="500"/>
                    </a:lnTo>
                    <a:lnTo>
                      <a:pt x="7" y="433"/>
                    </a:lnTo>
                    <a:lnTo>
                      <a:pt x="0" y="360"/>
                    </a:lnTo>
                    <a:close/>
                    <a:moveTo>
                      <a:pt x="0" y="2040"/>
                    </a:moveTo>
                    <a:lnTo>
                      <a:pt x="7" y="1968"/>
                    </a:lnTo>
                    <a:lnTo>
                      <a:pt x="28" y="1900"/>
                    </a:lnTo>
                    <a:lnTo>
                      <a:pt x="61" y="1839"/>
                    </a:lnTo>
                    <a:lnTo>
                      <a:pt x="105" y="1785"/>
                    </a:lnTo>
                    <a:lnTo>
                      <a:pt x="159" y="1742"/>
                    </a:lnTo>
                    <a:lnTo>
                      <a:pt x="220" y="1708"/>
                    </a:lnTo>
                    <a:lnTo>
                      <a:pt x="287" y="1687"/>
                    </a:lnTo>
                    <a:lnTo>
                      <a:pt x="360" y="1680"/>
                    </a:lnTo>
                    <a:lnTo>
                      <a:pt x="433" y="1687"/>
                    </a:lnTo>
                    <a:lnTo>
                      <a:pt x="500" y="1708"/>
                    </a:lnTo>
                    <a:lnTo>
                      <a:pt x="561" y="1742"/>
                    </a:lnTo>
                    <a:lnTo>
                      <a:pt x="615" y="1785"/>
                    </a:lnTo>
                    <a:lnTo>
                      <a:pt x="659" y="1839"/>
                    </a:lnTo>
                    <a:lnTo>
                      <a:pt x="692" y="1900"/>
                    </a:lnTo>
                    <a:lnTo>
                      <a:pt x="713" y="1968"/>
                    </a:lnTo>
                    <a:lnTo>
                      <a:pt x="720" y="2040"/>
                    </a:lnTo>
                    <a:lnTo>
                      <a:pt x="713" y="2113"/>
                    </a:lnTo>
                    <a:lnTo>
                      <a:pt x="692" y="2180"/>
                    </a:lnTo>
                    <a:lnTo>
                      <a:pt x="659" y="2241"/>
                    </a:lnTo>
                    <a:lnTo>
                      <a:pt x="615" y="2295"/>
                    </a:lnTo>
                    <a:lnTo>
                      <a:pt x="561" y="2339"/>
                    </a:lnTo>
                    <a:lnTo>
                      <a:pt x="500" y="2372"/>
                    </a:lnTo>
                    <a:lnTo>
                      <a:pt x="433" y="2393"/>
                    </a:lnTo>
                    <a:lnTo>
                      <a:pt x="360" y="2400"/>
                    </a:lnTo>
                    <a:lnTo>
                      <a:pt x="287" y="2393"/>
                    </a:lnTo>
                    <a:lnTo>
                      <a:pt x="220" y="2372"/>
                    </a:lnTo>
                    <a:lnTo>
                      <a:pt x="159" y="2339"/>
                    </a:lnTo>
                    <a:lnTo>
                      <a:pt x="105" y="2295"/>
                    </a:lnTo>
                    <a:lnTo>
                      <a:pt x="61" y="2241"/>
                    </a:lnTo>
                    <a:lnTo>
                      <a:pt x="28" y="2180"/>
                    </a:lnTo>
                    <a:lnTo>
                      <a:pt x="7" y="2113"/>
                    </a:lnTo>
                    <a:lnTo>
                      <a:pt x="0" y="2040"/>
                    </a:lnTo>
                    <a:close/>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26627" name="AutoShape 3"/>
              <p:cNvSpPr/>
              <p:nvPr/>
            </p:nvSpPr>
            <p:spPr bwMode="auto">
              <a:xfrm>
                <a:off x="4980" y="993"/>
                <a:ext cx="120" cy="960"/>
              </a:xfrm>
              <a:custGeom>
                <a:avLst/>
                <a:gdLst/>
                <a:ahLst/>
                <a:cxnLst>
                  <a:cxn ang="0">
                    <a:pos x="70" y="100"/>
                  </a:cxn>
                  <a:cxn ang="0">
                    <a:pos x="50" y="100"/>
                  </a:cxn>
                  <a:cxn ang="0">
                    <a:pos x="50" y="960"/>
                  </a:cxn>
                  <a:cxn ang="0">
                    <a:pos x="70" y="960"/>
                  </a:cxn>
                  <a:cxn ang="0">
                    <a:pos x="70" y="100"/>
                  </a:cxn>
                  <a:cxn ang="0">
                    <a:pos x="60" y="0"/>
                  </a:cxn>
                  <a:cxn ang="0">
                    <a:pos x="0" y="120"/>
                  </a:cxn>
                  <a:cxn ang="0">
                    <a:pos x="50" y="120"/>
                  </a:cxn>
                  <a:cxn ang="0">
                    <a:pos x="50" y="100"/>
                  </a:cxn>
                  <a:cxn ang="0">
                    <a:pos x="110" y="100"/>
                  </a:cxn>
                  <a:cxn ang="0">
                    <a:pos x="60" y="0"/>
                  </a:cxn>
                  <a:cxn ang="0">
                    <a:pos x="110" y="100"/>
                  </a:cxn>
                  <a:cxn ang="0">
                    <a:pos x="70" y="100"/>
                  </a:cxn>
                  <a:cxn ang="0">
                    <a:pos x="70" y="120"/>
                  </a:cxn>
                  <a:cxn ang="0">
                    <a:pos x="120" y="120"/>
                  </a:cxn>
                  <a:cxn ang="0">
                    <a:pos x="110" y="100"/>
                  </a:cxn>
                </a:cxnLst>
                <a:rect l="0" t="0" r="r" b="b"/>
                <a:pathLst>
                  <a:path w="120" h="960">
                    <a:moveTo>
                      <a:pt x="70" y="100"/>
                    </a:moveTo>
                    <a:lnTo>
                      <a:pt x="50" y="100"/>
                    </a:lnTo>
                    <a:lnTo>
                      <a:pt x="50" y="960"/>
                    </a:lnTo>
                    <a:lnTo>
                      <a:pt x="70" y="960"/>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26628" name="Freeform 4"/>
              <p:cNvSpPr/>
              <p:nvPr/>
            </p:nvSpPr>
            <p:spPr bwMode="auto">
              <a:xfrm>
                <a:off x="6720" y="273"/>
                <a:ext cx="720" cy="720"/>
              </a:xfrm>
              <a:custGeom>
                <a:avLst/>
                <a:gdLst/>
                <a:ahLst/>
                <a:cxnLst>
                  <a:cxn ang="0">
                    <a:pos x="0" y="360"/>
                  </a:cxn>
                  <a:cxn ang="0">
                    <a:pos x="7" y="288"/>
                  </a:cxn>
                  <a:cxn ang="0">
                    <a:pos x="28" y="220"/>
                  </a:cxn>
                  <a:cxn ang="0">
                    <a:pos x="61" y="159"/>
                  </a:cxn>
                  <a:cxn ang="0">
                    <a:pos x="105" y="105"/>
                  </a:cxn>
                  <a:cxn ang="0">
                    <a:pos x="159" y="62"/>
                  </a:cxn>
                  <a:cxn ang="0">
                    <a:pos x="220" y="28"/>
                  </a:cxn>
                  <a:cxn ang="0">
                    <a:pos x="287" y="7"/>
                  </a:cxn>
                  <a:cxn ang="0">
                    <a:pos x="360" y="0"/>
                  </a:cxn>
                  <a:cxn ang="0">
                    <a:pos x="433" y="7"/>
                  </a:cxn>
                  <a:cxn ang="0">
                    <a:pos x="500" y="28"/>
                  </a:cxn>
                  <a:cxn ang="0">
                    <a:pos x="561" y="62"/>
                  </a:cxn>
                  <a:cxn ang="0">
                    <a:pos x="615" y="105"/>
                  </a:cxn>
                  <a:cxn ang="0">
                    <a:pos x="659" y="159"/>
                  </a:cxn>
                  <a:cxn ang="0">
                    <a:pos x="692" y="220"/>
                  </a:cxn>
                  <a:cxn ang="0">
                    <a:pos x="713" y="288"/>
                  </a:cxn>
                  <a:cxn ang="0">
                    <a:pos x="720" y="360"/>
                  </a:cxn>
                  <a:cxn ang="0">
                    <a:pos x="713" y="433"/>
                  </a:cxn>
                  <a:cxn ang="0">
                    <a:pos x="692" y="500"/>
                  </a:cxn>
                  <a:cxn ang="0">
                    <a:pos x="659" y="561"/>
                  </a:cxn>
                  <a:cxn ang="0">
                    <a:pos x="615" y="615"/>
                  </a:cxn>
                  <a:cxn ang="0">
                    <a:pos x="561" y="659"/>
                  </a:cxn>
                  <a:cxn ang="0">
                    <a:pos x="500" y="692"/>
                  </a:cxn>
                  <a:cxn ang="0">
                    <a:pos x="433" y="713"/>
                  </a:cxn>
                  <a:cxn ang="0">
                    <a:pos x="360" y="720"/>
                  </a:cxn>
                  <a:cxn ang="0">
                    <a:pos x="287" y="713"/>
                  </a:cxn>
                  <a:cxn ang="0">
                    <a:pos x="220" y="692"/>
                  </a:cxn>
                  <a:cxn ang="0">
                    <a:pos x="159" y="659"/>
                  </a:cxn>
                  <a:cxn ang="0">
                    <a:pos x="105" y="615"/>
                  </a:cxn>
                  <a:cxn ang="0">
                    <a:pos x="61" y="561"/>
                  </a:cxn>
                  <a:cxn ang="0">
                    <a:pos x="28" y="500"/>
                  </a:cxn>
                  <a:cxn ang="0">
                    <a:pos x="7" y="433"/>
                  </a:cxn>
                  <a:cxn ang="0">
                    <a:pos x="0" y="360"/>
                  </a:cxn>
                </a:cxnLst>
                <a:rect l="0" t="0" r="r" b="b"/>
                <a:pathLst>
                  <a:path w="720" h="720">
                    <a:moveTo>
                      <a:pt x="0" y="360"/>
                    </a:moveTo>
                    <a:lnTo>
                      <a:pt x="7" y="288"/>
                    </a:lnTo>
                    <a:lnTo>
                      <a:pt x="28" y="220"/>
                    </a:lnTo>
                    <a:lnTo>
                      <a:pt x="61" y="159"/>
                    </a:lnTo>
                    <a:lnTo>
                      <a:pt x="105" y="105"/>
                    </a:lnTo>
                    <a:lnTo>
                      <a:pt x="159" y="62"/>
                    </a:lnTo>
                    <a:lnTo>
                      <a:pt x="220" y="28"/>
                    </a:lnTo>
                    <a:lnTo>
                      <a:pt x="287" y="7"/>
                    </a:lnTo>
                    <a:lnTo>
                      <a:pt x="360" y="0"/>
                    </a:lnTo>
                    <a:lnTo>
                      <a:pt x="433" y="7"/>
                    </a:lnTo>
                    <a:lnTo>
                      <a:pt x="500" y="28"/>
                    </a:lnTo>
                    <a:lnTo>
                      <a:pt x="561" y="62"/>
                    </a:lnTo>
                    <a:lnTo>
                      <a:pt x="615" y="105"/>
                    </a:lnTo>
                    <a:lnTo>
                      <a:pt x="659" y="159"/>
                    </a:lnTo>
                    <a:lnTo>
                      <a:pt x="692" y="220"/>
                    </a:lnTo>
                    <a:lnTo>
                      <a:pt x="713" y="288"/>
                    </a:lnTo>
                    <a:lnTo>
                      <a:pt x="720" y="360"/>
                    </a:lnTo>
                    <a:lnTo>
                      <a:pt x="713" y="433"/>
                    </a:lnTo>
                    <a:lnTo>
                      <a:pt x="692" y="500"/>
                    </a:lnTo>
                    <a:lnTo>
                      <a:pt x="659" y="561"/>
                    </a:lnTo>
                    <a:lnTo>
                      <a:pt x="615" y="615"/>
                    </a:lnTo>
                    <a:lnTo>
                      <a:pt x="561" y="659"/>
                    </a:lnTo>
                    <a:lnTo>
                      <a:pt x="500" y="692"/>
                    </a:lnTo>
                    <a:lnTo>
                      <a:pt x="433" y="713"/>
                    </a:lnTo>
                    <a:lnTo>
                      <a:pt x="360" y="720"/>
                    </a:lnTo>
                    <a:lnTo>
                      <a:pt x="287" y="713"/>
                    </a:lnTo>
                    <a:lnTo>
                      <a:pt x="220" y="692"/>
                    </a:lnTo>
                    <a:lnTo>
                      <a:pt x="159" y="659"/>
                    </a:lnTo>
                    <a:lnTo>
                      <a:pt x="105" y="615"/>
                    </a:lnTo>
                    <a:lnTo>
                      <a:pt x="61" y="561"/>
                    </a:lnTo>
                    <a:lnTo>
                      <a:pt x="28" y="500"/>
                    </a:lnTo>
                    <a:lnTo>
                      <a:pt x="7" y="433"/>
                    </a:lnTo>
                    <a:lnTo>
                      <a:pt x="0" y="36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26629" name="AutoShape 5"/>
              <p:cNvSpPr/>
              <p:nvPr/>
            </p:nvSpPr>
            <p:spPr bwMode="auto">
              <a:xfrm>
                <a:off x="5400" y="573"/>
                <a:ext cx="1320" cy="120"/>
              </a:xfrm>
              <a:custGeom>
                <a:avLst/>
                <a:gdLst/>
                <a:ahLst/>
                <a:cxnLst>
                  <a:cxn ang="0">
                    <a:pos x="1200" y="0"/>
                  </a:cxn>
                  <a:cxn ang="0">
                    <a:pos x="1200" y="120"/>
                  </a:cxn>
                  <a:cxn ang="0">
                    <a:pos x="1300" y="70"/>
                  </a:cxn>
                  <a:cxn ang="0">
                    <a:pos x="1220" y="70"/>
                  </a:cxn>
                  <a:cxn ang="0">
                    <a:pos x="1220" y="50"/>
                  </a:cxn>
                  <a:cxn ang="0">
                    <a:pos x="1300" y="50"/>
                  </a:cxn>
                  <a:cxn ang="0">
                    <a:pos x="1200" y="0"/>
                  </a:cxn>
                  <a:cxn ang="0">
                    <a:pos x="1200" y="50"/>
                  </a:cxn>
                  <a:cxn ang="0">
                    <a:pos x="0" y="50"/>
                  </a:cxn>
                  <a:cxn ang="0">
                    <a:pos x="0" y="70"/>
                  </a:cxn>
                  <a:cxn ang="0">
                    <a:pos x="1200" y="70"/>
                  </a:cxn>
                  <a:cxn ang="0">
                    <a:pos x="1200" y="50"/>
                  </a:cxn>
                  <a:cxn ang="0">
                    <a:pos x="1300" y="50"/>
                  </a:cxn>
                  <a:cxn ang="0">
                    <a:pos x="1220" y="50"/>
                  </a:cxn>
                  <a:cxn ang="0">
                    <a:pos x="1220" y="70"/>
                  </a:cxn>
                  <a:cxn ang="0">
                    <a:pos x="1300" y="70"/>
                  </a:cxn>
                  <a:cxn ang="0">
                    <a:pos x="1320" y="60"/>
                  </a:cxn>
                  <a:cxn ang="0">
                    <a:pos x="1300" y="50"/>
                  </a:cxn>
                </a:cxnLst>
                <a:rect l="0" t="0" r="r" b="b"/>
                <a:pathLst>
                  <a:path w="1320" h="120">
                    <a:moveTo>
                      <a:pt x="1200" y="0"/>
                    </a:moveTo>
                    <a:lnTo>
                      <a:pt x="1200" y="120"/>
                    </a:lnTo>
                    <a:lnTo>
                      <a:pt x="1300" y="70"/>
                    </a:lnTo>
                    <a:lnTo>
                      <a:pt x="1220" y="70"/>
                    </a:lnTo>
                    <a:lnTo>
                      <a:pt x="1220" y="50"/>
                    </a:lnTo>
                    <a:lnTo>
                      <a:pt x="1300" y="50"/>
                    </a:lnTo>
                    <a:lnTo>
                      <a:pt x="1200" y="0"/>
                    </a:lnTo>
                    <a:close/>
                    <a:moveTo>
                      <a:pt x="1200" y="50"/>
                    </a:moveTo>
                    <a:lnTo>
                      <a:pt x="0" y="50"/>
                    </a:lnTo>
                    <a:lnTo>
                      <a:pt x="0" y="70"/>
                    </a:lnTo>
                    <a:lnTo>
                      <a:pt x="1200" y="70"/>
                    </a:lnTo>
                    <a:lnTo>
                      <a:pt x="1200" y="50"/>
                    </a:lnTo>
                    <a:close/>
                    <a:moveTo>
                      <a:pt x="1300" y="50"/>
                    </a:moveTo>
                    <a:lnTo>
                      <a:pt x="1220" y="50"/>
                    </a:lnTo>
                    <a:lnTo>
                      <a:pt x="1220" y="70"/>
                    </a:lnTo>
                    <a:lnTo>
                      <a:pt x="1300" y="70"/>
                    </a:lnTo>
                    <a:lnTo>
                      <a:pt x="1320" y="60"/>
                    </a:lnTo>
                    <a:lnTo>
                      <a:pt x="1300" y="5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26630" name="Freeform 6"/>
              <p:cNvSpPr/>
              <p:nvPr/>
            </p:nvSpPr>
            <p:spPr bwMode="auto">
              <a:xfrm>
                <a:off x="6720" y="1953"/>
                <a:ext cx="720" cy="720"/>
              </a:xfrm>
              <a:custGeom>
                <a:avLst/>
                <a:gdLst/>
                <a:ahLst/>
                <a:cxnLst>
                  <a:cxn ang="0">
                    <a:pos x="0" y="360"/>
                  </a:cxn>
                  <a:cxn ang="0">
                    <a:pos x="7" y="288"/>
                  </a:cxn>
                  <a:cxn ang="0">
                    <a:pos x="28" y="220"/>
                  </a:cxn>
                  <a:cxn ang="0">
                    <a:pos x="61" y="159"/>
                  </a:cxn>
                  <a:cxn ang="0">
                    <a:pos x="105" y="105"/>
                  </a:cxn>
                  <a:cxn ang="0">
                    <a:pos x="159" y="62"/>
                  </a:cxn>
                  <a:cxn ang="0">
                    <a:pos x="220" y="28"/>
                  </a:cxn>
                  <a:cxn ang="0">
                    <a:pos x="287" y="7"/>
                  </a:cxn>
                  <a:cxn ang="0">
                    <a:pos x="360" y="0"/>
                  </a:cxn>
                  <a:cxn ang="0">
                    <a:pos x="433" y="7"/>
                  </a:cxn>
                  <a:cxn ang="0">
                    <a:pos x="500" y="28"/>
                  </a:cxn>
                  <a:cxn ang="0">
                    <a:pos x="561" y="62"/>
                  </a:cxn>
                  <a:cxn ang="0">
                    <a:pos x="615" y="105"/>
                  </a:cxn>
                  <a:cxn ang="0">
                    <a:pos x="659" y="159"/>
                  </a:cxn>
                  <a:cxn ang="0">
                    <a:pos x="692" y="220"/>
                  </a:cxn>
                  <a:cxn ang="0">
                    <a:pos x="713" y="288"/>
                  </a:cxn>
                  <a:cxn ang="0">
                    <a:pos x="720" y="360"/>
                  </a:cxn>
                  <a:cxn ang="0">
                    <a:pos x="713" y="433"/>
                  </a:cxn>
                  <a:cxn ang="0">
                    <a:pos x="692" y="500"/>
                  </a:cxn>
                  <a:cxn ang="0">
                    <a:pos x="659" y="561"/>
                  </a:cxn>
                  <a:cxn ang="0">
                    <a:pos x="615" y="615"/>
                  </a:cxn>
                  <a:cxn ang="0">
                    <a:pos x="561" y="659"/>
                  </a:cxn>
                  <a:cxn ang="0">
                    <a:pos x="500" y="692"/>
                  </a:cxn>
                  <a:cxn ang="0">
                    <a:pos x="433" y="713"/>
                  </a:cxn>
                  <a:cxn ang="0">
                    <a:pos x="360" y="720"/>
                  </a:cxn>
                  <a:cxn ang="0">
                    <a:pos x="287" y="713"/>
                  </a:cxn>
                  <a:cxn ang="0">
                    <a:pos x="220" y="692"/>
                  </a:cxn>
                  <a:cxn ang="0">
                    <a:pos x="159" y="659"/>
                  </a:cxn>
                  <a:cxn ang="0">
                    <a:pos x="105" y="615"/>
                  </a:cxn>
                  <a:cxn ang="0">
                    <a:pos x="61" y="561"/>
                  </a:cxn>
                  <a:cxn ang="0">
                    <a:pos x="28" y="500"/>
                  </a:cxn>
                  <a:cxn ang="0">
                    <a:pos x="7" y="433"/>
                  </a:cxn>
                  <a:cxn ang="0">
                    <a:pos x="0" y="360"/>
                  </a:cxn>
                </a:cxnLst>
                <a:rect l="0" t="0" r="r" b="b"/>
                <a:pathLst>
                  <a:path w="720" h="720">
                    <a:moveTo>
                      <a:pt x="0" y="360"/>
                    </a:moveTo>
                    <a:lnTo>
                      <a:pt x="7" y="288"/>
                    </a:lnTo>
                    <a:lnTo>
                      <a:pt x="28" y="220"/>
                    </a:lnTo>
                    <a:lnTo>
                      <a:pt x="61" y="159"/>
                    </a:lnTo>
                    <a:lnTo>
                      <a:pt x="105" y="105"/>
                    </a:lnTo>
                    <a:lnTo>
                      <a:pt x="159" y="62"/>
                    </a:lnTo>
                    <a:lnTo>
                      <a:pt x="220" y="28"/>
                    </a:lnTo>
                    <a:lnTo>
                      <a:pt x="287" y="7"/>
                    </a:lnTo>
                    <a:lnTo>
                      <a:pt x="360" y="0"/>
                    </a:lnTo>
                    <a:lnTo>
                      <a:pt x="433" y="7"/>
                    </a:lnTo>
                    <a:lnTo>
                      <a:pt x="500" y="28"/>
                    </a:lnTo>
                    <a:lnTo>
                      <a:pt x="561" y="62"/>
                    </a:lnTo>
                    <a:lnTo>
                      <a:pt x="615" y="105"/>
                    </a:lnTo>
                    <a:lnTo>
                      <a:pt x="659" y="159"/>
                    </a:lnTo>
                    <a:lnTo>
                      <a:pt x="692" y="220"/>
                    </a:lnTo>
                    <a:lnTo>
                      <a:pt x="713" y="288"/>
                    </a:lnTo>
                    <a:lnTo>
                      <a:pt x="720" y="360"/>
                    </a:lnTo>
                    <a:lnTo>
                      <a:pt x="713" y="433"/>
                    </a:lnTo>
                    <a:lnTo>
                      <a:pt x="692" y="500"/>
                    </a:lnTo>
                    <a:lnTo>
                      <a:pt x="659" y="561"/>
                    </a:lnTo>
                    <a:lnTo>
                      <a:pt x="615" y="615"/>
                    </a:lnTo>
                    <a:lnTo>
                      <a:pt x="561" y="659"/>
                    </a:lnTo>
                    <a:lnTo>
                      <a:pt x="500" y="692"/>
                    </a:lnTo>
                    <a:lnTo>
                      <a:pt x="433" y="713"/>
                    </a:lnTo>
                    <a:lnTo>
                      <a:pt x="360" y="720"/>
                    </a:lnTo>
                    <a:lnTo>
                      <a:pt x="287" y="713"/>
                    </a:lnTo>
                    <a:lnTo>
                      <a:pt x="220" y="692"/>
                    </a:lnTo>
                    <a:lnTo>
                      <a:pt x="159" y="659"/>
                    </a:lnTo>
                    <a:lnTo>
                      <a:pt x="105" y="615"/>
                    </a:lnTo>
                    <a:lnTo>
                      <a:pt x="61" y="561"/>
                    </a:lnTo>
                    <a:lnTo>
                      <a:pt x="28" y="500"/>
                    </a:lnTo>
                    <a:lnTo>
                      <a:pt x="7" y="433"/>
                    </a:lnTo>
                    <a:lnTo>
                      <a:pt x="0" y="36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26631" name="AutoShape 7"/>
              <p:cNvSpPr/>
              <p:nvPr/>
            </p:nvSpPr>
            <p:spPr bwMode="auto">
              <a:xfrm>
                <a:off x="5388" y="865"/>
                <a:ext cx="1459" cy="2089"/>
              </a:xfrm>
              <a:custGeom>
                <a:avLst/>
                <a:gdLst/>
                <a:ahLst/>
                <a:cxnLst>
                  <a:cxn ang="0">
                    <a:pos x="59" y="1409"/>
                  </a:cxn>
                  <a:cxn ang="0">
                    <a:pos x="61" y="1835"/>
                  </a:cxn>
                  <a:cxn ang="0">
                    <a:pos x="104" y="1408"/>
                  </a:cxn>
                  <a:cxn ang="0">
                    <a:pos x="0" y="1821"/>
                  </a:cxn>
                  <a:cxn ang="0">
                    <a:pos x="91" y="1892"/>
                  </a:cxn>
                  <a:cxn ang="0">
                    <a:pos x="121" y="1398"/>
                  </a:cxn>
                  <a:cxn ang="0">
                    <a:pos x="124" y="1934"/>
                  </a:cxn>
                  <a:cxn ang="0">
                    <a:pos x="146" y="1956"/>
                  </a:cxn>
                  <a:cxn ang="0">
                    <a:pos x="174" y="1370"/>
                  </a:cxn>
                  <a:cxn ang="0">
                    <a:pos x="200" y="1334"/>
                  </a:cxn>
                  <a:cxn ang="0">
                    <a:pos x="205" y="2004"/>
                  </a:cxn>
                  <a:cxn ang="0">
                    <a:pos x="227" y="1342"/>
                  </a:cxn>
                  <a:cxn ang="0">
                    <a:pos x="261" y="2031"/>
                  </a:cxn>
                  <a:cxn ang="0">
                    <a:pos x="305" y="2024"/>
                  </a:cxn>
                  <a:cxn ang="0">
                    <a:pos x="315" y="1296"/>
                  </a:cxn>
                  <a:cxn ang="0">
                    <a:pos x="324" y="2029"/>
                  </a:cxn>
                  <a:cxn ang="0">
                    <a:pos x="324" y="1269"/>
                  </a:cxn>
                  <a:cxn ang="0">
                    <a:pos x="380" y="2058"/>
                  </a:cxn>
                  <a:cxn ang="0">
                    <a:pos x="422" y="2044"/>
                  </a:cxn>
                  <a:cxn ang="0">
                    <a:pos x="406" y="1228"/>
                  </a:cxn>
                  <a:cxn ang="0">
                    <a:pos x="432" y="1216"/>
                  </a:cxn>
                  <a:cxn ang="0">
                    <a:pos x="462" y="2049"/>
                  </a:cxn>
                  <a:cxn ang="0">
                    <a:pos x="481" y="2052"/>
                  </a:cxn>
                  <a:cxn ang="0">
                    <a:pos x="505" y="1182"/>
                  </a:cxn>
                  <a:cxn ang="0">
                    <a:pos x="535" y="2078"/>
                  </a:cxn>
                  <a:cxn ang="0">
                    <a:pos x="568" y="1177"/>
                  </a:cxn>
                  <a:cxn ang="0">
                    <a:pos x="598" y="1144"/>
                  </a:cxn>
                  <a:cxn ang="0">
                    <a:pos x="599" y="2084"/>
                  </a:cxn>
                  <a:cxn ang="0">
                    <a:pos x="617" y="1137"/>
                  </a:cxn>
                  <a:cxn ang="0">
                    <a:pos x="659" y="2087"/>
                  </a:cxn>
                  <a:cxn ang="0">
                    <a:pos x="674" y="1138"/>
                  </a:cxn>
                  <a:cxn ang="0">
                    <a:pos x="699" y="2088"/>
                  </a:cxn>
                  <a:cxn ang="0">
                    <a:pos x="740" y="2089"/>
                  </a:cxn>
                  <a:cxn ang="0">
                    <a:pos x="732" y="1100"/>
                  </a:cxn>
                  <a:cxn ang="0">
                    <a:pos x="780" y="2088"/>
                  </a:cxn>
                  <a:cxn ang="0">
                    <a:pos x="819" y="2065"/>
                  </a:cxn>
                  <a:cxn ang="0">
                    <a:pos x="814" y="1103"/>
                  </a:cxn>
                  <a:cxn ang="0">
                    <a:pos x="872" y="1097"/>
                  </a:cxn>
                  <a:cxn ang="0">
                    <a:pos x="897" y="2055"/>
                  </a:cxn>
                  <a:cxn ang="0">
                    <a:pos x="892" y="1097"/>
                  </a:cxn>
                  <a:cxn ang="0">
                    <a:pos x="920" y="2071"/>
                  </a:cxn>
                  <a:cxn ang="0">
                    <a:pos x="949" y="1103"/>
                  </a:cxn>
                  <a:cxn ang="0">
                    <a:pos x="960" y="2061"/>
                  </a:cxn>
                  <a:cxn ang="0">
                    <a:pos x="993" y="1094"/>
                  </a:cxn>
                  <a:cxn ang="0">
                    <a:pos x="1017" y="2040"/>
                  </a:cxn>
                  <a:cxn ang="0">
                    <a:pos x="1045" y="2005"/>
                  </a:cxn>
                  <a:cxn ang="0">
                    <a:pos x="1051" y="1115"/>
                  </a:cxn>
                  <a:cxn ang="0">
                    <a:pos x="1063" y="1996"/>
                  </a:cxn>
                  <a:cxn ang="0">
                    <a:pos x="1095" y="1160"/>
                  </a:cxn>
                  <a:cxn ang="0">
                    <a:pos x="1140" y="1163"/>
                  </a:cxn>
                  <a:cxn ang="0">
                    <a:pos x="1131" y="1956"/>
                  </a:cxn>
                  <a:cxn ang="0">
                    <a:pos x="1173" y="1186"/>
                  </a:cxn>
                  <a:cxn ang="0">
                    <a:pos x="1190" y="1198"/>
                  </a:cxn>
                  <a:cxn ang="0">
                    <a:pos x="1207" y="1925"/>
                  </a:cxn>
                  <a:cxn ang="0">
                    <a:pos x="1237" y="1236"/>
                  </a:cxn>
                  <a:cxn ang="0">
                    <a:pos x="1271" y="1846"/>
                  </a:cxn>
                  <a:cxn ang="0">
                    <a:pos x="1300" y="1847"/>
                  </a:cxn>
                  <a:cxn ang="0">
                    <a:pos x="1331" y="1327"/>
                  </a:cxn>
                  <a:cxn ang="0">
                    <a:pos x="119" y="1147"/>
                  </a:cxn>
                  <a:cxn ang="0">
                    <a:pos x="1344" y="1807"/>
                  </a:cxn>
                  <a:cxn ang="0">
                    <a:pos x="1387" y="1736"/>
                  </a:cxn>
                  <a:cxn ang="0">
                    <a:pos x="1416" y="1736"/>
                  </a:cxn>
                </a:cxnLst>
                <a:rect l="0" t="0" r="r" b="b"/>
                <a:pathLst>
                  <a:path w="1459" h="2089">
                    <a:moveTo>
                      <a:pt x="33" y="1446"/>
                    </a:moveTo>
                    <a:lnTo>
                      <a:pt x="24" y="1429"/>
                    </a:lnTo>
                    <a:lnTo>
                      <a:pt x="6" y="1438"/>
                    </a:lnTo>
                    <a:lnTo>
                      <a:pt x="16" y="1456"/>
                    </a:lnTo>
                    <a:lnTo>
                      <a:pt x="33" y="1446"/>
                    </a:lnTo>
                    <a:close/>
                    <a:moveTo>
                      <a:pt x="68" y="1427"/>
                    </a:moveTo>
                    <a:lnTo>
                      <a:pt x="59" y="1409"/>
                    </a:lnTo>
                    <a:lnTo>
                      <a:pt x="41" y="1419"/>
                    </a:lnTo>
                    <a:lnTo>
                      <a:pt x="51" y="1437"/>
                    </a:lnTo>
                    <a:lnTo>
                      <a:pt x="68" y="1427"/>
                    </a:lnTo>
                    <a:close/>
                    <a:moveTo>
                      <a:pt x="79" y="1827"/>
                    </a:moveTo>
                    <a:lnTo>
                      <a:pt x="71" y="1808"/>
                    </a:lnTo>
                    <a:lnTo>
                      <a:pt x="53" y="1816"/>
                    </a:lnTo>
                    <a:lnTo>
                      <a:pt x="61" y="1835"/>
                    </a:lnTo>
                    <a:lnTo>
                      <a:pt x="79" y="1827"/>
                    </a:lnTo>
                    <a:close/>
                    <a:moveTo>
                      <a:pt x="97" y="1862"/>
                    </a:moveTo>
                    <a:lnTo>
                      <a:pt x="88" y="1844"/>
                    </a:lnTo>
                    <a:lnTo>
                      <a:pt x="70" y="1853"/>
                    </a:lnTo>
                    <a:lnTo>
                      <a:pt x="79" y="1871"/>
                    </a:lnTo>
                    <a:lnTo>
                      <a:pt x="97" y="1862"/>
                    </a:lnTo>
                    <a:close/>
                    <a:moveTo>
                      <a:pt x="104" y="1408"/>
                    </a:moveTo>
                    <a:lnTo>
                      <a:pt x="94" y="1390"/>
                    </a:lnTo>
                    <a:lnTo>
                      <a:pt x="76" y="1400"/>
                    </a:lnTo>
                    <a:lnTo>
                      <a:pt x="86" y="1417"/>
                    </a:lnTo>
                    <a:lnTo>
                      <a:pt x="104" y="1408"/>
                    </a:lnTo>
                    <a:close/>
                    <a:moveTo>
                      <a:pt x="111" y="1776"/>
                    </a:moveTo>
                    <a:lnTo>
                      <a:pt x="11" y="1687"/>
                    </a:lnTo>
                    <a:lnTo>
                      <a:pt x="0" y="1821"/>
                    </a:lnTo>
                    <a:lnTo>
                      <a:pt x="58" y="1798"/>
                    </a:lnTo>
                    <a:lnTo>
                      <a:pt x="111" y="1776"/>
                    </a:lnTo>
                    <a:close/>
                    <a:moveTo>
                      <a:pt x="117" y="1895"/>
                    </a:moveTo>
                    <a:lnTo>
                      <a:pt x="108" y="1880"/>
                    </a:lnTo>
                    <a:lnTo>
                      <a:pt x="107" y="1879"/>
                    </a:lnTo>
                    <a:lnTo>
                      <a:pt x="89" y="1889"/>
                    </a:lnTo>
                    <a:lnTo>
                      <a:pt x="91" y="1892"/>
                    </a:lnTo>
                    <a:lnTo>
                      <a:pt x="101" y="1906"/>
                    </a:lnTo>
                    <a:lnTo>
                      <a:pt x="117" y="1895"/>
                    </a:lnTo>
                    <a:close/>
                    <a:moveTo>
                      <a:pt x="139" y="1389"/>
                    </a:moveTo>
                    <a:lnTo>
                      <a:pt x="129" y="1371"/>
                    </a:lnTo>
                    <a:lnTo>
                      <a:pt x="122" y="1375"/>
                    </a:lnTo>
                    <a:lnTo>
                      <a:pt x="112" y="1381"/>
                    </a:lnTo>
                    <a:lnTo>
                      <a:pt x="121" y="1398"/>
                    </a:lnTo>
                    <a:lnTo>
                      <a:pt x="132" y="1392"/>
                    </a:lnTo>
                    <a:lnTo>
                      <a:pt x="139" y="1389"/>
                    </a:lnTo>
                    <a:close/>
                    <a:moveTo>
                      <a:pt x="142" y="1924"/>
                    </a:moveTo>
                    <a:lnTo>
                      <a:pt x="138" y="1920"/>
                    </a:lnTo>
                    <a:lnTo>
                      <a:pt x="129" y="1909"/>
                    </a:lnTo>
                    <a:lnTo>
                      <a:pt x="114" y="1923"/>
                    </a:lnTo>
                    <a:lnTo>
                      <a:pt x="124" y="1934"/>
                    </a:lnTo>
                    <a:lnTo>
                      <a:pt x="128" y="1938"/>
                    </a:lnTo>
                    <a:lnTo>
                      <a:pt x="142" y="1924"/>
                    </a:lnTo>
                    <a:close/>
                    <a:moveTo>
                      <a:pt x="170" y="1951"/>
                    </a:moveTo>
                    <a:lnTo>
                      <a:pt x="160" y="1941"/>
                    </a:lnTo>
                    <a:lnTo>
                      <a:pt x="156" y="1938"/>
                    </a:lnTo>
                    <a:lnTo>
                      <a:pt x="142" y="1952"/>
                    </a:lnTo>
                    <a:lnTo>
                      <a:pt x="146" y="1956"/>
                    </a:lnTo>
                    <a:lnTo>
                      <a:pt x="157" y="1966"/>
                    </a:lnTo>
                    <a:lnTo>
                      <a:pt x="170" y="1951"/>
                    </a:lnTo>
                    <a:close/>
                    <a:moveTo>
                      <a:pt x="174" y="1370"/>
                    </a:moveTo>
                    <a:lnTo>
                      <a:pt x="165" y="1352"/>
                    </a:lnTo>
                    <a:lnTo>
                      <a:pt x="147" y="1362"/>
                    </a:lnTo>
                    <a:lnTo>
                      <a:pt x="156" y="1379"/>
                    </a:lnTo>
                    <a:lnTo>
                      <a:pt x="174" y="1370"/>
                    </a:lnTo>
                    <a:close/>
                    <a:moveTo>
                      <a:pt x="200" y="1976"/>
                    </a:moveTo>
                    <a:lnTo>
                      <a:pt x="185" y="1964"/>
                    </a:lnTo>
                    <a:lnTo>
                      <a:pt x="172" y="1980"/>
                    </a:lnTo>
                    <a:lnTo>
                      <a:pt x="188" y="1992"/>
                    </a:lnTo>
                    <a:lnTo>
                      <a:pt x="200" y="1976"/>
                    </a:lnTo>
                    <a:close/>
                    <a:moveTo>
                      <a:pt x="209" y="1351"/>
                    </a:moveTo>
                    <a:lnTo>
                      <a:pt x="200" y="1334"/>
                    </a:lnTo>
                    <a:lnTo>
                      <a:pt x="182" y="1343"/>
                    </a:lnTo>
                    <a:lnTo>
                      <a:pt x="192" y="1361"/>
                    </a:lnTo>
                    <a:lnTo>
                      <a:pt x="209" y="1351"/>
                    </a:lnTo>
                    <a:close/>
                    <a:moveTo>
                      <a:pt x="233" y="1997"/>
                    </a:moveTo>
                    <a:lnTo>
                      <a:pt x="226" y="1993"/>
                    </a:lnTo>
                    <a:lnTo>
                      <a:pt x="216" y="1987"/>
                    </a:lnTo>
                    <a:lnTo>
                      <a:pt x="205" y="2004"/>
                    </a:lnTo>
                    <a:lnTo>
                      <a:pt x="216" y="2011"/>
                    </a:lnTo>
                    <a:lnTo>
                      <a:pt x="223" y="2014"/>
                    </a:lnTo>
                    <a:lnTo>
                      <a:pt x="233" y="1997"/>
                    </a:lnTo>
                    <a:close/>
                    <a:moveTo>
                      <a:pt x="244" y="1332"/>
                    </a:moveTo>
                    <a:lnTo>
                      <a:pt x="235" y="1315"/>
                    </a:lnTo>
                    <a:lnTo>
                      <a:pt x="217" y="1324"/>
                    </a:lnTo>
                    <a:lnTo>
                      <a:pt x="227" y="1342"/>
                    </a:lnTo>
                    <a:lnTo>
                      <a:pt x="244" y="1332"/>
                    </a:lnTo>
                    <a:close/>
                    <a:moveTo>
                      <a:pt x="268" y="2013"/>
                    </a:moveTo>
                    <a:lnTo>
                      <a:pt x="253" y="2007"/>
                    </a:lnTo>
                    <a:lnTo>
                      <a:pt x="250" y="2005"/>
                    </a:lnTo>
                    <a:lnTo>
                      <a:pt x="242" y="2024"/>
                    </a:lnTo>
                    <a:lnTo>
                      <a:pt x="246" y="2025"/>
                    </a:lnTo>
                    <a:lnTo>
                      <a:pt x="261" y="2031"/>
                    </a:lnTo>
                    <a:lnTo>
                      <a:pt x="268" y="2013"/>
                    </a:lnTo>
                    <a:close/>
                    <a:moveTo>
                      <a:pt x="280" y="1314"/>
                    </a:moveTo>
                    <a:lnTo>
                      <a:pt x="271" y="1296"/>
                    </a:lnTo>
                    <a:lnTo>
                      <a:pt x="253" y="1305"/>
                    </a:lnTo>
                    <a:lnTo>
                      <a:pt x="262" y="1323"/>
                    </a:lnTo>
                    <a:lnTo>
                      <a:pt x="280" y="1314"/>
                    </a:lnTo>
                    <a:close/>
                    <a:moveTo>
                      <a:pt x="305" y="2024"/>
                    </a:moveTo>
                    <a:lnTo>
                      <a:pt x="304" y="2024"/>
                    </a:lnTo>
                    <a:lnTo>
                      <a:pt x="286" y="2019"/>
                    </a:lnTo>
                    <a:lnTo>
                      <a:pt x="281" y="2038"/>
                    </a:lnTo>
                    <a:lnTo>
                      <a:pt x="300" y="2043"/>
                    </a:lnTo>
                    <a:lnTo>
                      <a:pt x="300" y="2044"/>
                    </a:lnTo>
                    <a:lnTo>
                      <a:pt x="305" y="2024"/>
                    </a:lnTo>
                    <a:close/>
                    <a:moveTo>
                      <a:pt x="315" y="1296"/>
                    </a:moveTo>
                    <a:lnTo>
                      <a:pt x="306" y="1278"/>
                    </a:lnTo>
                    <a:lnTo>
                      <a:pt x="288" y="1287"/>
                    </a:lnTo>
                    <a:lnTo>
                      <a:pt x="298" y="1305"/>
                    </a:lnTo>
                    <a:lnTo>
                      <a:pt x="315" y="1296"/>
                    </a:lnTo>
                    <a:close/>
                    <a:moveTo>
                      <a:pt x="344" y="2032"/>
                    </a:moveTo>
                    <a:lnTo>
                      <a:pt x="325" y="2029"/>
                    </a:lnTo>
                    <a:lnTo>
                      <a:pt x="324" y="2029"/>
                    </a:lnTo>
                    <a:lnTo>
                      <a:pt x="320" y="2048"/>
                    </a:lnTo>
                    <a:lnTo>
                      <a:pt x="321" y="2048"/>
                    </a:lnTo>
                    <a:lnTo>
                      <a:pt x="340" y="2052"/>
                    </a:lnTo>
                    <a:lnTo>
                      <a:pt x="344" y="2032"/>
                    </a:lnTo>
                    <a:close/>
                    <a:moveTo>
                      <a:pt x="351" y="1277"/>
                    </a:moveTo>
                    <a:lnTo>
                      <a:pt x="342" y="1260"/>
                    </a:lnTo>
                    <a:lnTo>
                      <a:pt x="324" y="1269"/>
                    </a:lnTo>
                    <a:lnTo>
                      <a:pt x="333" y="1286"/>
                    </a:lnTo>
                    <a:lnTo>
                      <a:pt x="351" y="1277"/>
                    </a:lnTo>
                    <a:close/>
                    <a:moveTo>
                      <a:pt x="383" y="2039"/>
                    </a:moveTo>
                    <a:lnTo>
                      <a:pt x="363" y="2036"/>
                    </a:lnTo>
                    <a:lnTo>
                      <a:pt x="360" y="2055"/>
                    </a:lnTo>
                    <a:lnTo>
                      <a:pt x="370" y="2057"/>
                    </a:lnTo>
                    <a:lnTo>
                      <a:pt x="380" y="2058"/>
                    </a:lnTo>
                    <a:lnTo>
                      <a:pt x="383" y="2039"/>
                    </a:lnTo>
                    <a:close/>
                    <a:moveTo>
                      <a:pt x="387" y="1260"/>
                    </a:moveTo>
                    <a:lnTo>
                      <a:pt x="378" y="1242"/>
                    </a:lnTo>
                    <a:lnTo>
                      <a:pt x="360" y="1251"/>
                    </a:lnTo>
                    <a:lnTo>
                      <a:pt x="369" y="1269"/>
                    </a:lnTo>
                    <a:lnTo>
                      <a:pt x="387" y="1260"/>
                    </a:lnTo>
                    <a:close/>
                    <a:moveTo>
                      <a:pt x="422" y="2044"/>
                    </a:moveTo>
                    <a:lnTo>
                      <a:pt x="402" y="2041"/>
                    </a:lnTo>
                    <a:lnTo>
                      <a:pt x="400" y="2061"/>
                    </a:lnTo>
                    <a:lnTo>
                      <a:pt x="419" y="2064"/>
                    </a:lnTo>
                    <a:lnTo>
                      <a:pt x="422" y="2044"/>
                    </a:lnTo>
                    <a:close/>
                    <a:moveTo>
                      <a:pt x="423" y="1242"/>
                    </a:moveTo>
                    <a:lnTo>
                      <a:pt x="414" y="1224"/>
                    </a:lnTo>
                    <a:lnTo>
                      <a:pt x="406" y="1228"/>
                    </a:lnTo>
                    <a:lnTo>
                      <a:pt x="396" y="1233"/>
                    </a:lnTo>
                    <a:lnTo>
                      <a:pt x="405" y="1251"/>
                    </a:lnTo>
                    <a:lnTo>
                      <a:pt x="415" y="1246"/>
                    </a:lnTo>
                    <a:lnTo>
                      <a:pt x="423" y="1242"/>
                    </a:lnTo>
                    <a:close/>
                    <a:moveTo>
                      <a:pt x="459" y="1225"/>
                    </a:moveTo>
                    <a:lnTo>
                      <a:pt x="450" y="1207"/>
                    </a:lnTo>
                    <a:lnTo>
                      <a:pt x="432" y="1216"/>
                    </a:lnTo>
                    <a:lnTo>
                      <a:pt x="441" y="1234"/>
                    </a:lnTo>
                    <a:lnTo>
                      <a:pt x="459" y="1225"/>
                    </a:lnTo>
                    <a:close/>
                    <a:moveTo>
                      <a:pt x="462" y="2049"/>
                    </a:moveTo>
                    <a:lnTo>
                      <a:pt x="442" y="2047"/>
                    </a:lnTo>
                    <a:lnTo>
                      <a:pt x="439" y="2067"/>
                    </a:lnTo>
                    <a:lnTo>
                      <a:pt x="459" y="2069"/>
                    </a:lnTo>
                    <a:lnTo>
                      <a:pt x="462" y="2049"/>
                    </a:lnTo>
                    <a:close/>
                    <a:moveTo>
                      <a:pt x="495" y="1209"/>
                    </a:moveTo>
                    <a:lnTo>
                      <a:pt x="487" y="1191"/>
                    </a:lnTo>
                    <a:lnTo>
                      <a:pt x="469" y="1199"/>
                    </a:lnTo>
                    <a:lnTo>
                      <a:pt x="477" y="1217"/>
                    </a:lnTo>
                    <a:lnTo>
                      <a:pt x="495" y="1209"/>
                    </a:lnTo>
                    <a:close/>
                    <a:moveTo>
                      <a:pt x="501" y="2054"/>
                    </a:moveTo>
                    <a:lnTo>
                      <a:pt x="481" y="2052"/>
                    </a:lnTo>
                    <a:lnTo>
                      <a:pt x="479" y="2072"/>
                    </a:lnTo>
                    <a:lnTo>
                      <a:pt x="499" y="2074"/>
                    </a:lnTo>
                    <a:lnTo>
                      <a:pt x="501" y="2054"/>
                    </a:lnTo>
                    <a:close/>
                    <a:moveTo>
                      <a:pt x="531" y="1193"/>
                    </a:moveTo>
                    <a:lnTo>
                      <a:pt x="524" y="1174"/>
                    </a:lnTo>
                    <a:lnTo>
                      <a:pt x="514" y="1178"/>
                    </a:lnTo>
                    <a:lnTo>
                      <a:pt x="505" y="1182"/>
                    </a:lnTo>
                    <a:lnTo>
                      <a:pt x="513" y="1201"/>
                    </a:lnTo>
                    <a:lnTo>
                      <a:pt x="522" y="1197"/>
                    </a:lnTo>
                    <a:lnTo>
                      <a:pt x="531" y="1193"/>
                    </a:lnTo>
                    <a:close/>
                    <a:moveTo>
                      <a:pt x="541" y="2058"/>
                    </a:moveTo>
                    <a:lnTo>
                      <a:pt x="521" y="2056"/>
                    </a:lnTo>
                    <a:lnTo>
                      <a:pt x="519" y="2076"/>
                    </a:lnTo>
                    <a:lnTo>
                      <a:pt x="535" y="2078"/>
                    </a:lnTo>
                    <a:lnTo>
                      <a:pt x="539" y="2078"/>
                    </a:lnTo>
                    <a:lnTo>
                      <a:pt x="541" y="2058"/>
                    </a:lnTo>
                    <a:close/>
                    <a:moveTo>
                      <a:pt x="568" y="1177"/>
                    </a:moveTo>
                    <a:lnTo>
                      <a:pt x="561" y="1159"/>
                    </a:lnTo>
                    <a:lnTo>
                      <a:pt x="542" y="1167"/>
                    </a:lnTo>
                    <a:lnTo>
                      <a:pt x="550" y="1185"/>
                    </a:lnTo>
                    <a:lnTo>
                      <a:pt x="568" y="1177"/>
                    </a:lnTo>
                    <a:close/>
                    <a:moveTo>
                      <a:pt x="581" y="2062"/>
                    </a:moveTo>
                    <a:lnTo>
                      <a:pt x="561" y="2060"/>
                    </a:lnTo>
                    <a:lnTo>
                      <a:pt x="559" y="2080"/>
                    </a:lnTo>
                    <a:lnTo>
                      <a:pt x="579" y="2082"/>
                    </a:lnTo>
                    <a:lnTo>
                      <a:pt x="581" y="2062"/>
                    </a:lnTo>
                    <a:close/>
                    <a:moveTo>
                      <a:pt x="605" y="1163"/>
                    </a:moveTo>
                    <a:lnTo>
                      <a:pt x="598" y="1144"/>
                    </a:lnTo>
                    <a:lnTo>
                      <a:pt x="579" y="1151"/>
                    </a:lnTo>
                    <a:lnTo>
                      <a:pt x="587" y="1170"/>
                    </a:lnTo>
                    <a:lnTo>
                      <a:pt x="605" y="1163"/>
                    </a:lnTo>
                    <a:close/>
                    <a:moveTo>
                      <a:pt x="620" y="2065"/>
                    </a:moveTo>
                    <a:lnTo>
                      <a:pt x="616" y="2065"/>
                    </a:lnTo>
                    <a:lnTo>
                      <a:pt x="600" y="2064"/>
                    </a:lnTo>
                    <a:lnTo>
                      <a:pt x="599" y="2084"/>
                    </a:lnTo>
                    <a:lnTo>
                      <a:pt x="615" y="2085"/>
                    </a:lnTo>
                    <a:lnTo>
                      <a:pt x="619" y="2085"/>
                    </a:lnTo>
                    <a:lnTo>
                      <a:pt x="620" y="2065"/>
                    </a:lnTo>
                    <a:close/>
                    <a:moveTo>
                      <a:pt x="642" y="1149"/>
                    </a:moveTo>
                    <a:lnTo>
                      <a:pt x="636" y="1130"/>
                    </a:lnTo>
                    <a:lnTo>
                      <a:pt x="618" y="1137"/>
                    </a:lnTo>
                    <a:lnTo>
                      <a:pt x="617" y="1137"/>
                    </a:lnTo>
                    <a:lnTo>
                      <a:pt x="624" y="1156"/>
                    </a:lnTo>
                    <a:lnTo>
                      <a:pt x="625" y="1155"/>
                    </a:lnTo>
                    <a:lnTo>
                      <a:pt x="642" y="1149"/>
                    </a:lnTo>
                    <a:close/>
                    <a:moveTo>
                      <a:pt x="660" y="2067"/>
                    </a:moveTo>
                    <a:lnTo>
                      <a:pt x="640" y="2066"/>
                    </a:lnTo>
                    <a:lnTo>
                      <a:pt x="639" y="2086"/>
                    </a:lnTo>
                    <a:lnTo>
                      <a:pt x="659" y="2087"/>
                    </a:lnTo>
                    <a:lnTo>
                      <a:pt x="660" y="2067"/>
                    </a:lnTo>
                    <a:close/>
                    <a:moveTo>
                      <a:pt x="680" y="1136"/>
                    </a:moveTo>
                    <a:lnTo>
                      <a:pt x="674" y="1117"/>
                    </a:lnTo>
                    <a:lnTo>
                      <a:pt x="667" y="1119"/>
                    </a:lnTo>
                    <a:lnTo>
                      <a:pt x="655" y="1124"/>
                    </a:lnTo>
                    <a:lnTo>
                      <a:pt x="661" y="1142"/>
                    </a:lnTo>
                    <a:lnTo>
                      <a:pt x="674" y="1138"/>
                    </a:lnTo>
                    <a:lnTo>
                      <a:pt x="680" y="1136"/>
                    </a:lnTo>
                    <a:close/>
                    <a:moveTo>
                      <a:pt x="700" y="2068"/>
                    </a:moveTo>
                    <a:lnTo>
                      <a:pt x="697" y="2068"/>
                    </a:lnTo>
                    <a:lnTo>
                      <a:pt x="680" y="2068"/>
                    </a:lnTo>
                    <a:lnTo>
                      <a:pt x="679" y="2088"/>
                    </a:lnTo>
                    <a:lnTo>
                      <a:pt x="697" y="2088"/>
                    </a:lnTo>
                    <a:lnTo>
                      <a:pt x="699" y="2088"/>
                    </a:lnTo>
                    <a:lnTo>
                      <a:pt x="700" y="2068"/>
                    </a:lnTo>
                    <a:close/>
                    <a:moveTo>
                      <a:pt x="718" y="1124"/>
                    </a:moveTo>
                    <a:lnTo>
                      <a:pt x="712" y="1105"/>
                    </a:lnTo>
                    <a:lnTo>
                      <a:pt x="693" y="1111"/>
                    </a:lnTo>
                    <a:lnTo>
                      <a:pt x="699" y="1130"/>
                    </a:lnTo>
                    <a:lnTo>
                      <a:pt x="718" y="1124"/>
                    </a:lnTo>
                    <a:close/>
                    <a:moveTo>
                      <a:pt x="740" y="2089"/>
                    </a:moveTo>
                    <a:lnTo>
                      <a:pt x="739" y="2069"/>
                    </a:lnTo>
                    <a:lnTo>
                      <a:pt x="720" y="2069"/>
                    </a:lnTo>
                    <a:lnTo>
                      <a:pt x="719" y="2089"/>
                    </a:lnTo>
                    <a:lnTo>
                      <a:pt x="740" y="2089"/>
                    </a:lnTo>
                    <a:close/>
                    <a:moveTo>
                      <a:pt x="756" y="1115"/>
                    </a:moveTo>
                    <a:lnTo>
                      <a:pt x="751" y="1095"/>
                    </a:lnTo>
                    <a:lnTo>
                      <a:pt x="732" y="1100"/>
                    </a:lnTo>
                    <a:lnTo>
                      <a:pt x="737" y="1119"/>
                    </a:lnTo>
                    <a:lnTo>
                      <a:pt x="756" y="1115"/>
                    </a:lnTo>
                    <a:close/>
                    <a:moveTo>
                      <a:pt x="780" y="2088"/>
                    </a:moveTo>
                    <a:lnTo>
                      <a:pt x="779" y="2068"/>
                    </a:lnTo>
                    <a:lnTo>
                      <a:pt x="759" y="2068"/>
                    </a:lnTo>
                    <a:lnTo>
                      <a:pt x="760" y="2088"/>
                    </a:lnTo>
                    <a:lnTo>
                      <a:pt x="780" y="2088"/>
                    </a:lnTo>
                    <a:close/>
                    <a:moveTo>
                      <a:pt x="795" y="1106"/>
                    </a:moveTo>
                    <a:lnTo>
                      <a:pt x="791" y="1087"/>
                    </a:lnTo>
                    <a:lnTo>
                      <a:pt x="771" y="1091"/>
                    </a:lnTo>
                    <a:lnTo>
                      <a:pt x="775" y="1110"/>
                    </a:lnTo>
                    <a:lnTo>
                      <a:pt x="795" y="1106"/>
                    </a:lnTo>
                    <a:close/>
                    <a:moveTo>
                      <a:pt x="820" y="2085"/>
                    </a:moveTo>
                    <a:lnTo>
                      <a:pt x="819" y="2065"/>
                    </a:lnTo>
                    <a:lnTo>
                      <a:pt x="799" y="2066"/>
                    </a:lnTo>
                    <a:lnTo>
                      <a:pt x="800" y="2086"/>
                    </a:lnTo>
                    <a:lnTo>
                      <a:pt x="820" y="2085"/>
                    </a:lnTo>
                    <a:close/>
                    <a:moveTo>
                      <a:pt x="834" y="1100"/>
                    </a:moveTo>
                    <a:lnTo>
                      <a:pt x="831" y="1080"/>
                    </a:lnTo>
                    <a:lnTo>
                      <a:pt x="811" y="1083"/>
                    </a:lnTo>
                    <a:lnTo>
                      <a:pt x="814" y="1103"/>
                    </a:lnTo>
                    <a:lnTo>
                      <a:pt x="834" y="1100"/>
                    </a:lnTo>
                    <a:close/>
                    <a:moveTo>
                      <a:pt x="860" y="2081"/>
                    </a:moveTo>
                    <a:lnTo>
                      <a:pt x="858" y="2061"/>
                    </a:lnTo>
                    <a:lnTo>
                      <a:pt x="838" y="2063"/>
                    </a:lnTo>
                    <a:lnTo>
                      <a:pt x="840" y="2083"/>
                    </a:lnTo>
                    <a:lnTo>
                      <a:pt x="860" y="2081"/>
                    </a:lnTo>
                    <a:close/>
                    <a:moveTo>
                      <a:pt x="872" y="1097"/>
                    </a:moveTo>
                    <a:lnTo>
                      <a:pt x="872" y="1077"/>
                    </a:lnTo>
                    <a:lnTo>
                      <a:pt x="871" y="1077"/>
                    </a:lnTo>
                    <a:lnTo>
                      <a:pt x="852" y="1078"/>
                    </a:lnTo>
                    <a:lnTo>
                      <a:pt x="853" y="1098"/>
                    </a:lnTo>
                    <a:lnTo>
                      <a:pt x="872" y="1097"/>
                    </a:lnTo>
                    <a:close/>
                    <a:moveTo>
                      <a:pt x="900" y="2075"/>
                    </a:moveTo>
                    <a:lnTo>
                      <a:pt x="897" y="2055"/>
                    </a:lnTo>
                    <a:lnTo>
                      <a:pt x="877" y="2058"/>
                    </a:lnTo>
                    <a:lnTo>
                      <a:pt x="881" y="2078"/>
                    </a:lnTo>
                    <a:lnTo>
                      <a:pt x="900" y="2075"/>
                    </a:lnTo>
                    <a:close/>
                    <a:moveTo>
                      <a:pt x="913" y="1078"/>
                    </a:moveTo>
                    <a:lnTo>
                      <a:pt x="912" y="1078"/>
                    </a:lnTo>
                    <a:lnTo>
                      <a:pt x="893" y="1077"/>
                    </a:lnTo>
                    <a:lnTo>
                      <a:pt x="892" y="1097"/>
                    </a:lnTo>
                    <a:lnTo>
                      <a:pt x="911" y="1098"/>
                    </a:lnTo>
                    <a:lnTo>
                      <a:pt x="913" y="1078"/>
                    </a:lnTo>
                    <a:close/>
                    <a:moveTo>
                      <a:pt x="941" y="2066"/>
                    </a:moveTo>
                    <a:lnTo>
                      <a:pt x="935" y="2047"/>
                    </a:lnTo>
                    <a:lnTo>
                      <a:pt x="933" y="2047"/>
                    </a:lnTo>
                    <a:lnTo>
                      <a:pt x="916" y="2051"/>
                    </a:lnTo>
                    <a:lnTo>
                      <a:pt x="920" y="2071"/>
                    </a:lnTo>
                    <a:lnTo>
                      <a:pt x="939" y="2067"/>
                    </a:lnTo>
                    <a:lnTo>
                      <a:pt x="941" y="2066"/>
                    </a:lnTo>
                    <a:close/>
                    <a:moveTo>
                      <a:pt x="954" y="1084"/>
                    </a:moveTo>
                    <a:lnTo>
                      <a:pt x="953" y="1083"/>
                    </a:lnTo>
                    <a:lnTo>
                      <a:pt x="934" y="1080"/>
                    </a:lnTo>
                    <a:lnTo>
                      <a:pt x="931" y="1100"/>
                    </a:lnTo>
                    <a:lnTo>
                      <a:pt x="949" y="1103"/>
                    </a:lnTo>
                    <a:lnTo>
                      <a:pt x="950" y="1103"/>
                    </a:lnTo>
                    <a:lnTo>
                      <a:pt x="954" y="1084"/>
                    </a:lnTo>
                    <a:close/>
                    <a:moveTo>
                      <a:pt x="980" y="2054"/>
                    </a:moveTo>
                    <a:lnTo>
                      <a:pt x="973" y="2036"/>
                    </a:lnTo>
                    <a:lnTo>
                      <a:pt x="968" y="2038"/>
                    </a:lnTo>
                    <a:lnTo>
                      <a:pt x="954" y="2041"/>
                    </a:lnTo>
                    <a:lnTo>
                      <a:pt x="960" y="2061"/>
                    </a:lnTo>
                    <a:lnTo>
                      <a:pt x="974" y="2056"/>
                    </a:lnTo>
                    <a:lnTo>
                      <a:pt x="980" y="2054"/>
                    </a:lnTo>
                    <a:close/>
                    <a:moveTo>
                      <a:pt x="993" y="1094"/>
                    </a:moveTo>
                    <a:lnTo>
                      <a:pt x="974" y="1088"/>
                    </a:lnTo>
                    <a:lnTo>
                      <a:pt x="969" y="1107"/>
                    </a:lnTo>
                    <a:lnTo>
                      <a:pt x="988" y="1113"/>
                    </a:lnTo>
                    <a:lnTo>
                      <a:pt x="993" y="1094"/>
                    </a:lnTo>
                    <a:close/>
                    <a:moveTo>
                      <a:pt x="1017" y="2040"/>
                    </a:moveTo>
                    <a:lnTo>
                      <a:pt x="1009" y="2022"/>
                    </a:lnTo>
                    <a:lnTo>
                      <a:pt x="1000" y="2026"/>
                    </a:lnTo>
                    <a:lnTo>
                      <a:pt x="991" y="2029"/>
                    </a:lnTo>
                    <a:lnTo>
                      <a:pt x="998" y="2048"/>
                    </a:lnTo>
                    <a:lnTo>
                      <a:pt x="1008" y="2044"/>
                    </a:lnTo>
                    <a:lnTo>
                      <a:pt x="1017" y="2040"/>
                    </a:lnTo>
                    <a:close/>
                    <a:moveTo>
                      <a:pt x="1032" y="1107"/>
                    </a:moveTo>
                    <a:lnTo>
                      <a:pt x="1013" y="1100"/>
                    </a:lnTo>
                    <a:lnTo>
                      <a:pt x="1006" y="1119"/>
                    </a:lnTo>
                    <a:lnTo>
                      <a:pt x="1025" y="1126"/>
                    </a:lnTo>
                    <a:lnTo>
                      <a:pt x="1032" y="1107"/>
                    </a:lnTo>
                    <a:close/>
                    <a:moveTo>
                      <a:pt x="1054" y="2023"/>
                    </a:moveTo>
                    <a:lnTo>
                      <a:pt x="1045" y="2005"/>
                    </a:lnTo>
                    <a:lnTo>
                      <a:pt x="1033" y="2012"/>
                    </a:lnTo>
                    <a:lnTo>
                      <a:pt x="1028" y="2014"/>
                    </a:lnTo>
                    <a:lnTo>
                      <a:pt x="1036" y="2032"/>
                    </a:lnTo>
                    <a:lnTo>
                      <a:pt x="1042" y="2029"/>
                    </a:lnTo>
                    <a:lnTo>
                      <a:pt x="1054" y="2023"/>
                    </a:lnTo>
                    <a:close/>
                    <a:moveTo>
                      <a:pt x="1069" y="1124"/>
                    </a:moveTo>
                    <a:lnTo>
                      <a:pt x="1051" y="1115"/>
                    </a:lnTo>
                    <a:lnTo>
                      <a:pt x="1043" y="1133"/>
                    </a:lnTo>
                    <a:lnTo>
                      <a:pt x="1061" y="1142"/>
                    </a:lnTo>
                    <a:lnTo>
                      <a:pt x="1069" y="1124"/>
                    </a:lnTo>
                    <a:close/>
                    <a:moveTo>
                      <a:pt x="1090" y="2004"/>
                    </a:moveTo>
                    <a:lnTo>
                      <a:pt x="1080" y="1987"/>
                    </a:lnTo>
                    <a:lnTo>
                      <a:pt x="1064" y="1996"/>
                    </a:lnTo>
                    <a:lnTo>
                      <a:pt x="1063" y="1996"/>
                    </a:lnTo>
                    <a:lnTo>
                      <a:pt x="1072" y="2014"/>
                    </a:lnTo>
                    <a:lnTo>
                      <a:pt x="1074" y="2013"/>
                    </a:lnTo>
                    <a:lnTo>
                      <a:pt x="1090" y="2004"/>
                    </a:lnTo>
                    <a:close/>
                    <a:moveTo>
                      <a:pt x="1105" y="1142"/>
                    </a:moveTo>
                    <a:lnTo>
                      <a:pt x="1088" y="1133"/>
                    </a:lnTo>
                    <a:lnTo>
                      <a:pt x="1078" y="1150"/>
                    </a:lnTo>
                    <a:lnTo>
                      <a:pt x="1095" y="1160"/>
                    </a:lnTo>
                    <a:lnTo>
                      <a:pt x="1105" y="1142"/>
                    </a:lnTo>
                    <a:close/>
                    <a:moveTo>
                      <a:pt x="1125" y="1983"/>
                    </a:moveTo>
                    <a:lnTo>
                      <a:pt x="1114" y="1966"/>
                    </a:lnTo>
                    <a:lnTo>
                      <a:pt x="1097" y="1977"/>
                    </a:lnTo>
                    <a:lnTo>
                      <a:pt x="1108" y="1994"/>
                    </a:lnTo>
                    <a:lnTo>
                      <a:pt x="1125" y="1983"/>
                    </a:lnTo>
                    <a:close/>
                    <a:moveTo>
                      <a:pt x="1140" y="1163"/>
                    </a:moveTo>
                    <a:lnTo>
                      <a:pt x="1123" y="1153"/>
                    </a:lnTo>
                    <a:lnTo>
                      <a:pt x="1112" y="1170"/>
                    </a:lnTo>
                    <a:lnTo>
                      <a:pt x="1129" y="1180"/>
                    </a:lnTo>
                    <a:lnTo>
                      <a:pt x="1140" y="1163"/>
                    </a:lnTo>
                    <a:close/>
                    <a:moveTo>
                      <a:pt x="1159" y="1961"/>
                    </a:moveTo>
                    <a:lnTo>
                      <a:pt x="1147" y="1945"/>
                    </a:lnTo>
                    <a:lnTo>
                      <a:pt x="1131" y="1956"/>
                    </a:lnTo>
                    <a:lnTo>
                      <a:pt x="1142" y="1972"/>
                    </a:lnTo>
                    <a:lnTo>
                      <a:pt x="1159" y="1961"/>
                    </a:lnTo>
                    <a:close/>
                    <a:moveTo>
                      <a:pt x="1173" y="1186"/>
                    </a:moveTo>
                    <a:lnTo>
                      <a:pt x="1157" y="1175"/>
                    </a:lnTo>
                    <a:lnTo>
                      <a:pt x="1145" y="1191"/>
                    </a:lnTo>
                    <a:lnTo>
                      <a:pt x="1162" y="1203"/>
                    </a:lnTo>
                    <a:lnTo>
                      <a:pt x="1173" y="1186"/>
                    </a:lnTo>
                    <a:close/>
                    <a:moveTo>
                      <a:pt x="1191" y="1938"/>
                    </a:moveTo>
                    <a:lnTo>
                      <a:pt x="1179" y="1921"/>
                    </a:lnTo>
                    <a:lnTo>
                      <a:pt x="1163" y="1933"/>
                    </a:lnTo>
                    <a:lnTo>
                      <a:pt x="1175" y="1949"/>
                    </a:lnTo>
                    <a:lnTo>
                      <a:pt x="1191" y="1938"/>
                    </a:lnTo>
                    <a:close/>
                    <a:moveTo>
                      <a:pt x="1206" y="1210"/>
                    </a:moveTo>
                    <a:lnTo>
                      <a:pt x="1190" y="1198"/>
                    </a:lnTo>
                    <a:lnTo>
                      <a:pt x="1178" y="1214"/>
                    </a:lnTo>
                    <a:lnTo>
                      <a:pt x="1194" y="1226"/>
                    </a:lnTo>
                    <a:lnTo>
                      <a:pt x="1206" y="1210"/>
                    </a:lnTo>
                    <a:close/>
                    <a:moveTo>
                      <a:pt x="1223" y="1913"/>
                    </a:moveTo>
                    <a:lnTo>
                      <a:pt x="1211" y="1897"/>
                    </a:lnTo>
                    <a:lnTo>
                      <a:pt x="1195" y="1909"/>
                    </a:lnTo>
                    <a:lnTo>
                      <a:pt x="1207" y="1925"/>
                    </a:lnTo>
                    <a:lnTo>
                      <a:pt x="1223" y="1913"/>
                    </a:lnTo>
                    <a:close/>
                    <a:moveTo>
                      <a:pt x="1237" y="1236"/>
                    </a:moveTo>
                    <a:lnTo>
                      <a:pt x="1235" y="1233"/>
                    </a:lnTo>
                    <a:lnTo>
                      <a:pt x="1222" y="1223"/>
                    </a:lnTo>
                    <a:lnTo>
                      <a:pt x="1209" y="1238"/>
                    </a:lnTo>
                    <a:lnTo>
                      <a:pt x="1224" y="1251"/>
                    </a:lnTo>
                    <a:lnTo>
                      <a:pt x="1237" y="1236"/>
                    </a:lnTo>
                    <a:close/>
                    <a:moveTo>
                      <a:pt x="1254" y="1887"/>
                    </a:moveTo>
                    <a:lnTo>
                      <a:pt x="1241" y="1872"/>
                    </a:lnTo>
                    <a:lnTo>
                      <a:pt x="1226" y="1885"/>
                    </a:lnTo>
                    <a:lnTo>
                      <a:pt x="1239" y="1900"/>
                    </a:lnTo>
                    <a:lnTo>
                      <a:pt x="1254" y="1887"/>
                    </a:lnTo>
                    <a:close/>
                    <a:moveTo>
                      <a:pt x="1285" y="1861"/>
                    </a:moveTo>
                    <a:lnTo>
                      <a:pt x="1271" y="1846"/>
                    </a:lnTo>
                    <a:lnTo>
                      <a:pt x="1256" y="1859"/>
                    </a:lnTo>
                    <a:lnTo>
                      <a:pt x="1270" y="1874"/>
                    </a:lnTo>
                    <a:lnTo>
                      <a:pt x="1285" y="1861"/>
                    </a:lnTo>
                    <a:close/>
                    <a:moveTo>
                      <a:pt x="1314" y="1834"/>
                    </a:moveTo>
                    <a:lnTo>
                      <a:pt x="1301" y="1819"/>
                    </a:lnTo>
                    <a:lnTo>
                      <a:pt x="1286" y="1832"/>
                    </a:lnTo>
                    <a:lnTo>
                      <a:pt x="1300" y="1847"/>
                    </a:lnTo>
                    <a:lnTo>
                      <a:pt x="1314" y="1834"/>
                    </a:lnTo>
                    <a:close/>
                    <a:moveTo>
                      <a:pt x="1331" y="1327"/>
                    </a:moveTo>
                    <a:lnTo>
                      <a:pt x="1307" y="1271"/>
                    </a:lnTo>
                    <a:lnTo>
                      <a:pt x="1297" y="1248"/>
                    </a:lnTo>
                    <a:lnTo>
                      <a:pt x="1278" y="1204"/>
                    </a:lnTo>
                    <a:lnTo>
                      <a:pt x="1201" y="1296"/>
                    </a:lnTo>
                    <a:lnTo>
                      <a:pt x="1331" y="1327"/>
                    </a:lnTo>
                    <a:close/>
                    <a:moveTo>
                      <a:pt x="1338" y="14"/>
                    </a:moveTo>
                    <a:lnTo>
                      <a:pt x="1324" y="0"/>
                    </a:lnTo>
                    <a:lnTo>
                      <a:pt x="93" y="1119"/>
                    </a:lnTo>
                    <a:lnTo>
                      <a:pt x="59" y="1082"/>
                    </a:lnTo>
                    <a:lnTo>
                      <a:pt x="11" y="1207"/>
                    </a:lnTo>
                    <a:lnTo>
                      <a:pt x="140" y="1171"/>
                    </a:lnTo>
                    <a:lnTo>
                      <a:pt x="119" y="1147"/>
                    </a:lnTo>
                    <a:lnTo>
                      <a:pt x="107" y="1134"/>
                    </a:lnTo>
                    <a:lnTo>
                      <a:pt x="1338" y="14"/>
                    </a:lnTo>
                    <a:close/>
                    <a:moveTo>
                      <a:pt x="1344" y="1807"/>
                    </a:moveTo>
                    <a:lnTo>
                      <a:pt x="1330" y="1792"/>
                    </a:lnTo>
                    <a:lnTo>
                      <a:pt x="1315" y="1805"/>
                    </a:lnTo>
                    <a:lnTo>
                      <a:pt x="1329" y="1820"/>
                    </a:lnTo>
                    <a:lnTo>
                      <a:pt x="1344" y="1807"/>
                    </a:lnTo>
                    <a:close/>
                    <a:moveTo>
                      <a:pt x="1373" y="1779"/>
                    </a:moveTo>
                    <a:lnTo>
                      <a:pt x="1359" y="1764"/>
                    </a:lnTo>
                    <a:lnTo>
                      <a:pt x="1344" y="1778"/>
                    </a:lnTo>
                    <a:lnTo>
                      <a:pt x="1358" y="1792"/>
                    </a:lnTo>
                    <a:lnTo>
                      <a:pt x="1373" y="1779"/>
                    </a:lnTo>
                    <a:close/>
                    <a:moveTo>
                      <a:pt x="1401" y="1751"/>
                    </a:moveTo>
                    <a:lnTo>
                      <a:pt x="1387" y="1736"/>
                    </a:lnTo>
                    <a:lnTo>
                      <a:pt x="1373" y="1750"/>
                    </a:lnTo>
                    <a:lnTo>
                      <a:pt x="1387" y="1765"/>
                    </a:lnTo>
                    <a:lnTo>
                      <a:pt x="1401" y="1751"/>
                    </a:lnTo>
                    <a:close/>
                    <a:moveTo>
                      <a:pt x="1430" y="1722"/>
                    </a:moveTo>
                    <a:lnTo>
                      <a:pt x="1416" y="1708"/>
                    </a:lnTo>
                    <a:lnTo>
                      <a:pt x="1401" y="1722"/>
                    </a:lnTo>
                    <a:lnTo>
                      <a:pt x="1416" y="1736"/>
                    </a:lnTo>
                    <a:lnTo>
                      <a:pt x="1430" y="1722"/>
                    </a:lnTo>
                    <a:close/>
                    <a:moveTo>
                      <a:pt x="1458" y="1694"/>
                    </a:moveTo>
                    <a:lnTo>
                      <a:pt x="1444" y="1680"/>
                    </a:lnTo>
                    <a:lnTo>
                      <a:pt x="1430" y="1694"/>
                    </a:lnTo>
                    <a:lnTo>
                      <a:pt x="1444" y="1708"/>
                    </a:lnTo>
                    <a:lnTo>
                      <a:pt x="1458" y="1694"/>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26632" name="Text Box 8"/>
              <p:cNvSpPr txBox="1">
                <a:spLocks noChangeArrowheads="1"/>
              </p:cNvSpPr>
              <p:nvPr/>
            </p:nvSpPr>
            <p:spPr bwMode="auto">
              <a:xfrm>
                <a:off x="4957" y="407"/>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6633" name="Text Box 9"/>
              <p:cNvSpPr txBox="1">
                <a:spLocks noChangeArrowheads="1"/>
              </p:cNvSpPr>
              <p:nvPr/>
            </p:nvSpPr>
            <p:spPr bwMode="auto">
              <a:xfrm>
                <a:off x="7015" y="491"/>
                <a:ext cx="180" cy="354"/>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1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2</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6634" name="Text Box 10"/>
              <p:cNvSpPr txBox="1">
                <a:spLocks noChangeArrowheads="1"/>
              </p:cNvSpPr>
              <p:nvPr/>
            </p:nvSpPr>
            <p:spPr bwMode="auto">
              <a:xfrm>
                <a:off x="4957" y="2090"/>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4</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6635" name="Text Box 11"/>
              <p:cNvSpPr txBox="1">
                <a:spLocks noChangeArrowheads="1"/>
              </p:cNvSpPr>
              <p:nvPr/>
            </p:nvSpPr>
            <p:spPr bwMode="auto">
              <a:xfrm>
                <a:off x="6985" y="2210"/>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grpSp>
          <p:nvGrpSpPr>
            <p:cNvPr id="26636" name="Group 12"/>
            <p:cNvGrpSpPr/>
            <p:nvPr/>
          </p:nvGrpSpPr>
          <p:grpSpPr bwMode="auto">
            <a:xfrm>
              <a:off x="5253038" y="3397250"/>
              <a:ext cx="466725" cy="1533525"/>
              <a:chOff x="8273" y="266"/>
              <a:chExt cx="735" cy="2415"/>
            </a:xfrm>
          </p:grpSpPr>
          <p:sp>
            <p:nvSpPr>
              <p:cNvPr id="26637" name="AutoShape 13"/>
              <p:cNvSpPr/>
              <p:nvPr/>
            </p:nvSpPr>
            <p:spPr bwMode="auto">
              <a:xfrm>
                <a:off x="8280" y="273"/>
                <a:ext cx="720" cy="2400"/>
              </a:xfrm>
              <a:custGeom>
                <a:avLst/>
                <a:gdLst/>
                <a:ahLst/>
                <a:cxnLst>
                  <a:cxn ang="0">
                    <a:pos x="7" y="288"/>
                  </a:cxn>
                  <a:cxn ang="0">
                    <a:pos x="61" y="159"/>
                  </a:cxn>
                  <a:cxn ang="0">
                    <a:pos x="159" y="62"/>
                  </a:cxn>
                  <a:cxn ang="0">
                    <a:pos x="287" y="7"/>
                  </a:cxn>
                  <a:cxn ang="0">
                    <a:pos x="433" y="7"/>
                  </a:cxn>
                  <a:cxn ang="0">
                    <a:pos x="561" y="62"/>
                  </a:cxn>
                  <a:cxn ang="0">
                    <a:pos x="659" y="159"/>
                  </a:cxn>
                  <a:cxn ang="0">
                    <a:pos x="713" y="288"/>
                  </a:cxn>
                  <a:cxn ang="0">
                    <a:pos x="713" y="433"/>
                  </a:cxn>
                  <a:cxn ang="0">
                    <a:pos x="659" y="561"/>
                  </a:cxn>
                  <a:cxn ang="0">
                    <a:pos x="561" y="659"/>
                  </a:cxn>
                  <a:cxn ang="0">
                    <a:pos x="433" y="713"/>
                  </a:cxn>
                  <a:cxn ang="0">
                    <a:pos x="287" y="713"/>
                  </a:cxn>
                  <a:cxn ang="0">
                    <a:pos x="159" y="659"/>
                  </a:cxn>
                  <a:cxn ang="0">
                    <a:pos x="61" y="561"/>
                  </a:cxn>
                  <a:cxn ang="0">
                    <a:pos x="7" y="433"/>
                  </a:cxn>
                  <a:cxn ang="0">
                    <a:pos x="0" y="2040"/>
                  </a:cxn>
                  <a:cxn ang="0">
                    <a:pos x="28" y="1900"/>
                  </a:cxn>
                  <a:cxn ang="0">
                    <a:pos x="105" y="1785"/>
                  </a:cxn>
                  <a:cxn ang="0">
                    <a:pos x="220" y="1708"/>
                  </a:cxn>
                  <a:cxn ang="0">
                    <a:pos x="360" y="1680"/>
                  </a:cxn>
                  <a:cxn ang="0">
                    <a:pos x="500" y="1708"/>
                  </a:cxn>
                  <a:cxn ang="0">
                    <a:pos x="615" y="1785"/>
                  </a:cxn>
                  <a:cxn ang="0">
                    <a:pos x="692" y="1900"/>
                  </a:cxn>
                  <a:cxn ang="0">
                    <a:pos x="720" y="2040"/>
                  </a:cxn>
                  <a:cxn ang="0">
                    <a:pos x="692" y="2180"/>
                  </a:cxn>
                  <a:cxn ang="0">
                    <a:pos x="615" y="2295"/>
                  </a:cxn>
                  <a:cxn ang="0">
                    <a:pos x="500" y="2372"/>
                  </a:cxn>
                  <a:cxn ang="0">
                    <a:pos x="360" y="2400"/>
                  </a:cxn>
                  <a:cxn ang="0">
                    <a:pos x="220" y="2372"/>
                  </a:cxn>
                  <a:cxn ang="0">
                    <a:pos x="105" y="2295"/>
                  </a:cxn>
                  <a:cxn ang="0">
                    <a:pos x="28" y="2180"/>
                  </a:cxn>
                  <a:cxn ang="0">
                    <a:pos x="0" y="2040"/>
                  </a:cxn>
                </a:cxnLst>
                <a:rect l="0" t="0" r="r" b="b"/>
                <a:pathLst>
                  <a:path w="720" h="2400">
                    <a:moveTo>
                      <a:pt x="0" y="360"/>
                    </a:moveTo>
                    <a:lnTo>
                      <a:pt x="7" y="288"/>
                    </a:lnTo>
                    <a:lnTo>
                      <a:pt x="28" y="220"/>
                    </a:lnTo>
                    <a:lnTo>
                      <a:pt x="61" y="159"/>
                    </a:lnTo>
                    <a:lnTo>
                      <a:pt x="105" y="105"/>
                    </a:lnTo>
                    <a:lnTo>
                      <a:pt x="159" y="62"/>
                    </a:lnTo>
                    <a:lnTo>
                      <a:pt x="220" y="28"/>
                    </a:lnTo>
                    <a:lnTo>
                      <a:pt x="287" y="7"/>
                    </a:lnTo>
                    <a:lnTo>
                      <a:pt x="360" y="0"/>
                    </a:lnTo>
                    <a:lnTo>
                      <a:pt x="433" y="7"/>
                    </a:lnTo>
                    <a:lnTo>
                      <a:pt x="500" y="28"/>
                    </a:lnTo>
                    <a:lnTo>
                      <a:pt x="561" y="62"/>
                    </a:lnTo>
                    <a:lnTo>
                      <a:pt x="615" y="105"/>
                    </a:lnTo>
                    <a:lnTo>
                      <a:pt x="659" y="159"/>
                    </a:lnTo>
                    <a:lnTo>
                      <a:pt x="692" y="220"/>
                    </a:lnTo>
                    <a:lnTo>
                      <a:pt x="713" y="288"/>
                    </a:lnTo>
                    <a:lnTo>
                      <a:pt x="720" y="360"/>
                    </a:lnTo>
                    <a:lnTo>
                      <a:pt x="713" y="433"/>
                    </a:lnTo>
                    <a:lnTo>
                      <a:pt x="692" y="500"/>
                    </a:lnTo>
                    <a:lnTo>
                      <a:pt x="659" y="561"/>
                    </a:lnTo>
                    <a:lnTo>
                      <a:pt x="615" y="615"/>
                    </a:lnTo>
                    <a:lnTo>
                      <a:pt x="561" y="659"/>
                    </a:lnTo>
                    <a:lnTo>
                      <a:pt x="500" y="692"/>
                    </a:lnTo>
                    <a:lnTo>
                      <a:pt x="433" y="713"/>
                    </a:lnTo>
                    <a:lnTo>
                      <a:pt x="360" y="720"/>
                    </a:lnTo>
                    <a:lnTo>
                      <a:pt x="287" y="713"/>
                    </a:lnTo>
                    <a:lnTo>
                      <a:pt x="220" y="692"/>
                    </a:lnTo>
                    <a:lnTo>
                      <a:pt x="159" y="659"/>
                    </a:lnTo>
                    <a:lnTo>
                      <a:pt x="105" y="615"/>
                    </a:lnTo>
                    <a:lnTo>
                      <a:pt x="61" y="561"/>
                    </a:lnTo>
                    <a:lnTo>
                      <a:pt x="28" y="500"/>
                    </a:lnTo>
                    <a:lnTo>
                      <a:pt x="7" y="433"/>
                    </a:lnTo>
                    <a:lnTo>
                      <a:pt x="0" y="360"/>
                    </a:lnTo>
                    <a:close/>
                    <a:moveTo>
                      <a:pt x="0" y="2040"/>
                    </a:moveTo>
                    <a:lnTo>
                      <a:pt x="7" y="1968"/>
                    </a:lnTo>
                    <a:lnTo>
                      <a:pt x="28" y="1900"/>
                    </a:lnTo>
                    <a:lnTo>
                      <a:pt x="61" y="1839"/>
                    </a:lnTo>
                    <a:lnTo>
                      <a:pt x="105" y="1785"/>
                    </a:lnTo>
                    <a:lnTo>
                      <a:pt x="159" y="1742"/>
                    </a:lnTo>
                    <a:lnTo>
                      <a:pt x="220" y="1708"/>
                    </a:lnTo>
                    <a:lnTo>
                      <a:pt x="287" y="1687"/>
                    </a:lnTo>
                    <a:lnTo>
                      <a:pt x="360" y="1680"/>
                    </a:lnTo>
                    <a:lnTo>
                      <a:pt x="433" y="1687"/>
                    </a:lnTo>
                    <a:lnTo>
                      <a:pt x="500" y="1708"/>
                    </a:lnTo>
                    <a:lnTo>
                      <a:pt x="561" y="1742"/>
                    </a:lnTo>
                    <a:lnTo>
                      <a:pt x="615" y="1785"/>
                    </a:lnTo>
                    <a:lnTo>
                      <a:pt x="659" y="1839"/>
                    </a:lnTo>
                    <a:lnTo>
                      <a:pt x="692" y="1900"/>
                    </a:lnTo>
                    <a:lnTo>
                      <a:pt x="713" y="1968"/>
                    </a:lnTo>
                    <a:lnTo>
                      <a:pt x="720" y="2040"/>
                    </a:lnTo>
                    <a:lnTo>
                      <a:pt x="713" y="2113"/>
                    </a:lnTo>
                    <a:lnTo>
                      <a:pt x="692" y="2180"/>
                    </a:lnTo>
                    <a:lnTo>
                      <a:pt x="659" y="2241"/>
                    </a:lnTo>
                    <a:lnTo>
                      <a:pt x="615" y="2295"/>
                    </a:lnTo>
                    <a:lnTo>
                      <a:pt x="561" y="2339"/>
                    </a:lnTo>
                    <a:lnTo>
                      <a:pt x="500" y="2372"/>
                    </a:lnTo>
                    <a:lnTo>
                      <a:pt x="433" y="2393"/>
                    </a:lnTo>
                    <a:lnTo>
                      <a:pt x="360" y="2400"/>
                    </a:lnTo>
                    <a:lnTo>
                      <a:pt x="287" y="2393"/>
                    </a:lnTo>
                    <a:lnTo>
                      <a:pt x="220" y="2372"/>
                    </a:lnTo>
                    <a:lnTo>
                      <a:pt x="159" y="2339"/>
                    </a:lnTo>
                    <a:lnTo>
                      <a:pt x="105" y="2295"/>
                    </a:lnTo>
                    <a:lnTo>
                      <a:pt x="61" y="2241"/>
                    </a:lnTo>
                    <a:lnTo>
                      <a:pt x="28" y="2180"/>
                    </a:lnTo>
                    <a:lnTo>
                      <a:pt x="7" y="2113"/>
                    </a:lnTo>
                    <a:lnTo>
                      <a:pt x="0" y="2040"/>
                    </a:lnTo>
                    <a:close/>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26638" name="AutoShape 14"/>
              <p:cNvSpPr/>
              <p:nvPr/>
            </p:nvSpPr>
            <p:spPr bwMode="auto">
              <a:xfrm>
                <a:off x="8580" y="993"/>
                <a:ext cx="120" cy="960"/>
              </a:xfrm>
              <a:custGeom>
                <a:avLst/>
                <a:gdLst/>
                <a:ahLst/>
                <a:cxnLst>
                  <a:cxn ang="0">
                    <a:pos x="70" y="100"/>
                  </a:cxn>
                  <a:cxn ang="0">
                    <a:pos x="50" y="100"/>
                  </a:cxn>
                  <a:cxn ang="0">
                    <a:pos x="50" y="960"/>
                  </a:cxn>
                  <a:cxn ang="0">
                    <a:pos x="70" y="960"/>
                  </a:cxn>
                  <a:cxn ang="0">
                    <a:pos x="70" y="100"/>
                  </a:cxn>
                  <a:cxn ang="0">
                    <a:pos x="60" y="0"/>
                  </a:cxn>
                  <a:cxn ang="0">
                    <a:pos x="0" y="120"/>
                  </a:cxn>
                  <a:cxn ang="0">
                    <a:pos x="50" y="120"/>
                  </a:cxn>
                  <a:cxn ang="0">
                    <a:pos x="50" y="100"/>
                  </a:cxn>
                  <a:cxn ang="0">
                    <a:pos x="110" y="100"/>
                  </a:cxn>
                  <a:cxn ang="0">
                    <a:pos x="60" y="0"/>
                  </a:cxn>
                  <a:cxn ang="0">
                    <a:pos x="110" y="100"/>
                  </a:cxn>
                  <a:cxn ang="0">
                    <a:pos x="70" y="100"/>
                  </a:cxn>
                  <a:cxn ang="0">
                    <a:pos x="70" y="120"/>
                  </a:cxn>
                  <a:cxn ang="0">
                    <a:pos x="120" y="120"/>
                  </a:cxn>
                  <a:cxn ang="0">
                    <a:pos x="110" y="100"/>
                  </a:cxn>
                </a:cxnLst>
                <a:rect l="0" t="0" r="r" b="b"/>
                <a:pathLst>
                  <a:path w="120" h="960">
                    <a:moveTo>
                      <a:pt x="70" y="100"/>
                    </a:moveTo>
                    <a:lnTo>
                      <a:pt x="50" y="100"/>
                    </a:lnTo>
                    <a:lnTo>
                      <a:pt x="50" y="960"/>
                    </a:lnTo>
                    <a:lnTo>
                      <a:pt x="70" y="960"/>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26639" name="Text Box 15"/>
              <p:cNvSpPr txBox="1">
                <a:spLocks noChangeArrowheads="1"/>
              </p:cNvSpPr>
              <p:nvPr/>
            </p:nvSpPr>
            <p:spPr bwMode="auto">
              <a:xfrm>
                <a:off x="8545" y="479"/>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3</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6640" name="Text Box 16"/>
              <p:cNvSpPr txBox="1">
                <a:spLocks noChangeArrowheads="1"/>
              </p:cNvSpPr>
              <p:nvPr/>
            </p:nvSpPr>
            <p:spPr bwMode="auto">
              <a:xfrm>
                <a:off x="8545" y="2210"/>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6</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a:t>Cycle</a:t>
            </a:r>
          </a:p>
          <a:p>
            <a:pPr lvl="1"/>
            <a:r>
              <a:rPr lang="en-US" sz="2200" dirty="0"/>
              <a:t>A path from a vertex to itself is called a </a:t>
            </a:r>
            <a:r>
              <a:rPr lang="en-US" sz="2200" i="1" dirty="0"/>
              <a:t>cycle</a:t>
            </a:r>
            <a:r>
              <a:rPr lang="en-US" sz="2200" dirty="0"/>
              <a:t>.</a:t>
            </a:r>
          </a:p>
          <a:p>
            <a:pPr lvl="1"/>
            <a:r>
              <a:rPr lang="en-US" sz="2200" dirty="0"/>
              <a:t>A graph is called </a:t>
            </a:r>
            <a:r>
              <a:rPr lang="en-US" sz="2200" i="1" dirty="0"/>
              <a:t>cyclic </a:t>
            </a:r>
            <a:r>
              <a:rPr lang="en-US" sz="2200" dirty="0"/>
              <a:t>if it contains a cycle;</a:t>
            </a:r>
          </a:p>
          <a:p>
            <a:pPr lvl="2"/>
            <a:r>
              <a:rPr lang="en-US" sz="2200" dirty="0"/>
              <a:t>otherwise it is called </a:t>
            </a:r>
            <a:r>
              <a:rPr lang="en-US" sz="2200" i="1" dirty="0"/>
              <a:t>acyclic</a:t>
            </a:r>
            <a:endParaRPr lang="en-US" sz="2200" dirty="0"/>
          </a:p>
          <a:p>
            <a:endParaRPr lang="en-US" sz="2200" dirty="0"/>
          </a:p>
        </p:txBody>
      </p:sp>
      <p:sp>
        <p:nvSpPr>
          <p:cNvPr id="4" name="Date Placeholder 3"/>
          <p:cNvSpPr>
            <a:spLocks noGrp="1"/>
          </p:cNvSpPr>
          <p:nvPr>
            <p:ph type="dt" sz="half" idx="10"/>
          </p:nvPr>
        </p:nvSpPr>
        <p:spPr/>
        <p:txBody>
          <a:bodyPr/>
          <a:lstStyle/>
          <a:p>
            <a:fld id="{550EB7B6-4567-4E91-BF34-C105845CC0AC}"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Graph Terminology (Contd..)</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26" name="Group 25"/>
          <p:cNvGrpSpPr/>
          <p:nvPr/>
        </p:nvGrpSpPr>
        <p:grpSpPr>
          <a:xfrm>
            <a:off x="3043238" y="3390900"/>
            <a:ext cx="2752725" cy="2019300"/>
            <a:chOff x="3043238" y="3390900"/>
            <a:chExt cx="2752725" cy="2019300"/>
          </a:xfrm>
        </p:grpSpPr>
        <p:grpSp>
          <p:nvGrpSpPr>
            <p:cNvPr id="24577" name="Group 1"/>
            <p:cNvGrpSpPr/>
            <p:nvPr/>
          </p:nvGrpSpPr>
          <p:grpSpPr bwMode="auto">
            <a:xfrm>
              <a:off x="3043238" y="3390900"/>
              <a:ext cx="1762125" cy="1763713"/>
              <a:chOff x="4793" y="231"/>
              <a:chExt cx="2775" cy="2777"/>
            </a:xfrm>
          </p:grpSpPr>
          <p:sp>
            <p:nvSpPr>
              <p:cNvPr id="24578" name="AutoShape 2"/>
              <p:cNvSpPr/>
              <p:nvPr/>
            </p:nvSpPr>
            <p:spPr bwMode="auto">
              <a:xfrm>
                <a:off x="4800" y="237"/>
                <a:ext cx="720" cy="2400"/>
              </a:xfrm>
              <a:custGeom>
                <a:avLst/>
                <a:gdLst/>
                <a:ahLst/>
                <a:cxnLst>
                  <a:cxn ang="0">
                    <a:pos x="7" y="287"/>
                  </a:cxn>
                  <a:cxn ang="0">
                    <a:pos x="61" y="159"/>
                  </a:cxn>
                  <a:cxn ang="0">
                    <a:pos x="159" y="61"/>
                  </a:cxn>
                  <a:cxn ang="0">
                    <a:pos x="287" y="7"/>
                  </a:cxn>
                  <a:cxn ang="0">
                    <a:pos x="433" y="7"/>
                  </a:cxn>
                  <a:cxn ang="0">
                    <a:pos x="561" y="61"/>
                  </a:cxn>
                  <a:cxn ang="0">
                    <a:pos x="659" y="159"/>
                  </a:cxn>
                  <a:cxn ang="0">
                    <a:pos x="713" y="287"/>
                  </a:cxn>
                  <a:cxn ang="0">
                    <a:pos x="713" y="433"/>
                  </a:cxn>
                  <a:cxn ang="0">
                    <a:pos x="659" y="561"/>
                  </a:cxn>
                  <a:cxn ang="0">
                    <a:pos x="561" y="658"/>
                  </a:cxn>
                  <a:cxn ang="0">
                    <a:pos x="433" y="713"/>
                  </a:cxn>
                  <a:cxn ang="0">
                    <a:pos x="287" y="713"/>
                  </a:cxn>
                  <a:cxn ang="0">
                    <a:pos x="159" y="658"/>
                  </a:cxn>
                  <a:cxn ang="0">
                    <a:pos x="61" y="561"/>
                  </a:cxn>
                  <a:cxn ang="0">
                    <a:pos x="7" y="433"/>
                  </a:cxn>
                  <a:cxn ang="0">
                    <a:pos x="0" y="2040"/>
                  </a:cxn>
                  <a:cxn ang="0">
                    <a:pos x="28" y="1900"/>
                  </a:cxn>
                  <a:cxn ang="0">
                    <a:pos x="105" y="1785"/>
                  </a:cxn>
                  <a:cxn ang="0">
                    <a:pos x="220" y="1708"/>
                  </a:cxn>
                  <a:cxn ang="0">
                    <a:pos x="360" y="1680"/>
                  </a:cxn>
                  <a:cxn ang="0">
                    <a:pos x="500" y="1708"/>
                  </a:cxn>
                  <a:cxn ang="0">
                    <a:pos x="615" y="1785"/>
                  </a:cxn>
                  <a:cxn ang="0">
                    <a:pos x="692" y="1900"/>
                  </a:cxn>
                  <a:cxn ang="0">
                    <a:pos x="720" y="2040"/>
                  </a:cxn>
                  <a:cxn ang="0">
                    <a:pos x="692" y="2180"/>
                  </a:cxn>
                  <a:cxn ang="0">
                    <a:pos x="615" y="2295"/>
                  </a:cxn>
                  <a:cxn ang="0">
                    <a:pos x="500" y="2372"/>
                  </a:cxn>
                  <a:cxn ang="0">
                    <a:pos x="360" y="2400"/>
                  </a:cxn>
                  <a:cxn ang="0">
                    <a:pos x="220" y="2372"/>
                  </a:cxn>
                  <a:cxn ang="0">
                    <a:pos x="105" y="2295"/>
                  </a:cxn>
                  <a:cxn ang="0">
                    <a:pos x="28" y="2180"/>
                  </a:cxn>
                  <a:cxn ang="0">
                    <a:pos x="0" y="2040"/>
                  </a:cxn>
                </a:cxnLst>
                <a:rect l="0" t="0" r="r" b="b"/>
                <a:pathLst>
                  <a:path w="720" h="2400">
                    <a:moveTo>
                      <a:pt x="0" y="360"/>
                    </a:moveTo>
                    <a:lnTo>
                      <a:pt x="7" y="287"/>
                    </a:lnTo>
                    <a:lnTo>
                      <a:pt x="28" y="220"/>
                    </a:lnTo>
                    <a:lnTo>
                      <a:pt x="61" y="159"/>
                    </a:lnTo>
                    <a:lnTo>
                      <a:pt x="105" y="105"/>
                    </a:lnTo>
                    <a:lnTo>
                      <a:pt x="159" y="61"/>
                    </a:lnTo>
                    <a:lnTo>
                      <a:pt x="220" y="28"/>
                    </a:lnTo>
                    <a:lnTo>
                      <a:pt x="287" y="7"/>
                    </a:lnTo>
                    <a:lnTo>
                      <a:pt x="360" y="0"/>
                    </a:lnTo>
                    <a:lnTo>
                      <a:pt x="433" y="7"/>
                    </a:lnTo>
                    <a:lnTo>
                      <a:pt x="500" y="28"/>
                    </a:lnTo>
                    <a:lnTo>
                      <a:pt x="561" y="61"/>
                    </a:lnTo>
                    <a:lnTo>
                      <a:pt x="615" y="105"/>
                    </a:lnTo>
                    <a:lnTo>
                      <a:pt x="659" y="159"/>
                    </a:lnTo>
                    <a:lnTo>
                      <a:pt x="692" y="220"/>
                    </a:lnTo>
                    <a:lnTo>
                      <a:pt x="713" y="287"/>
                    </a:lnTo>
                    <a:lnTo>
                      <a:pt x="720" y="360"/>
                    </a:lnTo>
                    <a:lnTo>
                      <a:pt x="713" y="433"/>
                    </a:lnTo>
                    <a:lnTo>
                      <a:pt x="692" y="500"/>
                    </a:lnTo>
                    <a:lnTo>
                      <a:pt x="659" y="561"/>
                    </a:lnTo>
                    <a:lnTo>
                      <a:pt x="615" y="615"/>
                    </a:lnTo>
                    <a:lnTo>
                      <a:pt x="561" y="658"/>
                    </a:lnTo>
                    <a:lnTo>
                      <a:pt x="500" y="692"/>
                    </a:lnTo>
                    <a:lnTo>
                      <a:pt x="433" y="713"/>
                    </a:lnTo>
                    <a:lnTo>
                      <a:pt x="360" y="720"/>
                    </a:lnTo>
                    <a:lnTo>
                      <a:pt x="287" y="713"/>
                    </a:lnTo>
                    <a:lnTo>
                      <a:pt x="220" y="692"/>
                    </a:lnTo>
                    <a:lnTo>
                      <a:pt x="159" y="658"/>
                    </a:lnTo>
                    <a:lnTo>
                      <a:pt x="105" y="615"/>
                    </a:lnTo>
                    <a:lnTo>
                      <a:pt x="61" y="561"/>
                    </a:lnTo>
                    <a:lnTo>
                      <a:pt x="28" y="500"/>
                    </a:lnTo>
                    <a:lnTo>
                      <a:pt x="7" y="433"/>
                    </a:lnTo>
                    <a:lnTo>
                      <a:pt x="0" y="360"/>
                    </a:lnTo>
                    <a:close/>
                    <a:moveTo>
                      <a:pt x="0" y="2040"/>
                    </a:moveTo>
                    <a:lnTo>
                      <a:pt x="7" y="1967"/>
                    </a:lnTo>
                    <a:lnTo>
                      <a:pt x="28" y="1900"/>
                    </a:lnTo>
                    <a:lnTo>
                      <a:pt x="61" y="1839"/>
                    </a:lnTo>
                    <a:lnTo>
                      <a:pt x="105" y="1785"/>
                    </a:lnTo>
                    <a:lnTo>
                      <a:pt x="159" y="1741"/>
                    </a:lnTo>
                    <a:lnTo>
                      <a:pt x="220" y="1708"/>
                    </a:lnTo>
                    <a:lnTo>
                      <a:pt x="287" y="1687"/>
                    </a:lnTo>
                    <a:lnTo>
                      <a:pt x="360" y="1680"/>
                    </a:lnTo>
                    <a:lnTo>
                      <a:pt x="433" y="1687"/>
                    </a:lnTo>
                    <a:lnTo>
                      <a:pt x="500" y="1708"/>
                    </a:lnTo>
                    <a:lnTo>
                      <a:pt x="561" y="1741"/>
                    </a:lnTo>
                    <a:lnTo>
                      <a:pt x="615" y="1785"/>
                    </a:lnTo>
                    <a:lnTo>
                      <a:pt x="659" y="1839"/>
                    </a:lnTo>
                    <a:lnTo>
                      <a:pt x="692" y="1900"/>
                    </a:lnTo>
                    <a:lnTo>
                      <a:pt x="713" y="1967"/>
                    </a:lnTo>
                    <a:lnTo>
                      <a:pt x="720" y="2040"/>
                    </a:lnTo>
                    <a:lnTo>
                      <a:pt x="713" y="2113"/>
                    </a:lnTo>
                    <a:lnTo>
                      <a:pt x="692" y="2180"/>
                    </a:lnTo>
                    <a:lnTo>
                      <a:pt x="659" y="2241"/>
                    </a:lnTo>
                    <a:lnTo>
                      <a:pt x="615" y="2295"/>
                    </a:lnTo>
                    <a:lnTo>
                      <a:pt x="561" y="2338"/>
                    </a:lnTo>
                    <a:lnTo>
                      <a:pt x="500" y="2372"/>
                    </a:lnTo>
                    <a:lnTo>
                      <a:pt x="433" y="2393"/>
                    </a:lnTo>
                    <a:lnTo>
                      <a:pt x="360" y="2400"/>
                    </a:lnTo>
                    <a:lnTo>
                      <a:pt x="287" y="2393"/>
                    </a:lnTo>
                    <a:lnTo>
                      <a:pt x="220" y="2372"/>
                    </a:lnTo>
                    <a:lnTo>
                      <a:pt x="159" y="2338"/>
                    </a:lnTo>
                    <a:lnTo>
                      <a:pt x="105" y="2295"/>
                    </a:lnTo>
                    <a:lnTo>
                      <a:pt x="61" y="2241"/>
                    </a:lnTo>
                    <a:lnTo>
                      <a:pt x="28" y="2180"/>
                    </a:lnTo>
                    <a:lnTo>
                      <a:pt x="7" y="2113"/>
                    </a:lnTo>
                    <a:lnTo>
                      <a:pt x="0" y="2040"/>
                    </a:lnTo>
                    <a:close/>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24579" name="AutoShape 3"/>
              <p:cNvSpPr/>
              <p:nvPr/>
            </p:nvSpPr>
            <p:spPr bwMode="auto">
              <a:xfrm>
                <a:off x="5100" y="957"/>
                <a:ext cx="120" cy="960"/>
              </a:xfrm>
              <a:custGeom>
                <a:avLst/>
                <a:gdLst/>
                <a:ahLst/>
                <a:cxnLst>
                  <a:cxn ang="0">
                    <a:pos x="70" y="100"/>
                  </a:cxn>
                  <a:cxn ang="0">
                    <a:pos x="50" y="100"/>
                  </a:cxn>
                  <a:cxn ang="0">
                    <a:pos x="50" y="960"/>
                  </a:cxn>
                  <a:cxn ang="0">
                    <a:pos x="70" y="960"/>
                  </a:cxn>
                  <a:cxn ang="0">
                    <a:pos x="70" y="100"/>
                  </a:cxn>
                  <a:cxn ang="0">
                    <a:pos x="60" y="0"/>
                  </a:cxn>
                  <a:cxn ang="0">
                    <a:pos x="0" y="120"/>
                  </a:cxn>
                  <a:cxn ang="0">
                    <a:pos x="50" y="120"/>
                  </a:cxn>
                  <a:cxn ang="0">
                    <a:pos x="50" y="100"/>
                  </a:cxn>
                  <a:cxn ang="0">
                    <a:pos x="110" y="100"/>
                  </a:cxn>
                  <a:cxn ang="0">
                    <a:pos x="60" y="0"/>
                  </a:cxn>
                  <a:cxn ang="0">
                    <a:pos x="110" y="100"/>
                  </a:cxn>
                  <a:cxn ang="0">
                    <a:pos x="70" y="100"/>
                  </a:cxn>
                  <a:cxn ang="0">
                    <a:pos x="70" y="120"/>
                  </a:cxn>
                  <a:cxn ang="0">
                    <a:pos x="120" y="120"/>
                  </a:cxn>
                  <a:cxn ang="0">
                    <a:pos x="110" y="100"/>
                  </a:cxn>
                </a:cxnLst>
                <a:rect l="0" t="0" r="r" b="b"/>
                <a:pathLst>
                  <a:path w="120" h="960">
                    <a:moveTo>
                      <a:pt x="70" y="100"/>
                    </a:moveTo>
                    <a:lnTo>
                      <a:pt x="50" y="100"/>
                    </a:lnTo>
                    <a:lnTo>
                      <a:pt x="50" y="960"/>
                    </a:lnTo>
                    <a:lnTo>
                      <a:pt x="70" y="960"/>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24580" name="Freeform 4"/>
              <p:cNvSpPr/>
              <p:nvPr/>
            </p:nvSpPr>
            <p:spPr bwMode="auto">
              <a:xfrm>
                <a:off x="6840" y="237"/>
                <a:ext cx="720" cy="720"/>
              </a:xfrm>
              <a:custGeom>
                <a:avLst/>
                <a:gdLst/>
                <a:ahLst/>
                <a:cxnLst>
                  <a:cxn ang="0">
                    <a:pos x="0" y="360"/>
                  </a:cxn>
                  <a:cxn ang="0">
                    <a:pos x="7" y="287"/>
                  </a:cxn>
                  <a:cxn ang="0">
                    <a:pos x="28" y="220"/>
                  </a:cxn>
                  <a:cxn ang="0">
                    <a:pos x="61" y="159"/>
                  </a:cxn>
                  <a:cxn ang="0">
                    <a:pos x="105" y="105"/>
                  </a:cxn>
                  <a:cxn ang="0">
                    <a:pos x="159" y="61"/>
                  </a:cxn>
                  <a:cxn ang="0">
                    <a:pos x="220" y="28"/>
                  </a:cxn>
                  <a:cxn ang="0">
                    <a:pos x="287" y="7"/>
                  </a:cxn>
                  <a:cxn ang="0">
                    <a:pos x="360" y="0"/>
                  </a:cxn>
                  <a:cxn ang="0">
                    <a:pos x="433" y="7"/>
                  </a:cxn>
                  <a:cxn ang="0">
                    <a:pos x="500" y="28"/>
                  </a:cxn>
                  <a:cxn ang="0">
                    <a:pos x="561" y="61"/>
                  </a:cxn>
                  <a:cxn ang="0">
                    <a:pos x="615" y="105"/>
                  </a:cxn>
                  <a:cxn ang="0">
                    <a:pos x="659" y="159"/>
                  </a:cxn>
                  <a:cxn ang="0">
                    <a:pos x="692" y="220"/>
                  </a:cxn>
                  <a:cxn ang="0">
                    <a:pos x="713" y="287"/>
                  </a:cxn>
                  <a:cxn ang="0">
                    <a:pos x="720" y="360"/>
                  </a:cxn>
                  <a:cxn ang="0">
                    <a:pos x="713" y="433"/>
                  </a:cxn>
                  <a:cxn ang="0">
                    <a:pos x="692" y="500"/>
                  </a:cxn>
                  <a:cxn ang="0">
                    <a:pos x="659" y="561"/>
                  </a:cxn>
                  <a:cxn ang="0">
                    <a:pos x="615" y="615"/>
                  </a:cxn>
                  <a:cxn ang="0">
                    <a:pos x="561" y="658"/>
                  </a:cxn>
                  <a:cxn ang="0">
                    <a:pos x="500" y="692"/>
                  </a:cxn>
                  <a:cxn ang="0">
                    <a:pos x="433" y="713"/>
                  </a:cxn>
                  <a:cxn ang="0">
                    <a:pos x="360" y="720"/>
                  </a:cxn>
                  <a:cxn ang="0">
                    <a:pos x="287" y="713"/>
                  </a:cxn>
                  <a:cxn ang="0">
                    <a:pos x="220" y="692"/>
                  </a:cxn>
                  <a:cxn ang="0">
                    <a:pos x="159" y="658"/>
                  </a:cxn>
                  <a:cxn ang="0">
                    <a:pos x="105" y="615"/>
                  </a:cxn>
                  <a:cxn ang="0">
                    <a:pos x="61" y="561"/>
                  </a:cxn>
                  <a:cxn ang="0">
                    <a:pos x="28" y="500"/>
                  </a:cxn>
                  <a:cxn ang="0">
                    <a:pos x="7" y="433"/>
                  </a:cxn>
                  <a:cxn ang="0">
                    <a:pos x="0" y="360"/>
                  </a:cxn>
                </a:cxnLst>
                <a:rect l="0" t="0" r="r" b="b"/>
                <a:pathLst>
                  <a:path w="720" h="720">
                    <a:moveTo>
                      <a:pt x="0" y="360"/>
                    </a:moveTo>
                    <a:lnTo>
                      <a:pt x="7" y="287"/>
                    </a:lnTo>
                    <a:lnTo>
                      <a:pt x="28" y="220"/>
                    </a:lnTo>
                    <a:lnTo>
                      <a:pt x="61" y="159"/>
                    </a:lnTo>
                    <a:lnTo>
                      <a:pt x="105" y="105"/>
                    </a:lnTo>
                    <a:lnTo>
                      <a:pt x="159" y="61"/>
                    </a:lnTo>
                    <a:lnTo>
                      <a:pt x="220" y="28"/>
                    </a:lnTo>
                    <a:lnTo>
                      <a:pt x="287" y="7"/>
                    </a:lnTo>
                    <a:lnTo>
                      <a:pt x="360" y="0"/>
                    </a:lnTo>
                    <a:lnTo>
                      <a:pt x="433" y="7"/>
                    </a:lnTo>
                    <a:lnTo>
                      <a:pt x="500" y="28"/>
                    </a:lnTo>
                    <a:lnTo>
                      <a:pt x="561" y="61"/>
                    </a:lnTo>
                    <a:lnTo>
                      <a:pt x="615" y="105"/>
                    </a:lnTo>
                    <a:lnTo>
                      <a:pt x="659" y="159"/>
                    </a:lnTo>
                    <a:lnTo>
                      <a:pt x="692" y="220"/>
                    </a:lnTo>
                    <a:lnTo>
                      <a:pt x="713" y="287"/>
                    </a:lnTo>
                    <a:lnTo>
                      <a:pt x="720" y="360"/>
                    </a:lnTo>
                    <a:lnTo>
                      <a:pt x="713" y="433"/>
                    </a:lnTo>
                    <a:lnTo>
                      <a:pt x="692" y="500"/>
                    </a:lnTo>
                    <a:lnTo>
                      <a:pt x="659" y="561"/>
                    </a:lnTo>
                    <a:lnTo>
                      <a:pt x="615" y="615"/>
                    </a:lnTo>
                    <a:lnTo>
                      <a:pt x="561" y="658"/>
                    </a:lnTo>
                    <a:lnTo>
                      <a:pt x="500" y="692"/>
                    </a:lnTo>
                    <a:lnTo>
                      <a:pt x="433" y="713"/>
                    </a:lnTo>
                    <a:lnTo>
                      <a:pt x="360" y="720"/>
                    </a:lnTo>
                    <a:lnTo>
                      <a:pt x="287" y="713"/>
                    </a:lnTo>
                    <a:lnTo>
                      <a:pt x="220" y="692"/>
                    </a:lnTo>
                    <a:lnTo>
                      <a:pt x="159" y="658"/>
                    </a:lnTo>
                    <a:lnTo>
                      <a:pt x="105" y="615"/>
                    </a:lnTo>
                    <a:lnTo>
                      <a:pt x="61" y="561"/>
                    </a:lnTo>
                    <a:lnTo>
                      <a:pt x="28" y="500"/>
                    </a:lnTo>
                    <a:lnTo>
                      <a:pt x="7" y="433"/>
                    </a:lnTo>
                    <a:lnTo>
                      <a:pt x="0" y="36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24581" name="AutoShape 5"/>
              <p:cNvSpPr/>
              <p:nvPr/>
            </p:nvSpPr>
            <p:spPr bwMode="auto">
              <a:xfrm>
                <a:off x="5520" y="537"/>
                <a:ext cx="1320" cy="120"/>
              </a:xfrm>
              <a:custGeom>
                <a:avLst/>
                <a:gdLst/>
                <a:ahLst/>
                <a:cxnLst>
                  <a:cxn ang="0">
                    <a:pos x="1200" y="0"/>
                  </a:cxn>
                  <a:cxn ang="0">
                    <a:pos x="1200" y="120"/>
                  </a:cxn>
                  <a:cxn ang="0">
                    <a:pos x="1300" y="70"/>
                  </a:cxn>
                  <a:cxn ang="0">
                    <a:pos x="1220" y="70"/>
                  </a:cxn>
                  <a:cxn ang="0">
                    <a:pos x="1220" y="50"/>
                  </a:cxn>
                  <a:cxn ang="0">
                    <a:pos x="1300" y="50"/>
                  </a:cxn>
                  <a:cxn ang="0">
                    <a:pos x="1200" y="0"/>
                  </a:cxn>
                  <a:cxn ang="0">
                    <a:pos x="1200" y="50"/>
                  </a:cxn>
                  <a:cxn ang="0">
                    <a:pos x="0" y="50"/>
                  </a:cxn>
                  <a:cxn ang="0">
                    <a:pos x="0" y="70"/>
                  </a:cxn>
                  <a:cxn ang="0">
                    <a:pos x="1200" y="70"/>
                  </a:cxn>
                  <a:cxn ang="0">
                    <a:pos x="1200" y="50"/>
                  </a:cxn>
                  <a:cxn ang="0">
                    <a:pos x="1300" y="50"/>
                  </a:cxn>
                  <a:cxn ang="0">
                    <a:pos x="1220" y="50"/>
                  </a:cxn>
                  <a:cxn ang="0">
                    <a:pos x="1220" y="70"/>
                  </a:cxn>
                  <a:cxn ang="0">
                    <a:pos x="1300" y="70"/>
                  </a:cxn>
                  <a:cxn ang="0">
                    <a:pos x="1320" y="60"/>
                  </a:cxn>
                  <a:cxn ang="0">
                    <a:pos x="1300" y="50"/>
                  </a:cxn>
                </a:cxnLst>
                <a:rect l="0" t="0" r="r" b="b"/>
                <a:pathLst>
                  <a:path w="1320" h="120">
                    <a:moveTo>
                      <a:pt x="1200" y="0"/>
                    </a:moveTo>
                    <a:lnTo>
                      <a:pt x="1200" y="120"/>
                    </a:lnTo>
                    <a:lnTo>
                      <a:pt x="1300" y="70"/>
                    </a:lnTo>
                    <a:lnTo>
                      <a:pt x="1220" y="70"/>
                    </a:lnTo>
                    <a:lnTo>
                      <a:pt x="1220" y="50"/>
                    </a:lnTo>
                    <a:lnTo>
                      <a:pt x="1300" y="50"/>
                    </a:lnTo>
                    <a:lnTo>
                      <a:pt x="1200" y="0"/>
                    </a:lnTo>
                    <a:close/>
                    <a:moveTo>
                      <a:pt x="1200" y="50"/>
                    </a:moveTo>
                    <a:lnTo>
                      <a:pt x="0" y="50"/>
                    </a:lnTo>
                    <a:lnTo>
                      <a:pt x="0" y="70"/>
                    </a:lnTo>
                    <a:lnTo>
                      <a:pt x="1200" y="70"/>
                    </a:lnTo>
                    <a:lnTo>
                      <a:pt x="1200" y="50"/>
                    </a:lnTo>
                    <a:close/>
                    <a:moveTo>
                      <a:pt x="1300" y="50"/>
                    </a:moveTo>
                    <a:lnTo>
                      <a:pt x="1220" y="50"/>
                    </a:lnTo>
                    <a:lnTo>
                      <a:pt x="1220" y="70"/>
                    </a:lnTo>
                    <a:lnTo>
                      <a:pt x="1300" y="70"/>
                    </a:lnTo>
                    <a:lnTo>
                      <a:pt x="1320" y="60"/>
                    </a:lnTo>
                    <a:lnTo>
                      <a:pt x="1300" y="5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24582" name="Freeform 6"/>
              <p:cNvSpPr/>
              <p:nvPr/>
            </p:nvSpPr>
            <p:spPr bwMode="auto">
              <a:xfrm>
                <a:off x="6840" y="1917"/>
                <a:ext cx="720" cy="720"/>
              </a:xfrm>
              <a:custGeom>
                <a:avLst/>
                <a:gdLst/>
                <a:ahLst/>
                <a:cxnLst>
                  <a:cxn ang="0">
                    <a:pos x="0" y="360"/>
                  </a:cxn>
                  <a:cxn ang="0">
                    <a:pos x="7" y="287"/>
                  </a:cxn>
                  <a:cxn ang="0">
                    <a:pos x="28" y="220"/>
                  </a:cxn>
                  <a:cxn ang="0">
                    <a:pos x="61" y="159"/>
                  </a:cxn>
                  <a:cxn ang="0">
                    <a:pos x="105" y="105"/>
                  </a:cxn>
                  <a:cxn ang="0">
                    <a:pos x="159" y="61"/>
                  </a:cxn>
                  <a:cxn ang="0">
                    <a:pos x="220" y="28"/>
                  </a:cxn>
                  <a:cxn ang="0">
                    <a:pos x="287" y="7"/>
                  </a:cxn>
                  <a:cxn ang="0">
                    <a:pos x="360" y="0"/>
                  </a:cxn>
                  <a:cxn ang="0">
                    <a:pos x="433" y="7"/>
                  </a:cxn>
                  <a:cxn ang="0">
                    <a:pos x="500" y="28"/>
                  </a:cxn>
                  <a:cxn ang="0">
                    <a:pos x="561" y="61"/>
                  </a:cxn>
                  <a:cxn ang="0">
                    <a:pos x="615" y="105"/>
                  </a:cxn>
                  <a:cxn ang="0">
                    <a:pos x="659" y="159"/>
                  </a:cxn>
                  <a:cxn ang="0">
                    <a:pos x="692" y="220"/>
                  </a:cxn>
                  <a:cxn ang="0">
                    <a:pos x="713" y="287"/>
                  </a:cxn>
                  <a:cxn ang="0">
                    <a:pos x="720" y="360"/>
                  </a:cxn>
                  <a:cxn ang="0">
                    <a:pos x="713" y="433"/>
                  </a:cxn>
                  <a:cxn ang="0">
                    <a:pos x="692" y="500"/>
                  </a:cxn>
                  <a:cxn ang="0">
                    <a:pos x="659" y="561"/>
                  </a:cxn>
                  <a:cxn ang="0">
                    <a:pos x="615" y="615"/>
                  </a:cxn>
                  <a:cxn ang="0">
                    <a:pos x="561" y="658"/>
                  </a:cxn>
                  <a:cxn ang="0">
                    <a:pos x="500" y="692"/>
                  </a:cxn>
                  <a:cxn ang="0">
                    <a:pos x="433" y="713"/>
                  </a:cxn>
                  <a:cxn ang="0">
                    <a:pos x="360" y="720"/>
                  </a:cxn>
                  <a:cxn ang="0">
                    <a:pos x="287" y="713"/>
                  </a:cxn>
                  <a:cxn ang="0">
                    <a:pos x="220" y="692"/>
                  </a:cxn>
                  <a:cxn ang="0">
                    <a:pos x="159" y="658"/>
                  </a:cxn>
                  <a:cxn ang="0">
                    <a:pos x="105" y="615"/>
                  </a:cxn>
                  <a:cxn ang="0">
                    <a:pos x="61" y="561"/>
                  </a:cxn>
                  <a:cxn ang="0">
                    <a:pos x="28" y="500"/>
                  </a:cxn>
                  <a:cxn ang="0">
                    <a:pos x="7" y="433"/>
                  </a:cxn>
                  <a:cxn ang="0">
                    <a:pos x="0" y="360"/>
                  </a:cxn>
                </a:cxnLst>
                <a:rect l="0" t="0" r="r" b="b"/>
                <a:pathLst>
                  <a:path w="720" h="720">
                    <a:moveTo>
                      <a:pt x="0" y="360"/>
                    </a:moveTo>
                    <a:lnTo>
                      <a:pt x="7" y="287"/>
                    </a:lnTo>
                    <a:lnTo>
                      <a:pt x="28" y="220"/>
                    </a:lnTo>
                    <a:lnTo>
                      <a:pt x="61" y="159"/>
                    </a:lnTo>
                    <a:lnTo>
                      <a:pt x="105" y="105"/>
                    </a:lnTo>
                    <a:lnTo>
                      <a:pt x="159" y="61"/>
                    </a:lnTo>
                    <a:lnTo>
                      <a:pt x="220" y="28"/>
                    </a:lnTo>
                    <a:lnTo>
                      <a:pt x="287" y="7"/>
                    </a:lnTo>
                    <a:lnTo>
                      <a:pt x="360" y="0"/>
                    </a:lnTo>
                    <a:lnTo>
                      <a:pt x="433" y="7"/>
                    </a:lnTo>
                    <a:lnTo>
                      <a:pt x="500" y="28"/>
                    </a:lnTo>
                    <a:lnTo>
                      <a:pt x="561" y="61"/>
                    </a:lnTo>
                    <a:lnTo>
                      <a:pt x="615" y="105"/>
                    </a:lnTo>
                    <a:lnTo>
                      <a:pt x="659" y="159"/>
                    </a:lnTo>
                    <a:lnTo>
                      <a:pt x="692" y="220"/>
                    </a:lnTo>
                    <a:lnTo>
                      <a:pt x="713" y="287"/>
                    </a:lnTo>
                    <a:lnTo>
                      <a:pt x="720" y="360"/>
                    </a:lnTo>
                    <a:lnTo>
                      <a:pt x="713" y="433"/>
                    </a:lnTo>
                    <a:lnTo>
                      <a:pt x="692" y="500"/>
                    </a:lnTo>
                    <a:lnTo>
                      <a:pt x="659" y="561"/>
                    </a:lnTo>
                    <a:lnTo>
                      <a:pt x="615" y="615"/>
                    </a:lnTo>
                    <a:lnTo>
                      <a:pt x="561" y="658"/>
                    </a:lnTo>
                    <a:lnTo>
                      <a:pt x="500" y="692"/>
                    </a:lnTo>
                    <a:lnTo>
                      <a:pt x="433" y="713"/>
                    </a:lnTo>
                    <a:lnTo>
                      <a:pt x="360" y="720"/>
                    </a:lnTo>
                    <a:lnTo>
                      <a:pt x="287" y="713"/>
                    </a:lnTo>
                    <a:lnTo>
                      <a:pt x="220" y="692"/>
                    </a:lnTo>
                    <a:lnTo>
                      <a:pt x="159" y="658"/>
                    </a:lnTo>
                    <a:lnTo>
                      <a:pt x="105" y="615"/>
                    </a:lnTo>
                    <a:lnTo>
                      <a:pt x="61" y="561"/>
                    </a:lnTo>
                    <a:lnTo>
                      <a:pt x="28" y="500"/>
                    </a:lnTo>
                    <a:lnTo>
                      <a:pt x="7" y="433"/>
                    </a:lnTo>
                    <a:lnTo>
                      <a:pt x="0" y="36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24583" name="AutoShape 7"/>
              <p:cNvSpPr/>
              <p:nvPr/>
            </p:nvSpPr>
            <p:spPr bwMode="auto">
              <a:xfrm>
                <a:off x="5508" y="830"/>
                <a:ext cx="1935" cy="2177"/>
              </a:xfrm>
              <a:custGeom>
                <a:avLst/>
                <a:gdLst/>
                <a:ahLst/>
                <a:cxnLst>
                  <a:cxn ang="0">
                    <a:pos x="41" y="1419"/>
                  </a:cxn>
                  <a:cxn ang="0">
                    <a:pos x="97" y="1862"/>
                  </a:cxn>
                  <a:cxn ang="0">
                    <a:pos x="86" y="1417"/>
                  </a:cxn>
                  <a:cxn ang="0">
                    <a:pos x="108" y="1880"/>
                  </a:cxn>
                  <a:cxn ang="0">
                    <a:pos x="122" y="1375"/>
                  </a:cxn>
                  <a:cxn ang="0">
                    <a:pos x="114" y="1923"/>
                  </a:cxn>
                  <a:cxn ang="0">
                    <a:pos x="146" y="1956"/>
                  </a:cxn>
                  <a:cxn ang="0">
                    <a:pos x="200" y="1976"/>
                  </a:cxn>
                  <a:cxn ang="0">
                    <a:pos x="192" y="1361"/>
                  </a:cxn>
                  <a:cxn ang="0">
                    <a:pos x="233" y="1997"/>
                  </a:cxn>
                  <a:cxn ang="0">
                    <a:pos x="250" y="2005"/>
                  </a:cxn>
                  <a:cxn ang="0">
                    <a:pos x="262" y="1323"/>
                  </a:cxn>
                  <a:cxn ang="0">
                    <a:pos x="305" y="2024"/>
                  </a:cxn>
                  <a:cxn ang="0">
                    <a:pos x="324" y="2029"/>
                  </a:cxn>
                  <a:cxn ang="0">
                    <a:pos x="333" y="1286"/>
                  </a:cxn>
                  <a:cxn ang="0">
                    <a:pos x="387" y="1260"/>
                  </a:cxn>
                  <a:cxn ang="0">
                    <a:pos x="419" y="2064"/>
                  </a:cxn>
                  <a:cxn ang="0">
                    <a:pos x="423" y="1242"/>
                  </a:cxn>
                  <a:cxn ang="0">
                    <a:pos x="439" y="2067"/>
                  </a:cxn>
                  <a:cxn ang="0">
                    <a:pos x="501" y="2054"/>
                  </a:cxn>
                  <a:cxn ang="0">
                    <a:pos x="505" y="1182"/>
                  </a:cxn>
                  <a:cxn ang="0">
                    <a:pos x="539" y="2078"/>
                  </a:cxn>
                  <a:cxn ang="0">
                    <a:pos x="561" y="2060"/>
                  </a:cxn>
                  <a:cxn ang="0">
                    <a:pos x="605" y="1163"/>
                  </a:cxn>
                  <a:cxn ang="0">
                    <a:pos x="642" y="1149"/>
                  </a:cxn>
                  <a:cxn ang="0">
                    <a:pos x="640" y="2066"/>
                  </a:cxn>
                  <a:cxn ang="0">
                    <a:pos x="661" y="1142"/>
                  </a:cxn>
                  <a:cxn ang="0">
                    <a:pos x="699" y="2088"/>
                  </a:cxn>
                  <a:cxn ang="0">
                    <a:pos x="739" y="2069"/>
                  </a:cxn>
                  <a:cxn ang="0">
                    <a:pos x="756" y="1115"/>
                  </a:cxn>
                  <a:cxn ang="0">
                    <a:pos x="771" y="1091"/>
                  </a:cxn>
                  <a:cxn ang="0">
                    <a:pos x="834" y="1100"/>
                  </a:cxn>
                  <a:cxn ang="0">
                    <a:pos x="840" y="2083"/>
                  </a:cxn>
                  <a:cxn ang="0">
                    <a:pos x="900" y="2075"/>
                  </a:cxn>
                  <a:cxn ang="0">
                    <a:pos x="892" y="1097"/>
                  </a:cxn>
                  <a:cxn ang="0">
                    <a:pos x="939" y="2067"/>
                  </a:cxn>
                  <a:cxn ang="0">
                    <a:pos x="954" y="1084"/>
                  </a:cxn>
                  <a:cxn ang="0">
                    <a:pos x="993" y="1094"/>
                  </a:cxn>
                  <a:cxn ang="0">
                    <a:pos x="991" y="2029"/>
                  </a:cxn>
                  <a:cxn ang="0">
                    <a:pos x="1032" y="1107"/>
                  </a:cxn>
                  <a:cxn ang="0">
                    <a:pos x="1069" y="1124"/>
                  </a:cxn>
                  <a:cxn ang="0">
                    <a:pos x="1063" y="1996"/>
                  </a:cxn>
                  <a:cxn ang="0">
                    <a:pos x="1105" y="1142"/>
                  </a:cxn>
                  <a:cxn ang="0">
                    <a:pos x="1112" y="1170"/>
                  </a:cxn>
                  <a:cxn ang="0">
                    <a:pos x="1173" y="1186"/>
                  </a:cxn>
                  <a:cxn ang="0">
                    <a:pos x="1175" y="1949"/>
                  </a:cxn>
                  <a:cxn ang="0">
                    <a:pos x="1211" y="1897"/>
                  </a:cxn>
                  <a:cxn ang="0">
                    <a:pos x="1224" y="1251"/>
                  </a:cxn>
                  <a:cxn ang="0">
                    <a:pos x="1271" y="1846"/>
                  </a:cxn>
                  <a:cxn ang="0">
                    <a:pos x="1314" y="1834"/>
                  </a:cxn>
                  <a:cxn ang="0">
                    <a:pos x="1324" y="0"/>
                  </a:cxn>
                  <a:cxn ang="0">
                    <a:pos x="1344" y="1807"/>
                  </a:cxn>
                  <a:cxn ang="0">
                    <a:pos x="1358" y="1792"/>
                  </a:cxn>
                  <a:cxn ang="0">
                    <a:pos x="1416" y="1708"/>
                  </a:cxn>
                  <a:cxn ang="0">
                    <a:pos x="1458" y="1694"/>
                  </a:cxn>
                  <a:cxn ang="0">
                    <a:pos x="1927" y="2176"/>
                  </a:cxn>
                </a:cxnLst>
                <a:rect l="0" t="0" r="r" b="b"/>
                <a:pathLst>
                  <a:path w="1935" h="2177">
                    <a:moveTo>
                      <a:pt x="33" y="1446"/>
                    </a:moveTo>
                    <a:lnTo>
                      <a:pt x="24" y="1429"/>
                    </a:lnTo>
                    <a:lnTo>
                      <a:pt x="6" y="1438"/>
                    </a:lnTo>
                    <a:lnTo>
                      <a:pt x="16" y="1456"/>
                    </a:lnTo>
                    <a:lnTo>
                      <a:pt x="33" y="1446"/>
                    </a:lnTo>
                    <a:close/>
                    <a:moveTo>
                      <a:pt x="68" y="1427"/>
                    </a:moveTo>
                    <a:lnTo>
                      <a:pt x="59" y="1409"/>
                    </a:lnTo>
                    <a:lnTo>
                      <a:pt x="41" y="1419"/>
                    </a:lnTo>
                    <a:lnTo>
                      <a:pt x="51" y="1437"/>
                    </a:lnTo>
                    <a:lnTo>
                      <a:pt x="68" y="1427"/>
                    </a:lnTo>
                    <a:close/>
                    <a:moveTo>
                      <a:pt x="79" y="1827"/>
                    </a:moveTo>
                    <a:lnTo>
                      <a:pt x="71" y="1808"/>
                    </a:lnTo>
                    <a:lnTo>
                      <a:pt x="53" y="1816"/>
                    </a:lnTo>
                    <a:lnTo>
                      <a:pt x="61" y="1835"/>
                    </a:lnTo>
                    <a:lnTo>
                      <a:pt x="79" y="1827"/>
                    </a:lnTo>
                    <a:close/>
                    <a:moveTo>
                      <a:pt x="97" y="1862"/>
                    </a:moveTo>
                    <a:lnTo>
                      <a:pt x="88" y="1844"/>
                    </a:lnTo>
                    <a:lnTo>
                      <a:pt x="70" y="1853"/>
                    </a:lnTo>
                    <a:lnTo>
                      <a:pt x="79" y="1871"/>
                    </a:lnTo>
                    <a:lnTo>
                      <a:pt x="97" y="1862"/>
                    </a:lnTo>
                    <a:close/>
                    <a:moveTo>
                      <a:pt x="104" y="1408"/>
                    </a:moveTo>
                    <a:lnTo>
                      <a:pt x="94" y="1390"/>
                    </a:lnTo>
                    <a:lnTo>
                      <a:pt x="76" y="1400"/>
                    </a:lnTo>
                    <a:lnTo>
                      <a:pt x="86" y="1417"/>
                    </a:lnTo>
                    <a:lnTo>
                      <a:pt x="104" y="1408"/>
                    </a:lnTo>
                    <a:close/>
                    <a:moveTo>
                      <a:pt x="111" y="1776"/>
                    </a:moveTo>
                    <a:lnTo>
                      <a:pt x="11" y="1687"/>
                    </a:lnTo>
                    <a:lnTo>
                      <a:pt x="0" y="1821"/>
                    </a:lnTo>
                    <a:lnTo>
                      <a:pt x="58" y="1798"/>
                    </a:lnTo>
                    <a:lnTo>
                      <a:pt x="111" y="1776"/>
                    </a:lnTo>
                    <a:close/>
                    <a:moveTo>
                      <a:pt x="117" y="1895"/>
                    </a:moveTo>
                    <a:lnTo>
                      <a:pt x="108" y="1880"/>
                    </a:lnTo>
                    <a:lnTo>
                      <a:pt x="107" y="1879"/>
                    </a:lnTo>
                    <a:lnTo>
                      <a:pt x="89" y="1889"/>
                    </a:lnTo>
                    <a:lnTo>
                      <a:pt x="91" y="1892"/>
                    </a:lnTo>
                    <a:lnTo>
                      <a:pt x="101" y="1906"/>
                    </a:lnTo>
                    <a:lnTo>
                      <a:pt x="117" y="1895"/>
                    </a:lnTo>
                    <a:close/>
                    <a:moveTo>
                      <a:pt x="139" y="1389"/>
                    </a:moveTo>
                    <a:lnTo>
                      <a:pt x="129" y="1371"/>
                    </a:lnTo>
                    <a:lnTo>
                      <a:pt x="122" y="1375"/>
                    </a:lnTo>
                    <a:lnTo>
                      <a:pt x="112" y="1381"/>
                    </a:lnTo>
                    <a:lnTo>
                      <a:pt x="121" y="1398"/>
                    </a:lnTo>
                    <a:lnTo>
                      <a:pt x="132" y="1392"/>
                    </a:lnTo>
                    <a:lnTo>
                      <a:pt x="139" y="1389"/>
                    </a:lnTo>
                    <a:close/>
                    <a:moveTo>
                      <a:pt x="142" y="1924"/>
                    </a:moveTo>
                    <a:lnTo>
                      <a:pt x="138" y="1920"/>
                    </a:lnTo>
                    <a:lnTo>
                      <a:pt x="129" y="1909"/>
                    </a:lnTo>
                    <a:lnTo>
                      <a:pt x="114" y="1923"/>
                    </a:lnTo>
                    <a:lnTo>
                      <a:pt x="124" y="1934"/>
                    </a:lnTo>
                    <a:lnTo>
                      <a:pt x="128" y="1938"/>
                    </a:lnTo>
                    <a:lnTo>
                      <a:pt x="142" y="1924"/>
                    </a:lnTo>
                    <a:close/>
                    <a:moveTo>
                      <a:pt x="170" y="1951"/>
                    </a:moveTo>
                    <a:lnTo>
                      <a:pt x="160" y="1941"/>
                    </a:lnTo>
                    <a:lnTo>
                      <a:pt x="156" y="1938"/>
                    </a:lnTo>
                    <a:lnTo>
                      <a:pt x="142" y="1952"/>
                    </a:lnTo>
                    <a:lnTo>
                      <a:pt x="146" y="1956"/>
                    </a:lnTo>
                    <a:lnTo>
                      <a:pt x="157" y="1966"/>
                    </a:lnTo>
                    <a:lnTo>
                      <a:pt x="170" y="1951"/>
                    </a:lnTo>
                    <a:close/>
                    <a:moveTo>
                      <a:pt x="174" y="1370"/>
                    </a:moveTo>
                    <a:lnTo>
                      <a:pt x="165" y="1352"/>
                    </a:lnTo>
                    <a:lnTo>
                      <a:pt x="147" y="1362"/>
                    </a:lnTo>
                    <a:lnTo>
                      <a:pt x="156" y="1379"/>
                    </a:lnTo>
                    <a:lnTo>
                      <a:pt x="174" y="1370"/>
                    </a:lnTo>
                    <a:close/>
                    <a:moveTo>
                      <a:pt x="200" y="1976"/>
                    </a:moveTo>
                    <a:lnTo>
                      <a:pt x="185" y="1964"/>
                    </a:lnTo>
                    <a:lnTo>
                      <a:pt x="172" y="1980"/>
                    </a:lnTo>
                    <a:lnTo>
                      <a:pt x="188" y="1992"/>
                    </a:lnTo>
                    <a:lnTo>
                      <a:pt x="200" y="1976"/>
                    </a:lnTo>
                    <a:close/>
                    <a:moveTo>
                      <a:pt x="209" y="1351"/>
                    </a:moveTo>
                    <a:lnTo>
                      <a:pt x="200" y="1334"/>
                    </a:lnTo>
                    <a:lnTo>
                      <a:pt x="182" y="1343"/>
                    </a:lnTo>
                    <a:lnTo>
                      <a:pt x="192" y="1361"/>
                    </a:lnTo>
                    <a:lnTo>
                      <a:pt x="209" y="1351"/>
                    </a:lnTo>
                    <a:close/>
                    <a:moveTo>
                      <a:pt x="233" y="1997"/>
                    </a:moveTo>
                    <a:lnTo>
                      <a:pt x="226" y="1993"/>
                    </a:lnTo>
                    <a:lnTo>
                      <a:pt x="216" y="1987"/>
                    </a:lnTo>
                    <a:lnTo>
                      <a:pt x="205" y="2004"/>
                    </a:lnTo>
                    <a:lnTo>
                      <a:pt x="216" y="2011"/>
                    </a:lnTo>
                    <a:lnTo>
                      <a:pt x="223" y="2014"/>
                    </a:lnTo>
                    <a:lnTo>
                      <a:pt x="233" y="1997"/>
                    </a:lnTo>
                    <a:close/>
                    <a:moveTo>
                      <a:pt x="244" y="1332"/>
                    </a:moveTo>
                    <a:lnTo>
                      <a:pt x="235" y="1315"/>
                    </a:lnTo>
                    <a:lnTo>
                      <a:pt x="217" y="1324"/>
                    </a:lnTo>
                    <a:lnTo>
                      <a:pt x="227" y="1342"/>
                    </a:lnTo>
                    <a:lnTo>
                      <a:pt x="244" y="1332"/>
                    </a:lnTo>
                    <a:close/>
                    <a:moveTo>
                      <a:pt x="268" y="2013"/>
                    </a:moveTo>
                    <a:lnTo>
                      <a:pt x="253" y="2007"/>
                    </a:lnTo>
                    <a:lnTo>
                      <a:pt x="250" y="2005"/>
                    </a:lnTo>
                    <a:lnTo>
                      <a:pt x="242" y="2024"/>
                    </a:lnTo>
                    <a:lnTo>
                      <a:pt x="246" y="2025"/>
                    </a:lnTo>
                    <a:lnTo>
                      <a:pt x="261" y="2031"/>
                    </a:lnTo>
                    <a:lnTo>
                      <a:pt x="268" y="2013"/>
                    </a:lnTo>
                    <a:close/>
                    <a:moveTo>
                      <a:pt x="280" y="1314"/>
                    </a:moveTo>
                    <a:lnTo>
                      <a:pt x="271" y="1296"/>
                    </a:lnTo>
                    <a:lnTo>
                      <a:pt x="253" y="1305"/>
                    </a:lnTo>
                    <a:lnTo>
                      <a:pt x="262" y="1323"/>
                    </a:lnTo>
                    <a:lnTo>
                      <a:pt x="280" y="1314"/>
                    </a:lnTo>
                    <a:close/>
                    <a:moveTo>
                      <a:pt x="305" y="2024"/>
                    </a:moveTo>
                    <a:lnTo>
                      <a:pt x="304" y="2024"/>
                    </a:lnTo>
                    <a:lnTo>
                      <a:pt x="286" y="2019"/>
                    </a:lnTo>
                    <a:lnTo>
                      <a:pt x="281" y="2038"/>
                    </a:lnTo>
                    <a:lnTo>
                      <a:pt x="300" y="2043"/>
                    </a:lnTo>
                    <a:lnTo>
                      <a:pt x="300" y="2044"/>
                    </a:lnTo>
                    <a:lnTo>
                      <a:pt x="305" y="2024"/>
                    </a:lnTo>
                    <a:close/>
                    <a:moveTo>
                      <a:pt x="315" y="1296"/>
                    </a:moveTo>
                    <a:lnTo>
                      <a:pt x="306" y="1278"/>
                    </a:lnTo>
                    <a:lnTo>
                      <a:pt x="288" y="1287"/>
                    </a:lnTo>
                    <a:lnTo>
                      <a:pt x="298" y="1305"/>
                    </a:lnTo>
                    <a:lnTo>
                      <a:pt x="315" y="1296"/>
                    </a:lnTo>
                    <a:close/>
                    <a:moveTo>
                      <a:pt x="344" y="2032"/>
                    </a:moveTo>
                    <a:lnTo>
                      <a:pt x="325" y="2029"/>
                    </a:lnTo>
                    <a:lnTo>
                      <a:pt x="324" y="2029"/>
                    </a:lnTo>
                    <a:lnTo>
                      <a:pt x="320" y="2048"/>
                    </a:lnTo>
                    <a:lnTo>
                      <a:pt x="321" y="2048"/>
                    </a:lnTo>
                    <a:lnTo>
                      <a:pt x="340" y="2052"/>
                    </a:lnTo>
                    <a:lnTo>
                      <a:pt x="344" y="2032"/>
                    </a:lnTo>
                    <a:close/>
                    <a:moveTo>
                      <a:pt x="351" y="1277"/>
                    </a:moveTo>
                    <a:lnTo>
                      <a:pt x="342" y="1260"/>
                    </a:lnTo>
                    <a:lnTo>
                      <a:pt x="324" y="1269"/>
                    </a:lnTo>
                    <a:lnTo>
                      <a:pt x="333" y="1286"/>
                    </a:lnTo>
                    <a:lnTo>
                      <a:pt x="351" y="1277"/>
                    </a:lnTo>
                    <a:close/>
                    <a:moveTo>
                      <a:pt x="383" y="2039"/>
                    </a:moveTo>
                    <a:lnTo>
                      <a:pt x="363" y="2036"/>
                    </a:lnTo>
                    <a:lnTo>
                      <a:pt x="360" y="2055"/>
                    </a:lnTo>
                    <a:lnTo>
                      <a:pt x="370" y="2057"/>
                    </a:lnTo>
                    <a:lnTo>
                      <a:pt x="380" y="2058"/>
                    </a:lnTo>
                    <a:lnTo>
                      <a:pt x="383" y="2039"/>
                    </a:lnTo>
                    <a:close/>
                    <a:moveTo>
                      <a:pt x="387" y="1260"/>
                    </a:moveTo>
                    <a:lnTo>
                      <a:pt x="378" y="1242"/>
                    </a:lnTo>
                    <a:lnTo>
                      <a:pt x="360" y="1251"/>
                    </a:lnTo>
                    <a:lnTo>
                      <a:pt x="369" y="1269"/>
                    </a:lnTo>
                    <a:lnTo>
                      <a:pt x="387" y="1260"/>
                    </a:lnTo>
                    <a:close/>
                    <a:moveTo>
                      <a:pt x="422" y="2044"/>
                    </a:moveTo>
                    <a:lnTo>
                      <a:pt x="402" y="2041"/>
                    </a:lnTo>
                    <a:lnTo>
                      <a:pt x="400" y="2061"/>
                    </a:lnTo>
                    <a:lnTo>
                      <a:pt x="419" y="2064"/>
                    </a:lnTo>
                    <a:lnTo>
                      <a:pt x="422" y="2044"/>
                    </a:lnTo>
                    <a:close/>
                    <a:moveTo>
                      <a:pt x="423" y="1242"/>
                    </a:moveTo>
                    <a:lnTo>
                      <a:pt x="414" y="1224"/>
                    </a:lnTo>
                    <a:lnTo>
                      <a:pt x="406" y="1228"/>
                    </a:lnTo>
                    <a:lnTo>
                      <a:pt x="396" y="1233"/>
                    </a:lnTo>
                    <a:lnTo>
                      <a:pt x="405" y="1251"/>
                    </a:lnTo>
                    <a:lnTo>
                      <a:pt x="415" y="1246"/>
                    </a:lnTo>
                    <a:lnTo>
                      <a:pt x="423" y="1242"/>
                    </a:lnTo>
                    <a:close/>
                    <a:moveTo>
                      <a:pt x="459" y="1225"/>
                    </a:moveTo>
                    <a:lnTo>
                      <a:pt x="450" y="1207"/>
                    </a:lnTo>
                    <a:lnTo>
                      <a:pt x="432" y="1216"/>
                    </a:lnTo>
                    <a:lnTo>
                      <a:pt x="441" y="1234"/>
                    </a:lnTo>
                    <a:lnTo>
                      <a:pt x="459" y="1225"/>
                    </a:lnTo>
                    <a:close/>
                    <a:moveTo>
                      <a:pt x="462" y="2049"/>
                    </a:moveTo>
                    <a:lnTo>
                      <a:pt x="442" y="2047"/>
                    </a:lnTo>
                    <a:lnTo>
                      <a:pt x="439" y="2067"/>
                    </a:lnTo>
                    <a:lnTo>
                      <a:pt x="459" y="2069"/>
                    </a:lnTo>
                    <a:lnTo>
                      <a:pt x="462" y="2049"/>
                    </a:lnTo>
                    <a:close/>
                    <a:moveTo>
                      <a:pt x="495" y="1209"/>
                    </a:moveTo>
                    <a:lnTo>
                      <a:pt x="487" y="1191"/>
                    </a:lnTo>
                    <a:lnTo>
                      <a:pt x="469" y="1199"/>
                    </a:lnTo>
                    <a:lnTo>
                      <a:pt x="477" y="1217"/>
                    </a:lnTo>
                    <a:lnTo>
                      <a:pt x="495" y="1209"/>
                    </a:lnTo>
                    <a:close/>
                    <a:moveTo>
                      <a:pt x="501" y="2054"/>
                    </a:moveTo>
                    <a:lnTo>
                      <a:pt x="481" y="2052"/>
                    </a:lnTo>
                    <a:lnTo>
                      <a:pt x="479" y="2072"/>
                    </a:lnTo>
                    <a:lnTo>
                      <a:pt x="499" y="2074"/>
                    </a:lnTo>
                    <a:lnTo>
                      <a:pt x="501" y="2054"/>
                    </a:lnTo>
                    <a:close/>
                    <a:moveTo>
                      <a:pt x="531" y="1193"/>
                    </a:moveTo>
                    <a:lnTo>
                      <a:pt x="524" y="1174"/>
                    </a:lnTo>
                    <a:lnTo>
                      <a:pt x="514" y="1178"/>
                    </a:lnTo>
                    <a:lnTo>
                      <a:pt x="505" y="1182"/>
                    </a:lnTo>
                    <a:lnTo>
                      <a:pt x="513" y="1201"/>
                    </a:lnTo>
                    <a:lnTo>
                      <a:pt x="522" y="1197"/>
                    </a:lnTo>
                    <a:lnTo>
                      <a:pt x="531" y="1193"/>
                    </a:lnTo>
                    <a:close/>
                    <a:moveTo>
                      <a:pt x="541" y="2058"/>
                    </a:moveTo>
                    <a:lnTo>
                      <a:pt x="521" y="2056"/>
                    </a:lnTo>
                    <a:lnTo>
                      <a:pt x="519" y="2076"/>
                    </a:lnTo>
                    <a:lnTo>
                      <a:pt x="535" y="2078"/>
                    </a:lnTo>
                    <a:lnTo>
                      <a:pt x="539" y="2078"/>
                    </a:lnTo>
                    <a:lnTo>
                      <a:pt x="541" y="2058"/>
                    </a:lnTo>
                    <a:close/>
                    <a:moveTo>
                      <a:pt x="568" y="1177"/>
                    </a:moveTo>
                    <a:lnTo>
                      <a:pt x="561" y="1159"/>
                    </a:lnTo>
                    <a:lnTo>
                      <a:pt x="542" y="1167"/>
                    </a:lnTo>
                    <a:lnTo>
                      <a:pt x="550" y="1185"/>
                    </a:lnTo>
                    <a:lnTo>
                      <a:pt x="568" y="1177"/>
                    </a:lnTo>
                    <a:close/>
                    <a:moveTo>
                      <a:pt x="581" y="2062"/>
                    </a:moveTo>
                    <a:lnTo>
                      <a:pt x="561" y="2060"/>
                    </a:lnTo>
                    <a:lnTo>
                      <a:pt x="559" y="2080"/>
                    </a:lnTo>
                    <a:lnTo>
                      <a:pt x="579" y="2082"/>
                    </a:lnTo>
                    <a:lnTo>
                      <a:pt x="581" y="2062"/>
                    </a:lnTo>
                    <a:close/>
                    <a:moveTo>
                      <a:pt x="605" y="1163"/>
                    </a:moveTo>
                    <a:lnTo>
                      <a:pt x="598" y="1144"/>
                    </a:lnTo>
                    <a:lnTo>
                      <a:pt x="579" y="1151"/>
                    </a:lnTo>
                    <a:lnTo>
                      <a:pt x="587" y="1170"/>
                    </a:lnTo>
                    <a:lnTo>
                      <a:pt x="605" y="1163"/>
                    </a:lnTo>
                    <a:close/>
                    <a:moveTo>
                      <a:pt x="620" y="2065"/>
                    </a:moveTo>
                    <a:lnTo>
                      <a:pt x="616" y="2065"/>
                    </a:lnTo>
                    <a:lnTo>
                      <a:pt x="600" y="2064"/>
                    </a:lnTo>
                    <a:lnTo>
                      <a:pt x="599" y="2084"/>
                    </a:lnTo>
                    <a:lnTo>
                      <a:pt x="614" y="2085"/>
                    </a:lnTo>
                    <a:lnTo>
                      <a:pt x="619" y="2085"/>
                    </a:lnTo>
                    <a:lnTo>
                      <a:pt x="620" y="2065"/>
                    </a:lnTo>
                    <a:close/>
                    <a:moveTo>
                      <a:pt x="642" y="1149"/>
                    </a:moveTo>
                    <a:lnTo>
                      <a:pt x="636" y="1130"/>
                    </a:lnTo>
                    <a:lnTo>
                      <a:pt x="618" y="1137"/>
                    </a:lnTo>
                    <a:lnTo>
                      <a:pt x="617" y="1137"/>
                    </a:lnTo>
                    <a:lnTo>
                      <a:pt x="624" y="1156"/>
                    </a:lnTo>
                    <a:lnTo>
                      <a:pt x="625" y="1155"/>
                    </a:lnTo>
                    <a:lnTo>
                      <a:pt x="642" y="1149"/>
                    </a:lnTo>
                    <a:close/>
                    <a:moveTo>
                      <a:pt x="660" y="2067"/>
                    </a:moveTo>
                    <a:lnTo>
                      <a:pt x="640" y="2066"/>
                    </a:lnTo>
                    <a:lnTo>
                      <a:pt x="639" y="2086"/>
                    </a:lnTo>
                    <a:lnTo>
                      <a:pt x="659" y="2087"/>
                    </a:lnTo>
                    <a:lnTo>
                      <a:pt x="660" y="2067"/>
                    </a:lnTo>
                    <a:close/>
                    <a:moveTo>
                      <a:pt x="680" y="1136"/>
                    </a:moveTo>
                    <a:lnTo>
                      <a:pt x="674" y="1117"/>
                    </a:lnTo>
                    <a:lnTo>
                      <a:pt x="667" y="1119"/>
                    </a:lnTo>
                    <a:lnTo>
                      <a:pt x="655" y="1124"/>
                    </a:lnTo>
                    <a:lnTo>
                      <a:pt x="661" y="1142"/>
                    </a:lnTo>
                    <a:lnTo>
                      <a:pt x="674" y="1138"/>
                    </a:lnTo>
                    <a:lnTo>
                      <a:pt x="680" y="1136"/>
                    </a:lnTo>
                    <a:close/>
                    <a:moveTo>
                      <a:pt x="700" y="2068"/>
                    </a:moveTo>
                    <a:lnTo>
                      <a:pt x="697" y="2068"/>
                    </a:lnTo>
                    <a:lnTo>
                      <a:pt x="680" y="2068"/>
                    </a:lnTo>
                    <a:lnTo>
                      <a:pt x="679" y="2088"/>
                    </a:lnTo>
                    <a:lnTo>
                      <a:pt x="697" y="2088"/>
                    </a:lnTo>
                    <a:lnTo>
                      <a:pt x="699" y="2088"/>
                    </a:lnTo>
                    <a:lnTo>
                      <a:pt x="700" y="2068"/>
                    </a:lnTo>
                    <a:close/>
                    <a:moveTo>
                      <a:pt x="718" y="1124"/>
                    </a:moveTo>
                    <a:lnTo>
                      <a:pt x="712" y="1105"/>
                    </a:lnTo>
                    <a:lnTo>
                      <a:pt x="693" y="1111"/>
                    </a:lnTo>
                    <a:lnTo>
                      <a:pt x="699" y="1130"/>
                    </a:lnTo>
                    <a:lnTo>
                      <a:pt x="718" y="1124"/>
                    </a:lnTo>
                    <a:close/>
                    <a:moveTo>
                      <a:pt x="740" y="2089"/>
                    </a:moveTo>
                    <a:lnTo>
                      <a:pt x="739" y="2069"/>
                    </a:lnTo>
                    <a:lnTo>
                      <a:pt x="720" y="2069"/>
                    </a:lnTo>
                    <a:lnTo>
                      <a:pt x="719" y="2089"/>
                    </a:lnTo>
                    <a:lnTo>
                      <a:pt x="740" y="2089"/>
                    </a:lnTo>
                    <a:close/>
                    <a:moveTo>
                      <a:pt x="756" y="1115"/>
                    </a:moveTo>
                    <a:lnTo>
                      <a:pt x="751" y="1095"/>
                    </a:lnTo>
                    <a:lnTo>
                      <a:pt x="732" y="1100"/>
                    </a:lnTo>
                    <a:lnTo>
                      <a:pt x="737" y="1119"/>
                    </a:lnTo>
                    <a:lnTo>
                      <a:pt x="756" y="1115"/>
                    </a:lnTo>
                    <a:close/>
                    <a:moveTo>
                      <a:pt x="780" y="2088"/>
                    </a:moveTo>
                    <a:lnTo>
                      <a:pt x="779" y="2068"/>
                    </a:lnTo>
                    <a:lnTo>
                      <a:pt x="759" y="2068"/>
                    </a:lnTo>
                    <a:lnTo>
                      <a:pt x="760" y="2088"/>
                    </a:lnTo>
                    <a:lnTo>
                      <a:pt x="780" y="2088"/>
                    </a:lnTo>
                    <a:close/>
                    <a:moveTo>
                      <a:pt x="795" y="1106"/>
                    </a:moveTo>
                    <a:lnTo>
                      <a:pt x="791" y="1087"/>
                    </a:lnTo>
                    <a:lnTo>
                      <a:pt x="771" y="1091"/>
                    </a:lnTo>
                    <a:lnTo>
                      <a:pt x="775" y="1110"/>
                    </a:lnTo>
                    <a:lnTo>
                      <a:pt x="795" y="1106"/>
                    </a:lnTo>
                    <a:close/>
                    <a:moveTo>
                      <a:pt x="820" y="2085"/>
                    </a:moveTo>
                    <a:lnTo>
                      <a:pt x="819" y="2065"/>
                    </a:lnTo>
                    <a:lnTo>
                      <a:pt x="799" y="2066"/>
                    </a:lnTo>
                    <a:lnTo>
                      <a:pt x="800" y="2086"/>
                    </a:lnTo>
                    <a:lnTo>
                      <a:pt x="820" y="2085"/>
                    </a:lnTo>
                    <a:close/>
                    <a:moveTo>
                      <a:pt x="834" y="1100"/>
                    </a:moveTo>
                    <a:lnTo>
                      <a:pt x="831" y="1080"/>
                    </a:lnTo>
                    <a:lnTo>
                      <a:pt x="811" y="1083"/>
                    </a:lnTo>
                    <a:lnTo>
                      <a:pt x="814" y="1103"/>
                    </a:lnTo>
                    <a:lnTo>
                      <a:pt x="834" y="1100"/>
                    </a:lnTo>
                    <a:close/>
                    <a:moveTo>
                      <a:pt x="860" y="2081"/>
                    </a:moveTo>
                    <a:lnTo>
                      <a:pt x="858" y="2061"/>
                    </a:lnTo>
                    <a:lnTo>
                      <a:pt x="838" y="2063"/>
                    </a:lnTo>
                    <a:lnTo>
                      <a:pt x="840" y="2083"/>
                    </a:lnTo>
                    <a:lnTo>
                      <a:pt x="860" y="2081"/>
                    </a:lnTo>
                    <a:close/>
                    <a:moveTo>
                      <a:pt x="872" y="1097"/>
                    </a:moveTo>
                    <a:lnTo>
                      <a:pt x="872" y="1077"/>
                    </a:lnTo>
                    <a:lnTo>
                      <a:pt x="871" y="1077"/>
                    </a:lnTo>
                    <a:lnTo>
                      <a:pt x="852" y="1078"/>
                    </a:lnTo>
                    <a:lnTo>
                      <a:pt x="853" y="1098"/>
                    </a:lnTo>
                    <a:lnTo>
                      <a:pt x="872" y="1097"/>
                    </a:lnTo>
                    <a:close/>
                    <a:moveTo>
                      <a:pt x="900" y="2075"/>
                    </a:moveTo>
                    <a:lnTo>
                      <a:pt x="897" y="2055"/>
                    </a:lnTo>
                    <a:lnTo>
                      <a:pt x="877" y="2058"/>
                    </a:lnTo>
                    <a:lnTo>
                      <a:pt x="881" y="2078"/>
                    </a:lnTo>
                    <a:lnTo>
                      <a:pt x="900" y="2075"/>
                    </a:lnTo>
                    <a:close/>
                    <a:moveTo>
                      <a:pt x="913" y="1078"/>
                    </a:moveTo>
                    <a:lnTo>
                      <a:pt x="912" y="1078"/>
                    </a:lnTo>
                    <a:lnTo>
                      <a:pt x="893" y="1077"/>
                    </a:lnTo>
                    <a:lnTo>
                      <a:pt x="892" y="1097"/>
                    </a:lnTo>
                    <a:lnTo>
                      <a:pt x="911" y="1098"/>
                    </a:lnTo>
                    <a:lnTo>
                      <a:pt x="913" y="1078"/>
                    </a:lnTo>
                    <a:close/>
                    <a:moveTo>
                      <a:pt x="941" y="2066"/>
                    </a:moveTo>
                    <a:lnTo>
                      <a:pt x="935" y="2047"/>
                    </a:lnTo>
                    <a:lnTo>
                      <a:pt x="933" y="2047"/>
                    </a:lnTo>
                    <a:lnTo>
                      <a:pt x="916" y="2051"/>
                    </a:lnTo>
                    <a:lnTo>
                      <a:pt x="920" y="2071"/>
                    </a:lnTo>
                    <a:lnTo>
                      <a:pt x="939" y="2067"/>
                    </a:lnTo>
                    <a:lnTo>
                      <a:pt x="941" y="2066"/>
                    </a:lnTo>
                    <a:close/>
                    <a:moveTo>
                      <a:pt x="954" y="1084"/>
                    </a:moveTo>
                    <a:lnTo>
                      <a:pt x="953" y="1083"/>
                    </a:lnTo>
                    <a:lnTo>
                      <a:pt x="934" y="1080"/>
                    </a:lnTo>
                    <a:lnTo>
                      <a:pt x="931" y="1100"/>
                    </a:lnTo>
                    <a:lnTo>
                      <a:pt x="949" y="1103"/>
                    </a:lnTo>
                    <a:lnTo>
                      <a:pt x="950" y="1103"/>
                    </a:lnTo>
                    <a:lnTo>
                      <a:pt x="954" y="1084"/>
                    </a:lnTo>
                    <a:close/>
                    <a:moveTo>
                      <a:pt x="980" y="2054"/>
                    </a:moveTo>
                    <a:lnTo>
                      <a:pt x="973" y="2036"/>
                    </a:lnTo>
                    <a:lnTo>
                      <a:pt x="968" y="2038"/>
                    </a:lnTo>
                    <a:lnTo>
                      <a:pt x="954" y="2041"/>
                    </a:lnTo>
                    <a:lnTo>
                      <a:pt x="960" y="2061"/>
                    </a:lnTo>
                    <a:lnTo>
                      <a:pt x="974" y="2056"/>
                    </a:lnTo>
                    <a:lnTo>
                      <a:pt x="980" y="2054"/>
                    </a:lnTo>
                    <a:close/>
                    <a:moveTo>
                      <a:pt x="993" y="1094"/>
                    </a:moveTo>
                    <a:lnTo>
                      <a:pt x="974" y="1088"/>
                    </a:lnTo>
                    <a:lnTo>
                      <a:pt x="969" y="1107"/>
                    </a:lnTo>
                    <a:lnTo>
                      <a:pt x="988" y="1113"/>
                    </a:lnTo>
                    <a:lnTo>
                      <a:pt x="993" y="1094"/>
                    </a:lnTo>
                    <a:close/>
                    <a:moveTo>
                      <a:pt x="1017" y="2040"/>
                    </a:moveTo>
                    <a:lnTo>
                      <a:pt x="1009" y="2022"/>
                    </a:lnTo>
                    <a:lnTo>
                      <a:pt x="1000" y="2026"/>
                    </a:lnTo>
                    <a:lnTo>
                      <a:pt x="991" y="2029"/>
                    </a:lnTo>
                    <a:lnTo>
                      <a:pt x="998" y="2048"/>
                    </a:lnTo>
                    <a:lnTo>
                      <a:pt x="1008" y="2044"/>
                    </a:lnTo>
                    <a:lnTo>
                      <a:pt x="1017" y="2040"/>
                    </a:lnTo>
                    <a:close/>
                    <a:moveTo>
                      <a:pt x="1032" y="1107"/>
                    </a:moveTo>
                    <a:lnTo>
                      <a:pt x="1013" y="1100"/>
                    </a:lnTo>
                    <a:lnTo>
                      <a:pt x="1006" y="1119"/>
                    </a:lnTo>
                    <a:lnTo>
                      <a:pt x="1025" y="1126"/>
                    </a:lnTo>
                    <a:lnTo>
                      <a:pt x="1032" y="1107"/>
                    </a:lnTo>
                    <a:close/>
                    <a:moveTo>
                      <a:pt x="1054" y="2023"/>
                    </a:moveTo>
                    <a:lnTo>
                      <a:pt x="1045" y="2005"/>
                    </a:lnTo>
                    <a:lnTo>
                      <a:pt x="1033" y="2012"/>
                    </a:lnTo>
                    <a:lnTo>
                      <a:pt x="1028" y="2014"/>
                    </a:lnTo>
                    <a:lnTo>
                      <a:pt x="1036" y="2032"/>
                    </a:lnTo>
                    <a:lnTo>
                      <a:pt x="1042" y="2029"/>
                    </a:lnTo>
                    <a:lnTo>
                      <a:pt x="1054" y="2023"/>
                    </a:lnTo>
                    <a:close/>
                    <a:moveTo>
                      <a:pt x="1069" y="1124"/>
                    </a:moveTo>
                    <a:lnTo>
                      <a:pt x="1051" y="1115"/>
                    </a:lnTo>
                    <a:lnTo>
                      <a:pt x="1043" y="1133"/>
                    </a:lnTo>
                    <a:lnTo>
                      <a:pt x="1061" y="1142"/>
                    </a:lnTo>
                    <a:lnTo>
                      <a:pt x="1069" y="1124"/>
                    </a:lnTo>
                    <a:close/>
                    <a:moveTo>
                      <a:pt x="1090" y="2004"/>
                    </a:moveTo>
                    <a:lnTo>
                      <a:pt x="1080" y="1987"/>
                    </a:lnTo>
                    <a:lnTo>
                      <a:pt x="1064" y="1996"/>
                    </a:lnTo>
                    <a:lnTo>
                      <a:pt x="1063" y="1996"/>
                    </a:lnTo>
                    <a:lnTo>
                      <a:pt x="1072" y="2014"/>
                    </a:lnTo>
                    <a:lnTo>
                      <a:pt x="1074" y="2013"/>
                    </a:lnTo>
                    <a:lnTo>
                      <a:pt x="1090" y="2004"/>
                    </a:lnTo>
                    <a:close/>
                    <a:moveTo>
                      <a:pt x="1105" y="1142"/>
                    </a:moveTo>
                    <a:lnTo>
                      <a:pt x="1088" y="1133"/>
                    </a:lnTo>
                    <a:lnTo>
                      <a:pt x="1078" y="1150"/>
                    </a:lnTo>
                    <a:lnTo>
                      <a:pt x="1095" y="1160"/>
                    </a:lnTo>
                    <a:lnTo>
                      <a:pt x="1105" y="1142"/>
                    </a:lnTo>
                    <a:close/>
                    <a:moveTo>
                      <a:pt x="1125" y="1983"/>
                    </a:moveTo>
                    <a:lnTo>
                      <a:pt x="1114" y="1966"/>
                    </a:lnTo>
                    <a:lnTo>
                      <a:pt x="1097" y="1977"/>
                    </a:lnTo>
                    <a:lnTo>
                      <a:pt x="1108" y="1994"/>
                    </a:lnTo>
                    <a:lnTo>
                      <a:pt x="1125" y="1983"/>
                    </a:lnTo>
                    <a:close/>
                    <a:moveTo>
                      <a:pt x="1140" y="1163"/>
                    </a:moveTo>
                    <a:lnTo>
                      <a:pt x="1123" y="1153"/>
                    </a:lnTo>
                    <a:lnTo>
                      <a:pt x="1112" y="1170"/>
                    </a:lnTo>
                    <a:lnTo>
                      <a:pt x="1129" y="1180"/>
                    </a:lnTo>
                    <a:lnTo>
                      <a:pt x="1140" y="1163"/>
                    </a:lnTo>
                    <a:close/>
                    <a:moveTo>
                      <a:pt x="1159" y="1961"/>
                    </a:moveTo>
                    <a:lnTo>
                      <a:pt x="1147" y="1945"/>
                    </a:lnTo>
                    <a:lnTo>
                      <a:pt x="1131" y="1956"/>
                    </a:lnTo>
                    <a:lnTo>
                      <a:pt x="1142" y="1972"/>
                    </a:lnTo>
                    <a:lnTo>
                      <a:pt x="1159" y="1961"/>
                    </a:lnTo>
                    <a:close/>
                    <a:moveTo>
                      <a:pt x="1173" y="1186"/>
                    </a:moveTo>
                    <a:lnTo>
                      <a:pt x="1157" y="1175"/>
                    </a:lnTo>
                    <a:lnTo>
                      <a:pt x="1145" y="1191"/>
                    </a:lnTo>
                    <a:lnTo>
                      <a:pt x="1162" y="1203"/>
                    </a:lnTo>
                    <a:lnTo>
                      <a:pt x="1173" y="1186"/>
                    </a:lnTo>
                    <a:close/>
                    <a:moveTo>
                      <a:pt x="1191" y="1938"/>
                    </a:moveTo>
                    <a:lnTo>
                      <a:pt x="1179" y="1921"/>
                    </a:lnTo>
                    <a:lnTo>
                      <a:pt x="1163" y="1933"/>
                    </a:lnTo>
                    <a:lnTo>
                      <a:pt x="1175" y="1949"/>
                    </a:lnTo>
                    <a:lnTo>
                      <a:pt x="1191" y="1938"/>
                    </a:lnTo>
                    <a:close/>
                    <a:moveTo>
                      <a:pt x="1206" y="1210"/>
                    </a:moveTo>
                    <a:lnTo>
                      <a:pt x="1190" y="1198"/>
                    </a:lnTo>
                    <a:lnTo>
                      <a:pt x="1178" y="1214"/>
                    </a:lnTo>
                    <a:lnTo>
                      <a:pt x="1194" y="1226"/>
                    </a:lnTo>
                    <a:lnTo>
                      <a:pt x="1206" y="1210"/>
                    </a:lnTo>
                    <a:close/>
                    <a:moveTo>
                      <a:pt x="1223" y="1913"/>
                    </a:moveTo>
                    <a:lnTo>
                      <a:pt x="1211" y="1897"/>
                    </a:lnTo>
                    <a:lnTo>
                      <a:pt x="1195" y="1909"/>
                    </a:lnTo>
                    <a:lnTo>
                      <a:pt x="1207" y="1925"/>
                    </a:lnTo>
                    <a:lnTo>
                      <a:pt x="1223" y="1913"/>
                    </a:lnTo>
                    <a:close/>
                    <a:moveTo>
                      <a:pt x="1237" y="1236"/>
                    </a:moveTo>
                    <a:lnTo>
                      <a:pt x="1235" y="1233"/>
                    </a:lnTo>
                    <a:lnTo>
                      <a:pt x="1222" y="1223"/>
                    </a:lnTo>
                    <a:lnTo>
                      <a:pt x="1209" y="1238"/>
                    </a:lnTo>
                    <a:lnTo>
                      <a:pt x="1224" y="1251"/>
                    </a:lnTo>
                    <a:lnTo>
                      <a:pt x="1237" y="1236"/>
                    </a:lnTo>
                    <a:close/>
                    <a:moveTo>
                      <a:pt x="1254" y="1887"/>
                    </a:moveTo>
                    <a:lnTo>
                      <a:pt x="1241" y="1872"/>
                    </a:lnTo>
                    <a:lnTo>
                      <a:pt x="1226" y="1885"/>
                    </a:lnTo>
                    <a:lnTo>
                      <a:pt x="1239" y="1900"/>
                    </a:lnTo>
                    <a:lnTo>
                      <a:pt x="1254" y="1887"/>
                    </a:lnTo>
                    <a:close/>
                    <a:moveTo>
                      <a:pt x="1285" y="1861"/>
                    </a:moveTo>
                    <a:lnTo>
                      <a:pt x="1271" y="1846"/>
                    </a:lnTo>
                    <a:lnTo>
                      <a:pt x="1256" y="1859"/>
                    </a:lnTo>
                    <a:lnTo>
                      <a:pt x="1270" y="1874"/>
                    </a:lnTo>
                    <a:lnTo>
                      <a:pt x="1285" y="1861"/>
                    </a:lnTo>
                    <a:close/>
                    <a:moveTo>
                      <a:pt x="1314" y="1834"/>
                    </a:moveTo>
                    <a:lnTo>
                      <a:pt x="1301" y="1819"/>
                    </a:lnTo>
                    <a:lnTo>
                      <a:pt x="1286" y="1832"/>
                    </a:lnTo>
                    <a:lnTo>
                      <a:pt x="1300" y="1847"/>
                    </a:lnTo>
                    <a:lnTo>
                      <a:pt x="1314" y="1834"/>
                    </a:lnTo>
                    <a:close/>
                    <a:moveTo>
                      <a:pt x="1331" y="1327"/>
                    </a:moveTo>
                    <a:lnTo>
                      <a:pt x="1307" y="1271"/>
                    </a:lnTo>
                    <a:lnTo>
                      <a:pt x="1297" y="1248"/>
                    </a:lnTo>
                    <a:lnTo>
                      <a:pt x="1278" y="1204"/>
                    </a:lnTo>
                    <a:lnTo>
                      <a:pt x="1201" y="1296"/>
                    </a:lnTo>
                    <a:lnTo>
                      <a:pt x="1331" y="1327"/>
                    </a:lnTo>
                    <a:close/>
                    <a:moveTo>
                      <a:pt x="1338" y="14"/>
                    </a:moveTo>
                    <a:lnTo>
                      <a:pt x="1324" y="0"/>
                    </a:lnTo>
                    <a:lnTo>
                      <a:pt x="93" y="1119"/>
                    </a:lnTo>
                    <a:lnTo>
                      <a:pt x="59" y="1082"/>
                    </a:lnTo>
                    <a:lnTo>
                      <a:pt x="11" y="1207"/>
                    </a:lnTo>
                    <a:lnTo>
                      <a:pt x="140" y="1171"/>
                    </a:lnTo>
                    <a:lnTo>
                      <a:pt x="119" y="1147"/>
                    </a:lnTo>
                    <a:lnTo>
                      <a:pt x="107" y="1134"/>
                    </a:lnTo>
                    <a:lnTo>
                      <a:pt x="1338" y="14"/>
                    </a:lnTo>
                    <a:close/>
                    <a:moveTo>
                      <a:pt x="1344" y="1807"/>
                    </a:moveTo>
                    <a:lnTo>
                      <a:pt x="1330" y="1792"/>
                    </a:lnTo>
                    <a:lnTo>
                      <a:pt x="1315" y="1805"/>
                    </a:lnTo>
                    <a:lnTo>
                      <a:pt x="1329" y="1820"/>
                    </a:lnTo>
                    <a:lnTo>
                      <a:pt x="1344" y="1807"/>
                    </a:lnTo>
                    <a:close/>
                    <a:moveTo>
                      <a:pt x="1373" y="1779"/>
                    </a:moveTo>
                    <a:lnTo>
                      <a:pt x="1359" y="1764"/>
                    </a:lnTo>
                    <a:lnTo>
                      <a:pt x="1344" y="1778"/>
                    </a:lnTo>
                    <a:lnTo>
                      <a:pt x="1358" y="1792"/>
                    </a:lnTo>
                    <a:lnTo>
                      <a:pt x="1373" y="1779"/>
                    </a:lnTo>
                    <a:close/>
                    <a:moveTo>
                      <a:pt x="1401" y="1751"/>
                    </a:moveTo>
                    <a:lnTo>
                      <a:pt x="1387" y="1736"/>
                    </a:lnTo>
                    <a:lnTo>
                      <a:pt x="1373" y="1750"/>
                    </a:lnTo>
                    <a:lnTo>
                      <a:pt x="1387" y="1765"/>
                    </a:lnTo>
                    <a:lnTo>
                      <a:pt x="1401" y="1751"/>
                    </a:lnTo>
                    <a:close/>
                    <a:moveTo>
                      <a:pt x="1430" y="1722"/>
                    </a:moveTo>
                    <a:lnTo>
                      <a:pt x="1416" y="1708"/>
                    </a:lnTo>
                    <a:lnTo>
                      <a:pt x="1401" y="1722"/>
                    </a:lnTo>
                    <a:lnTo>
                      <a:pt x="1416" y="1736"/>
                    </a:lnTo>
                    <a:lnTo>
                      <a:pt x="1430" y="1722"/>
                    </a:lnTo>
                    <a:close/>
                    <a:moveTo>
                      <a:pt x="1458" y="1694"/>
                    </a:moveTo>
                    <a:lnTo>
                      <a:pt x="1444" y="1680"/>
                    </a:lnTo>
                    <a:lnTo>
                      <a:pt x="1430" y="1694"/>
                    </a:lnTo>
                    <a:lnTo>
                      <a:pt x="1444" y="1708"/>
                    </a:lnTo>
                    <a:lnTo>
                      <a:pt x="1458" y="1694"/>
                    </a:lnTo>
                    <a:close/>
                    <a:moveTo>
                      <a:pt x="1935" y="2158"/>
                    </a:moveTo>
                    <a:lnTo>
                      <a:pt x="1446" y="1962"/>
                    </a:lnTo>
                    <a:lnTo>
                      <a:pt x="1449" y="1955"/>
                    </a:lnTo>
                    <a:lnTo>
                      <a:pt x="1465" y="1916"/>
                    </a:lnTo>
                    <a:lnTo>
                      <a:pt x="1331" y="1927"/>
                    </a:lnTo>
                    <a:lnTo>
                      <a:pt x="1420" y="2027"/>
                    </a:lnTo>
                    <a:lnTo>
                      <a:pt x="1439" y="1981"/>
                    </a:lnTo>
                    <a:lnTo>
                      <a:pt x="1927" y="2176"/>
                    </a:lnTo>
                    <a:lnTo>
                      <a:pt x="1935" y="2158"/>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24584" name="Text Box 8"/>
              <p:cNvSpPr txBox="1">
                <a:spLocks noChangeArrowheads="1"/>
              </p:cNvSpPr>
              <p:nvPr/>
            </p:nvSpPr>
            <p:spPr bwMode="auto">
              <a:xfrm>
                <a:off x="5077" y="371"/>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4585" name="Text Box 9"/>
              <p:cNvSpPr txBox="1">
                <a:spLocks noChangeArrowheads="1"/>
              </p:cNvSpPr>
              <p:nvPr/>
            </p:nvSpPr>
            <p:spPr bwMode="auto">
              <a:xfrm>
                <a:off x="7135" y="456"/>
                <a:ext cx="180" cy="354"/>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1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2</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4586" name="Text Box 10"/>
              <p:cNvSpPr txBox="1">
                <a:spLocks noChangeArrowheads="1"/>
              </p:cNvSpPr>
              <p:nvPr/>
            </p:nvSpPr>
            <p:spPr bwMode="auto">
              <a:xfrm>
                <a:off x="5077" y="2054"/>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4</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4587" name="Text Box 11"/>
              <p:cNvSpPr txBox="1">
                <a:spLocks noChangeArrowheads="1"/>
              </p:cNvSpPr>
              <p:nvPr/>
            </p:nvSpPr>
            <p:spPr bwMode="auto">
              <a:xfrm>
                <a:off x="7105" y="2174"/>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grpSp>
          <p:nvGrpSpPr>
            <p:cNvPr id="24588" name="Group 12"/>
            <p:cNvGrpSpPr/>
            <p:nvPr/>
          </p:nvGrpSpPr>
          <p:grpSpPr bwMode="auto">
            <a:xfrm>
              <a:off x="5329238" y="3390900"/>
              <a:ext cx="466725" cy="1533525"/>
              <a:chOff x="8393" y="231"/>
              <a:chExt cx="735" cy="2415"/>
            </a:xfrm>
          </p:grpSpPr>
          <p:sp>
            <p:nvSpPr>
              <p:cNvPr id="24589" name="AutoShape 13"/>
              <p:cNvSpPr/>
              <p:nvPr/>
            </p:nvSpPr>
            <p:spPr bwMode="auto">
              <a:xfrm>
                <a:off x="8400" y="237"/>
                <a:ext cx="720" cy="2400"/>
              </a:xfrm>
              <a:custGeom>
                <a:avLst/>
                <a:gdLst/>
                <a:ahLst/>
                <a:cxnLst>
                  <a:cxn ang="0">
                    <a:pos x="7" y="287"/>
                  </a:cxn>
                  <a:cxn ang="0">
                    <a:pos x="61" y="159"/>
                  </a:cxn>
                  <a:cxn ang="0">
                    <a:pos x="159" y="61"/>
                  </a:cxn>
                  <a:cxn ang="0">
                    <a:pos x="287" y="7"/>
                  </a:cxn>
                  <a:cxn ang="0">
                    <a:pos x="433" y="7"/>
                  </a:cxn>
                  <a:cxn ang="0">
                    <a:pos x="561" y="61"/>
                  </a:cxn>
                  <a:cxn ang="0">
                    <a:pos x="659" y="159"/>
                  </a:cxn>
                  <a:cxn ang="0">
                    <a:pos x="713" y="287"/>
                  </a:cxn>
                  <a:cxn ang="0">
                    <a:pos x="713" y="433"/>
                  </a:cxn>
                  <a:cxn ang="0">
                    <a:pos x="659" y="561"/>
                  </a:cxn>
                  <a:cxn ang="0">
                    <a:pos x="561" y="658"/>
                  </a:cxn>
                  <a:cxn ang="0">
                    <a:pos x="433" y="713"/>
                  </a:cxn>
                  <a:cxn ang="0">
                    <a:pos x="287" y="713"/>
                  </a:cxn>
                  <a:cxn ang="0">
                    <a:pos x="159" y="658"/>
                  </a:cxn>
                  <a:cxn ang="0">
                    <a:pos x="61" y="561"/>
                  </a:cxn>
                  <a:cxn ang="0">
                    <a:pos x="7" y="433"/>
                  </a:cxn>
                  <a:cxn ang="0">
                    <a:pos x="0" y="2040"/>
                  </a:cxn>
                  <a:cxn ang="0">
                    <a:pos x="28" y="1900"/>
                  </a:cxn>
                  <a:cxn ang="0">
                    <a:pos x="105" y="1785"/>
                  </a:cxn>
                  <a:cxn ang="0">
                    <a:pos x="220" y="1708"/>
                  </a:cxn>
                  <a:cxn ang="0">
                    <a:pos x="360" y="1680"/>
                  </a:cxn>
                  <a:cxn ang="0">
                    <a:pos x="500" y="1708"/>
                  </a:cxn>
                  <a:cxn ang="0">
                    <a:pos x="615" y="1785"/>
                  </a:cxn>
                  <a:cxn ang="0">
                    <a:pos x="692" y="1900"/>
                  </a:cxn>
                  <a:cxn ang="0">
                    <a:pos x="720" y="2040"/>
                  </a:cxn>
                  <a:cxn ang="0">
                    <a:pos x="692" y="2180"/>
                  </a:cxn>
                  <a:cxn ang="0">
                    <a:pos x="615" y="2295"/>
                  </a:cxn>
                  <a:cxn ang="0">
                    <a:pos x="500" y="2372"/>
                  </a:cxn>
                  <a:cxn ang="0">
                    <a:pos x="360" y="2400"/>
                  </a:cxn>
                  <a:cxn ang="0">
                    <a:pos x="220" y="2372"/>
                  </a:cxn>
                  <a:cxn ang="0">
                    <a:pos x="105" y="2295"/>
                  </a:cxn>
                  <a:cxn ang="0">
                    <a:pos x="28" y="2180"/>
                  </a:cxn>
                  <a:cxn ang="0">
                    <a:pos x="0" y="2040"/>
                  </a:cxn>
                </a:cxnLst>
                <a:rect l="0" t="0" r="r" b="b"/>
                <a:pathLst>
                  <a:path w="720" h="2400">
                    <a:moveTo>
                      <a:pt x="0" y="360"/>
                    </a:moveTo>
                    <a:lnTo>
                      <a:pt x="7" y="287"/>
                    </a:lnTo>
                    <a:lnTo>
                      <a:pt x="28" y="220"/>
                    </a:lnTo>
                    <a:lnTo>
                      <a:pt x="61" y="159"/>
                    </a:lnTo>
                    <a:lnTo>
                      <a:pt x="105" y="105"/>
                    </a:lnTo>
                    <a:lnTo>
                      <a:pt x="159" y="61"/>
                    </a:lnTo>
                    <a:lnTo>
                      <a:pt x="220" y="28"/>
                    </a:lnTo>
                    <a:lnTo>
                      <a:pt x="287" y="7"/>
                    </a:lnTo>
                    <a:lnTo>
                      <a:pt x="360" y="0"/>
                    </a:lnTo>
                    <a:lnTo>
                      <a:pt x="433" y="7"/>
                    </a:lnTo>
                    <a:lnTo>
                      <a:pt x="500" y="28"/>
                    </a:lnTo>
                    <a:lnTo>
                      <a:pt x="561" y="61"/>
                    </a:lnTo>
                    <a:lnTo>
                      <a:pt x="615" y="105"/>
                    </a:lnTo>
                    <a:lnTo>
                      <a:pt x="659" y="159"/>
                    </a:lnTo>
                    <a:lnTo>
                      <a:pt x="692" y="220"/>
                    </a:lnTo>
                    <a:lnTo>
                      <a:pt x="713" y="287"/>
                    </a:lnTo>
                    <a:lnTo>
                      <a:pt x="720" y="360"/>
                    </a:lnTo>
                    <a:lnTo>
                      <a:pt x="713" y="433"/>
                    </a:lnTo>
                    <a:lnTo>
                      <a:pt x="692" y="500"/>
                    </a:lnTo>
                    <a:lnTo>
                      <a:pt x="659" y="561"/>
                    </a:lnTo>
                    <a:lnTo>
                      <a:pt x="615" y="615"/>
                    </a:lnTo>
                    <a:lnTo>
                      <a:pt x="561" y="658"/>
                    </a:lnTo>
                    <a:lnTo>
                      <a:pt x="500" y="692"/>
                    </a:lnTo>
                    <a:lnTo>
                      <a:pt x="433" y="713"/>
                    </a:lnTo>
                    <a:lnTo>
                      <a:pt x="360" y="720"/>
                    </a:lnTo>
                    <a:lnTo>
                      <a:pt x="287" y="713"/>
                    </a:lnTo>
                    <a:lnTo>
                      <a:pt x="220" y="692"/>
                    </a:lnTo>
                    <a:lnTo>
                      <a:pt x="159" y="658"/>
                    </a:lnTo>
                    <a:lnTo>
                      <a:pt x="105" y="615"/>
                    </a:lnTo>
                    <a:lnTo>
                      <a:pt x="61" y="561"/>
                    </a:lnTo>
                    <a:lnTo>
                      <a:pt x="28" y="500"/>
                    </a:lnTo>
                    <a:lnTo>
                      <a:pt x="7" y="433"/>
                    </a:lnTo>
                    <a:lnTo>
                      <a:pt x="0" y="360"/>
                    </a:lnTo>
                    <a:close/>
                    <a:moveTo>
                      <a:pt x="0" y="2040"/>
                    </a:moveTo>
                    <a:lnTo>
                      <a:pt x="7" y="1967"/>
                    </a:lnTo>
                    <a:lnTo>
                      <a:pt x="28" y="1900"/>
                    </a:lnTo>
                    <a:lnTo>
                      <a:pt x="61" y="1839"/>
                    </a:lnTo>
                    <a:lnTo>
                      <a:pt x="105" y="1785"/>
                    </a:lnTo>
                    <a:lnTo>
                      <a:pt x="159" y="1741"/>
                    </a:lnTo>
                    <a:lnTo>
                      <a:pt x="220" y="1708"/>
                    </a:lnTo>
                    <a:lnTo>
                      <a:pt x="287" y="1687"/>
                    </a:lnTo>
                    <a:lnTo>
                      <a:pt x="360" y="1680"/>
                    </a:lnTo>
                    <a:lnTo>
                      <a:pt x="433" y="1687"/>
                    </a:lnTo>
                    <a:lnTo>
                      <a:pt x="500" y="1708"/>
                    </a:lnTo>
                    <a:lnTo>
                      <a:pt x="561" y="1741"/>
                    </a:lnTo>
                    <a:lnTo>
                      <a:pt x="615" y="1785"/>
                    </a:lnTo>
                    <a:lnTo>
                      <a:pt x="659" y="1839"/>
                    </a:lnTo>
                    <a:lnTo>
                      <a:pt x="692" y="1900"/>
                    </a:lnTo>
                    <a:lnTo>
                      <a:pt x="713" y="1967"/>
                    </a:lnTo>
                    <a:lnTo>
                      <a:pt x="720" y="2040"/>
                    </a:lnTo>
                    <a:lnTo>
                      <a:pt x="713" y="2113"/>
                    </a:lnTo>
                    <a:lnTo>
                      <a:pt x="692" y="2180"/>
                    </a:lnTo>
                    <a:lnTo>
                      <a:pt x="659" y="2241"/>
                    </a:lnTo>
                    <a:lnTo>
                      <a:pt x="615" y="2295"/>
                    </a:lnTo>
                    <a:lnTo>
                      <a:pt x="561" y="2338"/>
                    </a:lnTo>
                    <a:lnTo>
                      <a:pt x="500" y="2372"/>
                    </a:lnTo>
                    <a:lnTo>
                      <a:pt x="433" y="2393"/>
                    </a:lnTo>
                    <a:lnTo>
                      <a:pt x="360" y="2400"/>
                    </a:lnTo>
                    <a:lnTo>
                      <a:pt x="287" y="2393"/>
                    </a:lnTo>
                    <a:lnTo>
                      <a:pt x="220" y="2372"/>
                    </a:lnTo>
                    <a:lnTo>
                      <a:pt x="159" y="2338"/>
                    </a:lnTo>
                    <a:lnTo>
                      <a:pt x="105" y="2295"/>
                    </a:lnTo>
                    <a:lnTo>
                      <a:pt x="61" y="2241"/>
                    </a:lnTo>
                    <a:lnTo>
                      <a:pt x="28" y="2180"/>
                    </a:lnTo>
                    <a:lnTo>
                      <a:pt x="7" y="2113"/>
                    </a:lnTo>
                    <a:lnTo>
                      <a:pt x="0" y="2040"/>
                    </a:lnTo>
                    <a:close/>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24590" name="AutoShape 14"/>
              <p:cNvSpPr/>
              <p:nvPr/>
            </p:nvSpPr>
            <p:spPr bwMode="auto">
              <a:xfrm>
                <a:off x="8700" y="957"/>
                <a:ext cx="120" cy="960"/>
              </a:xfrm>
              <a:custGeom>
                <a:avLst/>
                <a:gdLst/>
                <a:ahLst/>
                <a:cxnLst>
                  <a:cxn ang="0">
                    <a:pos x="70" y="100"/>
                  </a:cxn>
                  <a:cxn ang="0">
                    <a:pos x="50" y="100"/>
                  </a:cxn>
                  <a:cxn ang="0">
                    <a:pos x="50" y="960"/>
                  </a:cxn>
                  <a:cxn ang="0">
                    <a:pos x="70" y="960"/>
                  </a:cxn>
                  <a:cxn ang="0">
                    <a:pos x="70" y="100"/>
                  </a:cxn>
                  <a:cxn ang="0">
                    <a:pos x="60" y="0"/>
                  </a:cxn>
                  <a:cxn ang="0">
                    <a:pos x="0" y="120"/>
                  </a:cxn>
                  <a:cxn ang="0">
                    <a:pos x="50" y="120"/>
                  </a:cxn>
                  <a:cxn ang="0">
                    <a:pos x="50" y="100"/>
                  </a:cxn>
                  <a:cxn ang="0">
                    <a:pos x="110" y="100"/>
                  </a:cxn>
                  <a:cxn ang="0">
                    <a:pos x="60" y="0"/>
                  </a:cxn>
                  <a:cxn ang="0">
                    <a:pos x="110" y="100"/>
                  </a:cxn>
                  <a:cxn ang="0">
                    <a:pos x="70" y="100"/>
                  </a:cxn>
                  <a:cxn ang="0">
                    <a:pos x="70" y="120"/>
                  </a:cxn>
                  <a:cxn ang="0">
                    <a:pos x="120" y="120"/>
                  </a:cxn>
                  <a:cxn ang="0">
                    <a:pos x="110" y="100"/>
                  </a:cxn>
                </a:cxnLst>
                <a:rect l="0" t="0" r="r" b="b"/>
                <a:pathLst>
                  <a:path w="120" h="960">
                    <a:moveTo>
                      <a:pt x="70" y="100"/>
                    </a:moveTo>
                    <a:lnTo>
                      <a:pt x="50" y="100"/>
                    </a:lnTo>
                    <a:lnTo>
                      <a:pt x="50" y="960"/>
                    </a:lnTo>
                    <a:lnTo>
                      <a:pt x="70" y="960"/>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24591" name="Text Box 15"/>
              <p:cNvSpPr txBox="1">
                <a:spLocks noChangeArrowheads="1"/>
              </p:cNvSpPr>
              <p:nvPr/>
            </p:nvSpPr>
            <p:spPr bwMode="auto">
              <a:xfrm>
                <a:off x="8665" y="444"/>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3</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4592" name="Text Box 16"/>
              <p:cNvSpPr txBox="1">
                <a:spLocks noChangeArrowheads="1"/>
              </p:cNvSpPr>
              <p:nvPr/>
            </p:nvSpPr>
            <p:spPr bwMode="auto">
              <a:xfrm>
                <a:off x="8665" y="2174"/>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6</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
          <p:nvSpPr>
            <p:cNvPr id="25" name="Rectangle 24"/>
            <p:cNvSpPr/>
            <p:nvPr/>
          </p:nvSpPr>
          <p:spPr>
            <a:xfrm>
              <a:off x="4724400" y="5181600"/>
              <a:ext cx="914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Cycle</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96771"/>
            <a:ext cx="4648200" cy="2585082"/>
          </a:xfrm>
        </p:spPr>
        <p:txBody>
          <a:bodyPr>
            <a:noAutofit/>
          </a:bodyPr>
          <a:lstStyle/>
          <a:p>
            <a:r>
              <a:rPr lang="en-US" sz="2200" b="1" dirty="0"/>
              <a:t>Directed Graph</a:t>
            </a:r>
            <a:endParaRPr lang="en-US" sz="2200" dirty="0"/>
          </a:p>
          <a:p>
            <a:pPr lvl="0" algn="just"/>
            <a:r>
              <a:rPr lang="en-US" sz="2200" dirty="0"/>
              <a:t>A directed graph is one in which every edge (u, v) has a direction, so that (u, v) is different from (v, u)</a:t>
            </a:r>
          </a:p>
          <a:p>
            <a:pPr algn="just"/>
            <a:r>
              <a:rPr lang="en-US" sz="2200" dirty="0"/>
              <a:t>There are two possible situations that can arise in a directed graph between vertices u and v.</a:t>
            </a:r>
          </a:p>
          <a:p>
            <a:pPr lvl="0" algn="just"/>
            <a:r>
              <a:rPr lang="en-US" sz="2200" dirty="0" err="1"/>
              <a:t>i</a:t>
            </a:r>
            <a:r>
              <a:rPr lang="en-US" sz="2200" dirty="0"/>
              <a:t>) only one of (u, v) and (v, u) is present.</a:t>
            </a:r>
          </a:p>
          <a:p>
            <a:pPr lvl="0" algn="just"/>
            <a:r>
              <a:rPr lang="en-US" sz="2200" dirty="0"/>
              <a:t>ii) both (u, v) and (v, u) are present.</a:t>
            </a:r>
          </a:p>
          <a:p>
            <a:pPr algn="just"/>
            <a:endParaRPr lang="en-US" sz="2200" dirty="0"/>
          </a:p>
        </p:txBody>
      </p:sp>
      <p:sp>
        <p:nvSpPr>
          <p:cNvPr id="4" name="Date Placeholder 3"/>
          <p:cNvSpPr>
            <a:spLocks noGrp="1"/>
          </p:cNvSpPr>
          <p:nvPr>
            <p:ph type="dt" sz="half" idx="10"/>
          </p:nvPr>
        </p:nvSpPr>
        <p:spPr/>
        <p:txBody>
          <a:bodyPr/>
          <a:lstStyle/>
          <a:p>
            <a:fld id="{598AA832-8349-483C-B4CD-EB8340B31AF2}"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Graph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69651" name="Group 19"/>
          <p:cNvGrpSpPr/>
          <p:nvPr/>
        </p:nvGrpSpPr>
        <p:grpSpPr bwMode="auto">
          <a:xfrm>
            <a:off x="5181600" y="914400"/>
            <a:ext cx="3352800" cy="3216923"/>
            <a:chOff x="2822" y="-1198"/>
            <a:chExt cx="8161" cy="5816"/>
          </a:xfrm>
        </p:grpSpPr>
        <p:pic>
          <p:nvPicPr>
            <p:cNvPr id="69652" name="Picture 20"/>
            <p:cNvPicPr>
              <a:picLocks noChangeAspect="1" noChangeArrowheads="1"/>
            </p:cNvPicPr>
            <p:nvPr/>
          </p:nvPicPr>
          <p:blipFill>
            <a:blip r:embed="rId3"/>
            <a:srcRect/>
            <a:stretch>
              <a:fillRect/>
            </a:stretch>
          </p:blipFill>
          <p:spPr bwMode="auto">
            <a:xfrm>
              <a:off x="2822" y="-755"/>
              <a:ext cx="8161" cy="5373"/>
            </a:xfrm>
            <a:prstGeom prst="rect">
              <a:avLst/>
            </a:prstGeom>
            <a:noFill/>
            <a:ln w="9525">
              <a:noFill/>
              <a:miter lim="800000"/>
              <a:headEnd/>
              <a:tailEnd/>
            </a:ln>
          </p:spPr>
        </p:pic>
        <p:sp>
          <p:nvSpPr>
            <p:cNvPr id="69653" name="Text Box 21"/>
            <p:cNvSpPr txBox="1">
              <a:spLocks noChangeArrowheads="1"/>
            </p:cNvSpPr>
            <p:nvPr/>
          </p:nvSpPr>
          <p:spPr bwMode="auto">
            <a:xfrm>
              <a:off x="3906" y="-948"/>
              <a:ext cx="193"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a</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9654" name="Text Box 22"/>
            <p:cNvSpPr txBox="1">
              <a:spLocks noChangeArrowheads="1"/>
            </p:cNvSpPr>
            <p:nvPr/>
          </p:nvSpPr>
          <p:spPr bwMode="auto">
            <a:xfrm>
              <a:off x="4978" y="-1198"/>
              <a:ext cx="367" cy="532"/>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V</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9655" name="Text Box 23"/>
            <p:cNvSpPr txBox="1">
              <a:spLocks noChangeArrowheads="1"/>
            </p:cNvSpPr>
            <p:nvPr/>
          </p:nvSpPr>
          <p:spPr bwMode="auto">
            <a:xfrm>
              <a:off x="6016" y="-906"/>
              <a:ext cx="210"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b</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56" name="Text Box 24"/>
            <p:cNvSpPr txBox="1">
              <a:spLocks noChangeArrowheads="1"/>
            </p:cNvSpPr>
            <p:nvPr/>
          </p:nvSpPr>
          <p:spPr bwMode="auto">
            <a:xfrm>
              <a:off x="8082" y="-821"/>
              <a:ext cx="210" cy="36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h</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57" name="Text Box 25"/>
            <p:cNvSpPr txBox="1">
              <a:spLocks noChangeArrowheads="1"/>
            </p:cNvSpPr>
            <p:nvPr/>
          </p:nvSpPr>
          <p:spPr bwMode="auto">
            <a:xfrm>
              <a:off x="3080" y="78"/>
              <a:ext cx="367" cy="532"/>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U</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58" name="Text Box 26"/>
            <p:cNvSpPr txBox="1">
              <a:spLocks noChangeArrowheads="1"/>
            </p:cNvSpPr>
            <p:nvPr/>
          </p:nvSpPr>
          <p:spPr bwMode="auto">
            <a:xfrm>
              <a:off x="4799" y="42"/>
              <a:ext cx="210"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d</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59" name="Text Box 27"/>
            <p:cNvSpPr txBox="1">
              <a:spLocks noChangeArrowheads="1"/>
            </p:cNvSpPr>
            <p:nvPr/>
          </p:nvSpPr>
          <p:spPr bwMode="auto">
            <a:xfrm>
              <a:off x="6734" y="132"/>
              <a:ext cx="367" cy="533"/>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X</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60" name="Text Box 28"/>
            <p:cNvSpPr txBox="1">
              <a:spLocks noChangeArrowheads="1"/>
            </p:cNvSpPr>
            <p:nvPr/>
          </p:nvSpPr>
          <p:spPr bwMode="auto">
            <a:xfrm>
              <a:off x="9576" y="132"/>
              <a:ext cx="314" cy="533"/>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Z</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61" name="Text Box 29"/>
            <p:cNvSpPr txBox="1">
              <a:spLocks noChangeArrowheads="1"/>
            </p:cNvSpPr>
            <p:nvPr/>
          </p:nvSpPr>
          <p:spPr bwMode="auto">
            <a:xfrm>
              <a:off x="3794" y="977"/>
              <a:ext cx="173"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c</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62" name="Text Box 30"/>
            <p:cNvSpPr txBox="1">
              <a:spLocks noChangeArrowheads="1"/>
            </p:cNvSpPr>
            <p:nvPr/>
          </p:nvSpPr>
          <p:spPr bwMode="auto">
            <a:xfrm>
              <a:off x="5874" y="692"/>
              <a:ext cx="200"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e</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63" name="Text Box 31"/>
            <p:cNvSpPr txBox="1">
              <a:spLocks noChangeArrowheads="1"/>
            </p:cNvSpPr>
            <p:nvPr/>
          </p:nvSpPr>
          <p:spPr bwMode="auto">
            <a:xfrm>
              <a:off x="8182" y="467"/>
              <a:ext cx="103" cy="36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i</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64" name="Text Box 32"/>
            <p:cNvSpPr txBox="1">
              <a:spLocks noChangeArrowheads="1"/>
            </p:cNvSpPr>
            <p:nvPr/>
          </p:nvSpPr>
          <p:spPr bwMode="auto">
            <a:xfrm>
              <a:off x="4883" y="1763"/>
              <a:ext cx="474" cy="532"/>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W</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65" name="Text Box 33"/>
            <p:cNvSpPr txBox="1">
              <a:spLocks noChangeArrowheads="1"/>
            </p:cNvSpPr>
            <p:nvPr/>
          </p:nvSpPr>
          <p:spPr bwMode="auto">
            <a:xfrm>
              <a:off x="6666" y="1712"/>
              <a:ext cx="190"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g</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66" name="Text Box 34"/>
            <p:cNvSpPr txBox="1">
              <a:spLocks noChangeArrowheads="1"/>
            </p:cNvSpPr>
            <p:nvPr/>
          </p:nvSpPr>
          <p:spPr bwMode="auto">
            <a:xfrm>
              <a:off x="5719" y="2788"/>
              <a:ext cx="130"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f</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9667" name="Text Box 35"/>
            <p:cNvSpPr txBox="1">
              <a:spLocks noChangeArrowheads="1"/>
            </p:cNvSpPr>
            <p:nvPr/>
          </p:nvSpPr>
          <p:spPr bwMode="auto">
            <a:xfrm>
              <a:off x="6793" y="3546"/>
              <a:ext cx="367" cy="532"/>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Y</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
        <p:nvSpPr>
          <p:cNvPr id="42" name="Rectangle 41"/>
          <p:cNvSpPr/>
          <p:nvPr/>
        </p:nvSpPr>
        <p:spPr>
          <a:xfrm>
            <a:off x="533401" y="4724400"/>
            <a:ext cx="4800600" cy="1785104"/>
          </a:xfrm>
          <a:prstGeom prst="rect">
            <a:avLst/>
          </a:prstGeom>
        </p:spPr>
        <p:txBody>
          <a:bodyPr wrap="square">
            <a:spAutoFit/>
          </a:bodyPr>
          <a:lstStyle/>
          <a:p>
            <a:pPr marL="342900" indent="-342900" algn="just">
              <a:buFont typeface="Arial" panose="020B0604020202020204" pitchFamily="34" charset="0"/>
              <a:buChar char="•"/>
            </a:pPr>
            <a:r>
              <a:rPr lang="en-US" sz="2200" dirty="0"/>
              <a:t>Here (</a:t>
            </a:r>
            <a:r>
              <a:rPr lang="en-US" sz="2200" dirty="0" err="1"/>
              <a:t>u,v</a:t>
            </a:r>
            <a:r>
              <a:rPr lang="en-US" sz="2200" dirty="0"/>
              <a:t>) is possible where as (</a:t>
            </a:r>
            <a:r>
              <a:rPr lang="en-US" sz="2200" dirty="0" err="1"/>
              <a:t>v,u</a:t>
            </a:r>
            <a:r>
              <a:rPr lang="en-US" sz="2200" dirty="0"/>
              <a:t>) is not possible</a:t>
            </a:r>
          </a:p>
          <a:p>
            <a:pPr marL="342900" indent="-342900" algn="just">
              <a:buFont typeface="Arial" panose="020B0604020202020204" pitchFamily="34" charset="0"/>
              <a:buChar char="•"/>
            </a:pPr>
            <a:r>
              <a:rPr lang="en-US" sz="2200" dirty="0"/>
              <a:t>In a directed edge, u is said to be adjacent to v    and v is said to be adjacent from u.</a:t>
            </a:r>
          </a:p>
        </p:txBody>
      </p:sp>
      <p:sp>
        <p:nvSpPr>
          <p:cNvPr id="43" name="Rectangle 42"/>
          <p:cNvSpPr/>
          <p:nvPr/>
        </p:nvSpPr>
        <p:spPr>
          <a:xfrm>
            <a:off x="8610600" y="4724400"/>
            <a:ext cx="304800" cy="2179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1322"/>
            <a:ext cx="4114800" cy="4651278"/>
          </a:xfrm>
        </p:spPr>
        <p:txBody>
          <a:bodyPr>
            <a:noAutofit/>
          </a:bodyPr>
          <a:lstStyle/>
          <a:p>
            <a:pPr algn="just"/>
            <a:r>
              <a:rPr lang="en-US" sz="2200" b="1" dirty="0"/>
              <a:t>Undirected Graph</a:t>
            </a:r>
            <a:endParaRPr lang="en-US" sz="2200" dirty="0"/>
          </a:p>
          <a:p>
            <a:pPr lvl="0" algn="just"/>
            <a:r>
              <a:rPr lang="en-US" sz="2200" dirty="0"/>
              <a:t>In an undirected graph, there is no distinction between (u, v) and (v, u).</a:t>
            </a:r>
          </a:p>
          <a:p>
            <a:pPr lvl="0" algn="just"/>
            <a:r>
              <a:rPr lang="en-US" sz="2200" dirty="0"/>
              <a:t>An edge (u, v) is said to be directed from u to v if the pair (u, v) is ordered with u preceding v.</a:t>
            </a:r>
          </a:p>
          <a:p>
            <a:pPr algn="just"/>
            <a:r>
              <a:rPr lang="en-US" sz="2200" dirty="0"/>
              <a:t>E.g.	A Flight Route</a:t>
            </a:r>
          </a:p>
          <a:p>
            <a:pPr lvl="0" algn="just"/>
            <a:r>
              <a:rPr lang="en-US" sz="2200" dirty="0"/>
              <a:t>An edge (u, v) is said to be undirected if the pair (u, v) is not ordered</a:t>
            </a:r>
          </a:p>
          <a:p>
            <a:pPr algn="just"/>
            <a:r>
              <a:rPr lang="en-US" sz="2200" dirty="0"/>
              <a:t>E.g. Road Map</a:t>
            </a:r>
          </a:p>
          <a:p>
            <a:pPr algn="just"/>
            <a:endParaRPr lang="en-US" sz="2200" dirty="0"/>
          </a:p>
          <a:p>
            <a:pPr algn="just"/>
            <a:endParaRPr lang="en-US" sz="2200" dirty="0"/>
          </a:p>
          <a:p>
            <a:pPr algn="just"/>
            <a:endParaRPr lang="en-US" sz="2200" dirty="0"/>
          </a:p>
        </p:txBody>
      </p:sp>
      <p:sp>
        <p:nvSpPr>
          <p:cNvPr id="4" name="Date Placeholder 3"/>
          <p:cNvSpPr>
            <a:spLocks noGrp="1"/>
          </p:cNvSpPr>
          <p:nvPr>
            <p:ph type="dt" sz="half" idx="10"/>
          </p:nvPr>
        </p:nvSpPr>
        <p:spPr/>
        <p:txBody>
          <a:bodyPr/>
          <a:lstStyle/>
          <a:p>
            <a:fld id="{050A4059-9B7A-4E45-B5D1-23702E535984}"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Graph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36" name="Rectangle 135"/>
          <p:cNvSpPr/>
          <p:nvPr/>
        </p:nvSpPr>
        <p:spPr>
          <a:xfrm>
            <a:off x="533400" y="5638800"/>
            <a:ext cx="4472186" cy="430887"/>
          </a:xfrm>
          <a:prstGeom prst="rect">
            <a:avLst/>
          </a:prstGeom>
        </p:spPr>
        <p:txBody>
          <a:bodyPr wrap="none">
            <a:spAutoFit/>
          </a:bodyPr>
          <a:lstStyle/>
          <a:p>
            <a:r>
              <a:rPr lang="en-US" sz="2200" dirty="0"/>
              <a:t>Here (</a:t>
            </a:r>
            <a:r>
              <a:rPr lang="en-US" sz="2200" dirty="0" err="1"/>
              <a:t>u,v</a:t>
            </a:r>
            <a:r>
              <a:rPr lang="en-US" sz="2200" dirty="0"/>
              <a:t>) and (</a:t>
            </a:r>
            <a:r>
              <a:rPr lang="en-US" sz="2200" dirty="0" err="1"/>
              <a:t>v,u</a:t>
            </a:r>
            <a:r>
              <a:rPr lang="en-US" sz="2200" dirty="0"/>
              <a:t>) both are possible.</a:t>
            </a:r>
          </a:p>
        </p:txBody>
      </p:sp>
      <p:grpSp>
        <p:nvGrpSpPr>
          <p:cNvPr id="138" name="Group 137"/>
          <p:cNvGrpSpPr/>
          <p:nvPr/>
        </p:nvGrpSpPr>
        <p:grpSpPr>
          <a:xfrm>
            <a:off x="5105400" y="1524000"/>
            <a:ext cx="3124200" cy="2819400"/>
            <a:chOff x="2743200" y="3124201"/>
            <a:chExt cx="5562600" cy="3276600"/>
          </a:xfrm>
        </p:grpSpPr>
        <p:grpSp>
          <p:nvGrpSpPr>
            <p:cNvPr id="68706" name="Group 98"/>
            <p:cNvGrpSpPr/>
            <p:nvPr/>
          </p:nvGrpSpPr>
          <p:grpSpPr bwMode="auto">
            <a:xfrm>
              <a:off x="2743200" y="3124201"/>
              <a:ext cx="5159378" cy="3276600"/>
              <a:chOff x="2829" y="-1355"/>
              <a:chExt cx="8126" cy="5554"/>
            </a:xfrm>
          </p:grpSpPr>
          <p:sp>
            <p:nvSpPr>
              <p:cNvPr id="68707" name="Freeform 99"/>
              <p:cNvSpPr/>
              <p:nvPr/>
            </p:nvSpPr>
            <p:spPr bwMode="auto">
              <a:xfrm>
                <a:off x="2829" y="-83"/>
                <a:ext cx="840" cy="814"/>
              </a:xfrm>
              <a:custGeom>
                <a:avLst/>
                <a:gdLst/>
                <a:ahLst/>
                <a:cxnLst>
                  <a:cxn ang="0">
                    <a:pos x="420" y="0"/>
                  </a:cxn>
                  <a:cxn ang="0">
                    <a:pos x="344" y="6"/>
                  </a:cxn>
                  <a:cxn ang="0">
                    <a:pos x="273" y="25"/>
                  </a:cxn>
                  <a:cxn ang="0">
                    <a:pos x="208" y="55"/>
                  </a:cxn>
                  <a:cxn ang="0">
                    <a:pos x="149" y="95"/>
                  </a:cxn>
                  <a:cxn ang="0">
                    <a:pos x="98" y="144"/>
                  </a:cxn>
                  <a:cxn ang="0">
                    <a:pos x="57" y="201"/>
                  </a:cxn>
                  <a:cxn ang="0">
                    <a:pos x="26" y="264"/>
                  </a:cxn>
                  <a:cxn ang="0">
                    <a:pos x="6" y="333"/>
                  </a:cxn>
                  <a:cxn ang="0">
                    <a:pos x="0" y="406"/>
                  </a:cxn>
                  <a:cxn ang="0">
                    <a:pos x="6" y="479"/>
                  </a:cxn>
                  <a:cxn ang="0">
                    <a:pos x="26" y="548"/>
                  </a:cxn>
                  <a:cxn ang="0">
                    <a:pos x="57" y="612"/>
                  </a:cxn>
                  <a:cxn ang="0">
                    <a:pos x="98" y="668"/>
                  </a:cxn>
                  <a:cxn ang="0">
                    <a:pos x="149" y="717"/>
                  </a:cxn>
                  <a:cxn ang="0">
                    <a:pos x="208" y="758"/>
                  </a:cxn>
                  <a:cxn ang="0">
                    <a:pos x="273" y="788"/>
                  </a:cxn>
                  <a:cxn ang="0">
                    <a:pos x="344" y="807"/>
                  </a:cxn>
                  <a:cxn ang="0">
                    <a:pos x="420" y="813"/>
                  </a:cxn>
                  <a:cxn ang="0">
                    <a:pos x="495" y="807"/>
                  </a:cxn>
                  <a:cxn ang="0">
                    <a:pos x="566" y="788"/>
                  </a:cxn>
                  <a:cxn ang="0">
                    <a:pos x="632" y="758"/>
                  </a:cxn>
                  <a:cxn ang="0">
                    <a:pos x="690" y="717"/>
                  </a:cxn>
                  <a:cxn ang="0">
                    <a:pos x="741" y="668"/>
                  </a:cxn>
                  <a:cxn ang="0">
                    <a:pos x="782" y="612"/>
                  </a:cxn>
                  <a:cxn ang="0">
                    <a:pos x="813" y="548"/>
                  </a:cxn>
                  <a:cxn ang="0">
                    <a:pos x="833" y="479"/>
                  </a:cxn>
                  <a:cxn ang="0">
                    <a:pos x="840" y="406"/>
                  </a:cxn>
                  <a:cxn ang="0">
                    <a:pos x="833" y="333"/>
                  </a:cxn>
                  <a:cxn ang="0">
                    <a:pos x="813" y="264"/>
                  </a:cxn>
                  <a:cxn ang="0">
                    <a:pos x="782" y="201"/>
                  </a:cxn>
                  <a:cxn ang="0">
                    <a:pos x="741" y="144"/>
                  </a:cxn>
                  <a:cxn ang="0">
                    <a:pos x="690" y="95"/>
                  </a:cxn>
                  <a:cxn ang="0">
                    <a:pos x="632" y="55"/>
                  </a:cxn>
                  <a:cxn ang="0">
                    <a:pos x="566" y="25"/>
                  </a:cxn>
                  <a:cxn ang="0">
                    <a:pos x="495" y="6"/>
                  </a:cxn>
                  <a:cxn ang="0">
                    <a:pos x="420" y="0"/>
                  </a:cxn>
                </a:cxnLst>
                <a:rect l="0" t="0" r="r" b="b"/>
                <a:pathLst>
                  <a:path w="840" h="814">
                    <a:moveTo>
                      <a:pt x="420" y="0"/>
                    </a:moveTo>
                    <a:lnTo>
                      <a:pt x="344" y="6"/>
                    </a:lnTo>
                    <a:lnTo>
                      <a:pt x="273" y="25"/>
                    </a:lnTo>
                    <a:lnTo>
                      <a:pt x="208" y="55"/>
                    </a:lnTo>
                    <a:lnTo>
                      <a:pt x="149" y="95"/>
                    </a:lnTo>
                    <a:lnTo>
                      <a:pt x="98" y="144"/>
                    </a:lnTo>
                    <a:lnTo>
                      <a:pt x="57" y="201"/>
                    </a:lnTo>
                    <a:lnTo>
                      <a:pt x="26" y="264"/>
                    </a:lnTo>
                    <a:lnTo>
                      <a:pt x="6" y="333"/>
                    </a:lnTo>
                    <a:lnTo>
                      <a:pt x="0" y="406"/>
                    </a:lnTo>
                    <a:lnTo>
                      <a:pt x="6" y="479"/>
                    </a:lnTo>
                    <a:lnTo>
                      <a:pt x="26" y="548"/>
                    </a:lnTo>
                    <a:lnTo>
                      <a:pt x="57" y="612"/>
                    </a:lnTo>
                    <a:lnTo>
                      <a:pt x="98" y="668"/>
                    </a:lnTo>
                    <a:lnTo>
                      <a:pt x="149" y="717"/>
                    </a:lnTo>
                    <a:lnTo>
                      <a:pt x="208" y="758"/>
                    </a:lnTo>
                    <a:lnTo>
                      <a:pt x="273" y="788"/>
                    </a:lnTo>
                    <a:lnTo>
                      <a:pt x="344" y="807"/>
                    </a:lnTo>
                    <a:lnTo>
                      <a:pt x="420" y="813"/>
                    </a:lnTo>
                    <a:lnTo>
                      <a:pt x="495" y="807"/>
                    </a:lnTo>
                    <a:lnTo>
                      <a:pt x="566" y="788"/>
                    </a:lnTo>
                    <a:lnTo>
                      <a:pt x="632" y="758"/>
                    </a:lnTo>
                    <a:lnTo>
                      <a:pt x="690" y="717"/>
                    </a:lnTo>
                    <a:lnTo>
                      <a:pt x="741" y="668"/>
                    </a:lnTo>
                    <a:lnTo>
                      <a:pt x="782" y="612"/>
                    </a:lnTo>
                    <a:lnTo>
                      <a:pt x="813" y="548"/>
                    </a:lnTo>
                    <a:lnTo>
                      <a:pt x="833" y="479"/>
                    </a:lnTo>
                    <a:lnTo>
                      <a:pt x="840" y="406"/>
                    </a:lnTo>
                    <a:lnTo>
                      <a:pt x="833" y="333"/>
                    </a:lnTo>
                    <a:lnTo>
                      <a:pt x="813" y="264"/>
                    </a:lnTo>
                    <a:lnTo>
                      <a:pt x="782" y="201"/>
                    </a:lnTo>
                    <a:lnTo>
                      <a:pt x="741" y="144"/>
                    </a:lnTo>
                    <a:lnTo>
                      <a:pt x="690" y="95"/>
                    </a:lnTo>
                    <a:lnTo>
                      <a:pt x="632" y="55"/>
                    </a:lnTo>
                    <a:lnTo>
                      <a:pt x="566" y="25"/>
                    </a:lnTo>
                    <a:lnTo>
                      <a:pt x="495" y="6"/>
                    </a:lnTo>
                    <a:lnTo>
                      <a:pt x="420" y="0"/>
                    </a:lnTo>
                    <a:close/>
                  </a:path>
                </a:pathLst>
              </a:custGeom>
              <a:solidFill>
                <a:srgbClr val="00B8FF"/>
              </a:solidFill>
              <a:ln w="9525">
                <a:noFill/>
                <a:round/>
              </a:ln>
            </p:spPr>
            <p:txBody>
              <a:bodyPr vert="horz" wrap="square" lIns="91440" tIns="45720" rIns="91440" bIns="45720" numCol="1" anchor="t" anchorCtr="0" compatLnSpc="1"/>
              <a:lstStyle/>
              <a:p>
                <a:endParaRPr lang="en-US"/>
              </a:p>
            </p:txBody>
          </p:sp>
          <p:sp>
            <p:nvSpPr>
              <p:cNvPr id="68708" name="Freeform 100"/>
              <p:cNvSpPr/>
              <p:nvPr/>
            </p:nvSpPr>
            <p:spPr bwMode="auto">
              <a:xfrm>
                <a:off x="2829" y="-83"/>
                <a:ext cx="840" cy="814"/>
              </a:xfrm>
              <a:custGeom>
                <a:avLst/>
                <a:gdLst/>
                <a:ahLst/>
                <a:cxnLst>
                  <a:cxn ang="0">
                    <a:pos x="0" y="406"/>
                  </a:cxn>
                  <a:cxn ang="0">
                    <a:pos x="6" y="333"/>
                  </a:cxn>
                  <a:cxn ang="0">
                    <a:pos x="26" y="264"/>
                  </a:cxn>
                  <a:cxn ang="0">
                    <a:pos x="57" y="201"/>
                  </a:cxn>
                  <a:cxn ang="0">
                    <a:pos x="98" y="144"/>
                  </a:cxn>
                  <a:cxn ang="0">
                    <a:pos x="149" y="95"/>
                  </a:cxn>
                  <a:cxn ang="0">
                    <a:pos x="208" y="55"/>
                  </a:cxn>
                  <a:cxn ang="0">
                    <a:pos x="273" y="25"/>
                  </a:cxn>
                  <a:cxn ang="0">
                    <a:pos x="344" y="6"/>
                  </a:cxn>
                  <a:cxn ang="0">
                    <a:pos x="420" y="0"/>
                  </a:cxn>
                  <a:cxn ang="0">
                    <a:pos x="495" y="6"/>
                  </a:cxn>
                  <a:cxn ang="0">
                    <a:pos x="566" y="25"/>
                  </a:cxn>
                  <a:cxn ang="0">
                    <a:pos x="632" y="55"/>
                  </a:cxn>
                  <a:cxn ang="0">
                    <a:pos x="690" y="95"/>
                  </a:cxn>
                  <a:cxn ang="0">
                    <a:pos x="741" y="144"/>
                  </a:cxn>
                  <a:cxn ang="0">
                    <a:pos x="782" y="201"/>
                  </a:cxn>
                  <a:cxn ang="0">
                    <a:pos x="813" y="264"/>
                  </a:cxn>
                  <a:cxn ang="0">
                    <a:pos x="833" y="333"/>
                  </a:cxn>
                  <a:cxn ang="0">
                    <a:pos x="840" y="406"/>
                  </a:cxn>
                  <a:cxn ang="0">
                    <a:pos x="833" y="479"/>
                  </a:cxn>
                  <a:cxn ang="0">
                    <a:pos x="813" y="548"/>
                  </a:cxn>
                  <a:cxn ang="0">
                    <a:pos x="782" y="612"/>
                  </a:cxn>
                  <a:cxn ang="0">
                    <a:pos x="741" y="668"/>
                  </a:cxn>
                  <a:cxn ang="0">
                    <a:pos x="690" y="717"/>
                  </a:cxn>
                  <a:cxn ang="0">
                    <a:pos x="632" y="758"/>
                  </a:cxn>
                  <a:cxn ang="0">
                    <a:pos x="566" y="788"/>
                  </a:cxn>
                  <a:cxn ang="0">
                    <a:pos x="495" y="807"/>
                  </a:cxn>
                  <a:cxn ang="0">
                    <a:pos x="420" y="813"/>
                  </a:cxn>
                  <a:cxn ang="0">
                    <a:pos x="344" y="807"/>
                  </a:cxn>
                  <a:cxn ang="0">
                    <a:pos x="273" y="788"/>
                  </a:cxn>
                  <a:cxn ang="0">
                    <a:pos x="208" y="758"/>
                  </a:cxn>
                  <a:cxn ang="0">
                    <a:pos x="149" y="717"/>
                  </a:cxn>
                  <a:cxn ang="0">
                    <a:pos x="98" y="668"/>
                  </a:cxn>
                  <a:cxn ang="0">
                    <a:pos x="57" y="612"/>
                  </a:cxn>
                  <a:cxn ang="0">
                    <a:pos x="26" y="548"/>
                  </a:cxn>
                  <a:cxn ang="0">
                    <a:pos x="6" y="479"/>
                  </a:cxn>
                  <a:cxn ang="0">
                    <a:pos x="0" y="406"/>
                  </a:cxn>
                </a:cxnLst>
                <a:rect l="0" t="0" r="r" b="b"/>
                <a:pathLst>
                  <a:path w="840" h="814">
                    <a:moveTo>
                      <a:pt x="0" y="406"/>
                    </a:moveTo>
                    <a:lnTo>
                      <a:pt x="6" y="333"/>
                    </a:lnTo>
                    <a:lnTo>
                      <a:pt x="26" y="264"/>
                    </a:lnTo>
                    <a:lnTo>
                      <a:pt x="57" y="201"/>
                    </a:lnTo>
                    <a:lnTo>
                      <a:pt x="98" y="144"/>
                    </a:lnTo>
                    <a:lnTo>
                      <a:pt x="149" y="95"/>
                    </a:lnTo>
                    <a:lnTo>
                      <a:pt x="208" y="55"/>
                    </a:lnTo>
                    <a:lnTo>
                      <a:pt x="273" y="25"/>
                    </a:lnTo>
                    <a:lnTo>
                      <a:pt x="344" y="6"/>
                    </a:lnTo>
                    <a:lnTo>
                      <a:pt x="420" y="0"/>
                    </a:lnTo>
                    <a:lnTo>
                      <a:pt x="495" y="6"/>
                    </a:lnTo>
                    <a:lnTo>
                      <a:pt x="566" y="25"/>
                    </a:lnTo>
                    <a:lnTo>
                      <a:pt x="632" y="55"/>
                    </a:lnTo>
                    <a:lnTo>
                      <a:pt x="690" y="95"/>
                    </a:lnTo>
                    <a:lnTo>
                      <a:pt x="741" y="144"/>
                    </a:lnTo>
                    <a:lnTo>
                      <a:pt x="782" y="201"/>
                    </a:lnTo>
                    <a:lnTo>
                      <a:pt x="813" y="264"/>
                    </a:lnTo>
                    <a:lnTo>
                      <a:pt x="833" y="333"/>
                    </a:lnTo>
                    <a:lnTo>
                      <a:pt x="840" y="406"/>
                    </a:lnTo>
                    <a:lnTo>
                      <a:pt x="833" y="479"/>
                    </a:lnTo>
                    <a:lnTo>
                      <a:pt x="813" y="548"/>
                    </a:lnTo>
                    <a:lnTo>
                      <a:pt x="782" y="612"/>
                    </a:lnTo>
                    <a:lnTo>
                      <a:pt x="741" y="668"/>
                    </a:lnTo>
                    <a:lnTo>
                      <a:pt x="690" y="717"/>
                    </a:lnTo>
                    <a:lnTo>
                      <a:pt x="632" y="758"/>
                    </a:lnTo>
                    <a:lnTo>
                      <a:pt x="566" y="788"/>
                    </a:lnTo>
                    <a:lnTo>
                      <a:pt x="495" y="807"/>
                    </a:lnTo>
                    <a:lnTo>
                      <a:pt x="420" y="813"/>
                    </a:lnTo>
                    <a:lnTo>
                      <a:pt x="344" y="807"/>
                    </a:lnTo>
                    <a:lnTo>
                      <a:pt x="273" y="788"/>
                    </a:lnTo>
                    <a:lnTo>
                      <a:pt x="208" y="758"/>
                    </a:lnTo>
                    <a:lnTo>
                      <a:pt x="149" y="717"/>
                    </a:lnTo>
                    <a:lnTo>
                      <a:pt x="98" y="668"/>
                    </a:lnTo>
                    <a:lnTo>
                      <a:pt x="57" y="612"/>
                    </a:lnTo>
                    <a:lnTo>
                      <a:pt x="26" y="548"/>
                    </a:lnTo>
                    <a:lnTo>
                      <a:pt x="6" y="479"/>
                    </a:lnTo>
                    <a:lnTo>
                      <a:pt x="0" y="406"/>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68709" name="Freeform 101"/>
              <p:cNvSpPr/>
              <p:nvPr/>
            </p:nvSpPr>
            <p:spPr bwMode="auto">
              <a:xfrm>
                <a:off x="6537" y="3385"/>
                <a:ext cx="840" cy="814"/>
              </a:xfrm>
              <a:custGeom>
                <a:avLst/>
                <a:gdLst/>
                <a:ahLst/>
                <a:cxnLst>
                  <a:cxn ang="0">
                    <a:pos x="420" y="0"/>
                  </a:cxn>
                  <a:cxn ang="0">
                    <a:pos x="344" y="6"/>
                  </a:cxn>
                  <a:cxn ang="0">
                    <a:pos x="273" y="25"/>
                  </a:cxn>
                  <a:cxn ang="0">
                    <a:pos x="208" y="55"/>
                  </a:cxn>
                  <a:cxn ang="0">
                    <a:pos x="149" y="95"/>
                  </a:cxn>
                  <a:cxn ang="0">
                    <a:pos x="98" y="144"/>
                  </a:cxn>
                  <a:cxn ang="0">
                    <a:pos x="57" y="201"/>
                  </a:cxn>
                  <a:cxn ang="0">
                    <a:pos x="26" y="264"/>
                  </a:cxn>
                  <a:cxn ang="0">
                    <a:pos x="6" y="333"/>
                  </a:cxn>
                  <a:cxn ang="0">
                    <a:pos x="0" y="406"/>
                  </a:cxn>
                  <a:cxn ang="0">
                    <a:pos x="6" y="479"/>
                  </a:cxn>
                  <a:cxn ang="0">
                    <a:pos x="26" y="548"/>
                  </a:cxn>
                  <a:cxn ang="0">
                    <a:pos x="57" y="612"/>
                  </a:cxn>
                  <a:cxn ang="0">
                    <a:pos x="98" y="668"/>
                  </a:cxn>
                  <a:cxn ang="0">
                    <a:pos x="149" y="717"/>
                  </a:cxn>
                  <a:cxn ang="0">
                    <a:pos x="208" y="758"/>
                  </a:cxn>
                  <a:cxn ang="0">
                    <a:pos x="273" y="788"/>
                  </a:cxn>
                  <a:cxn ang="0">
                    <a:pos x="344" y="807"/>
                  </a:cxn>
                  <a:cxn ang="0">
                    <a:pos x="420" y="813"/>
                  </a:cxn>
                  <a:cxn ang="0">
                    <a:pos x="495" y="807"/>
                  </a:cxn>
                  <a:cxn ang="0">
                    <a:pos x="566" y="788"/>
                  </a:cxn>
                  <a:cxn ang="0">
                    <a:pos x="632" y="758"/>
                  </a:cxn>
                  <a:cxn ang="0">
                    <a:pos x="690" y="717"/>
                  </a:cxn>
                  <a:cxn ang="0">
                    <a:pos x="741" y="668"/>
                  </a:cxn>
                  <a:cxn ang="0">
                    <a:pos x="782" y="612"/>
                  </a:cxn>
                  <a:cxn ang="0">
                    <a:pos x="813" y="548"/>
                  </a:cxn>
                  <a:cxn ang="0">
                    <a:pos x="833" y="479"/>
                  </a:cxn>
                  <a:cxn ang="0">
                    <a:pos x="840" y="406"/>
                  </a:cxn>
                  <a:cxn ang="0">
                    <a:pos x="833" y="333"/>
                  </a:cxn>
                  <a:cxn ang="0">
                    <a:pos x="813" y="264"/>
                  </a:cxn>
                  <a:cxn ang="0">
                    <a:pos x="782" y="201"/>
                  </a:cxn>
                  <a:cxn ang="0">
                    <a:pos x="741" y="144"/>
                  </a:cxn>
                  <a:cxn ang="0">
                    <a:pos x="690" y="95"/>
                  </a:cxn>
                  <a:cxn ang="0">
                    <a:pos x="632" y="55"/>
                  </a:cxn>
                  <a:cxn ang="0">
                    <a:pos x="566" y="25"/>
                  </a:cxn>
                  <a:cxn ang="0">
                    <a:pos x="495" y="6"/>
                  </a:cxn>
                  <a:cxn ang="0">
                    <a:pos x="420" y="0"/>
                  </a:cxn>
                </a:cxnLst>
                <a:rect l="0" t="0" r="r" b="b"/>
                <a:pathLst>
                  <a:path w="840" h="814">
                    <a:moveTo>
                      <a:pt x="420" y="0"/>
                    </a:moveTo>
                    <a:lnTo>
                      <a:pt x="344" y="6"/>
                    </a:lnTo>
                    <a:lnTo>
                      <a:pt x="273" y="25"/>
                    </a:lnTo>
                    <a:lnTo>
                      <a:pt x="208" y="55"/>
                    </a:lnTo>
                    <a:lnTo>
                      <a:pt x="149" y="95"/>
                    </a:lnTo>
                    <a:lnTo>
                      <a:pt x="98" y="144"/>
                    </a:lnTo>
                    <a:lnTo>
                      <a:pt x="57" y="201"/>
                    </a:lnTo>
                    <a:lnTo>
                      <a:pt x="26" y="264"/>
                    </a:lnTo>
                    <a:lnTo>
                      <a:pt x="6" y="333"/>
                    </a:lnTo>
                    <a:lnTo>
                      <a:pt x="0" y="406"/>
                    </a:lnTo>
                    <a:lnTo>
                      <a:pt x="6" y="479"/>
                    </a:lnTo>
                    <a:lnTo>
                      <a:pt x="26" y="548"/>
                    </a:lnTo>
                    <a:lnTo>
                      <a:pt x="57" y="612"/>
                    </a:lnTo>
                    <a:lnTo>
                      <a:pt x="98" y="668"/>
                    </a:lnTo>
                    <a:lnTo>
                      <a:pt x="149" y="717"/>
                    </a:lnTo>
                    <a:lnTo>
                      <a:pt x="208" y="758"/>
                    </a:lnTo>
                    <a:lnTo>
                      <a:pt x="273" y="788"/>
                    </a:lnTo>
                    <a:lnTo>
                      <a:pt x="344" y="807"/>
                    </a:lnTo>
                    <a:lnTo>
                      <a:pt x="420" y="813"/>
                    </a:lnTo>
                    <a:lnTo>
                      <a:pt x="495" y="807"/>
                    </a:lnTo>
                    <a:lnTo>
                      <a:pt x="566" y="788"/>
                    </a:lnTo>
                    <a:lnTo>
                      <a:pt x="632" y="758"/>
                    </a:lnTo>
                    <a:lnTo>
                      <a:pt x="690" y="717"/>
                    </a:lnTo>
                    <a:lnTo>
                      <a:pt x="741" y="668"/>
                    </a:lnTo>
                    <a:lnTo>
                      <a:pt x="782" y="612"/>
                    </a:lnTo>
                    <a:lnTo>
                      <a:pt x="813" y="548"/>
                    </a:lnTo>
                    <a:lnTo>
                      <a:pt x="833" y="479"/>
                    </a:lnTo>
                    <a:lnTo>
                      <a:pt x="840" y="406"/>
                    </a:lnTo>
                    <a:lnTo>
                      <a:pt x="833" y="333"/>
                    </a:lnTo>
                    <a:lnTo>
                      <a:pt x="813" y="264"/>
                    </a:lnTo>
                    <a:lnTo>
                      <a:pt x="782" y="201"/>
                    </a:lnTo>
                    <a:lnTo>
                      <a:pt x="741" y="144"/>
                    </a:lnTo>
                    <a:lnTo>
                      <a:pt x="690" y="95"/>
                    </a:lnTo>
                    <a:lnTo>
                      <a:pt x="632" y="55"/>
                    </a:lnTo>
                    <a:lnTo>
                      <a:pt x="566" y="25"/>
                    </a:lnTo>
                    <a:lnTo>
                      <a:pt x="495" y="6"/>
                    </a:lnTo>
                    <a:lnTo>
                      <a:pt x="420" y="0"/>
                    </a:lnTo>
                    <a:close/>
                  </a:path>
                </a:pathLst>
              </a:custGeom>
              <a:solidFill>
                <a:srgbClr val="00B8FF"/>
              </a:solidFill>
              <a:ln w="9525">
                <a:noFill/>
                <a:round/>
              </a:ln>
            </p:spPr>
            <p:txBody>
              <a:bodyPr vert="horz" wrap="square" lIns="91440" tIns="45720" rIns="91440" bIns="45720" numCol="1" anchor="t" anchorCtr="0" compatLnSpc="1"/>
              <a:lstStyle/>
              <a:p>
                <a:endParaRPr lang="en-US"/>
              </a:p>
            </p:txBody>
          </p:sp>
          <p:sp>
            <p:nvSpPr>
              <p:cNvPr id="68710" name="Freeform 102"/>
              <p:cNvSpPr/>
              <p:nvPr/>
            </p:nvSpPr>
            <p:spPr bwMode="auto">
              <a:xfrm>
                <a:off x="6537" y="3385"/>
                <a:ext cx="840" cy="814"/>
              </a:xfrm>
              <a:custGeom>
                <a:avLst/>
                <a:gdLst/>
                <a:ahLst/>
                <a:cxnLst>
                  <a:cxn ang="0">
                    <a:pos x="0" y="406"/>
                  </a:cxn>
                  <a:cxn ang="0">
                    <a:pos x="6" y="333"/>
                  </a:cxn>
                  <a:cxn ang="0">
                    <a:pos x="26" y="264"/>
                  </a:cxn>
                  <a:cxn ang="0">
                    <a:pos x="57" y="201"/>
                  </a:cxn>
                  <a:cxn ang="0">
                    <a:pos x="98" y="144"/>
                  </a:cxn>
                  <a:cxn ang="0">
                    <a:pos x="149" y="95"/>
                  </a:cxn>
                  <a:cxn ang="0">
                    <a:pos x="208" y="55"/>
                  </a:cxn>
                  <a:cxn ang="0">
                    <a:pos x="273" y="25"/>
                  </a:cxn>
                  <a:cxn ang="0">
                    <a:pos x="344" y="6"/>
                  </a:cxn>
                  <a:cxn ang="0">
                    <a:pos x="420" y="0"/>
                  </a:cxn>
                  <a:cxn ang="0">
                    <a:pos x="495" y="6"/>
                  </a:cxn>
                  <a:cxn ang="0">
                    <a:pos x="566" y="25"/>
                  </a:cxn>
                  <a:cxn ang="0">
                    <a:pos x="632" y="55"/>
                  </a:cxn>
                  <a:cxn ang="0">
                    <a:pos x="690" y="95"/>
                  </a:cxn>
                  <a:cxn ang="0">
                    <a:pos x="741" y="144"/>
                  </a:cxn>
                  <a:cxn ang="0">
                    <a:pos x="782" y="201"/>
                  </a:cxn>
                  <a:cxn ang="0">
                    <a:pos x="813" y="264"/>
                  </a:cxn>
                  <a:cxn ang="0">
                    <a:pos x="833" y="333"/>
                  </a:cxn>
                  <a:cxn ang="0">
                    <a:pos x="840" y="406"/>
                  </a:cxn>
                  <a:cxn ang="0">
                    <a:pos x="833" y="479"/>
                  </a:cxn>
                  <a:cxn ang="0">
                    <a:pos x="813" y="548"/>
                  </a:cxn>
                  <a:cxn ang="0">
                    <a:pos x="782" y="612"/>
                  </a:cxn>
                  <a:cxn ang="0">
                    <a:pos x="741" y="668"/>
                  </a:cxn>
                  <a:cxn ang="0">
                    <a:pos x="690" y="717"/>
                  </a:cxn>
                  <a:cxn ang="0">
                    <a:pos x="632" y="758"/>
                  </a:cxn>
                  <a:cxn ang="0">
                    <a:pos x="566" y="788"/>
                  </a:cxn>
                  <a:cxn ang="0">
                    <a:pos x="495" y="807"/>
                  </a:cxn>
                  <a:cxn ang="0">
                    <a:pos x="420" y="813"/>
                  </a:cxn>
                  <a:cxn ang="0">
                    <a:pos x="344" y="807"/>
                  </a:cxn>
                  <a:cxn ang="0">
                    <a:pos x="273" y="788"/>
                  </a:cxn>
                  <a:cxn ang="0">
                    <a:pos x="208" y="758"/>
                  </a:cxn>
                  <a:cxn ang="0">
                    <a:pos x="149" y="717"/>
                  </a:cxn>
                  <a:cxn ang="0">
                    <a:pos x="98" y="668"/>
                  </a:cxn>
                  <a:cxn ang="0">
                    <a:pos x="57" y="612"/>
                  </a:cxn>
                  <a:cxn ang="0">
                    <a:pos x="26" y="548"/>
                  </a:cxn>
                  <a:cxn ang="0">
                    <a:pos x="6" y="479"/>
                  </a:cxn>
                  <a:cxn ang="0">
                    <a:pos x="0" y="406"/>
                  </a:cxn>
                </a:cxnLst>
                <a:rect l="0" t="0" r="r" b="b"/>
                <a:pathLst>
                  <a:path w="840" h="814">
                    <a:moveTo>
                      <a:pt x="0" y="406"/>
                    </a:moveTo>
                    <a:lnTo>
                      <a:pt x="6" y="333"/>
                    </a:lnTo>
                    <a:lnTo>
                      <a:pt x="26" y="264"/>
                    </a:lnTo>
                    <a:lnTo>
                      <a:pt x="57" y="201"/>
                    </a:lnTo>
                    <a:lnTo>
                      <a:pt x="98" y="144"/>
                    </a:lnTo>
                    <a:lnTo>
                      <a:pt x="149" y="95"/>
                    </a:lnTo>
                    <a:lnTo>
                      <a:pt x="208" y="55"/>
                    </a:lnTo>
                    <a:lnTo>
                      <a:pt x="273" y="25"/>
                    </a:lnTo>
                    <a:lnTo>
                      <a:pt x="344" y="6"/>
                    </a:lnTo>
                    <a:lnTo>
                      <a:pt x="420" y="0"/>
                    </a:lnTo>
                    <a:lnTo>
                      <a:pt x="495" y="6"/>
                    </a:lnTo>
                    <a:lnTo>
                      <a:pt x="566" y="25"/>
                    </a:lnTo>
                    <a:lnTo>
                      <a:pt x="632" y="55"/>
                    </a:lnTo>
                    <a:lnTo>
                      <a:pt x="690" y="95"/>
                    </a:lnTo>
                    <a:lnTo>
                      <a:pt x="741" y="144"/>
                    </a:lnTo>
                    <a:lnTo>
                      <a:pt x="782" y="201"/>
                    </a:lnTo>
                    <a:lnTo>
                      <a:pt x="813" y="264"/>
                    </a:lnTo>
                    <a:lnTo>
                      <a:pt x="833" y="333"/>
                    </a:lnTo>
                    <a:lnTo>
                      <a:pt x="840" y="406"/>
                    </a:lnTo>
                    <a:lnTo>
                      <a:pt x="833" y="479"/>
                    </a:lnTo>
                    <a:lnTo>
                      <a:pt x="813" y="548"/>
                    </a:lnTo>
                    <a:lnTo>
                      <a:pt x="782" y="612"/>
                    </a:lnTo>
                    <a:lnTo>
                      <a:pt x="741" y="668"/>
                    </a:lnTo>
                    <a:lnTo>
                      <a:pt x="690" y="717"/>
                    </a:lnTo>
                    <a:lnTo>
                      <a:pt x="632" y="758"/>
                    </a:lnTo>
                    <a:lnTo>
                      <a:pt x="566" y="788"/>
                    </a:lnTo>
                    <a:lnTo>
                      <a:pt x="495" y="807"/>
                    </a:lnTo>
                    <a:lnTo>
                      <a:pt x="420" y="813"/>
                    </a:lnTo>
                    <a:lnTo>
                      <a:pt x="344" y="807"/>
                    </a:lnTo>
                    <a:lnTo>
                      <a:pt x="273" y="788"/>
                    </a:lnTo>
                    <a:lnTo>
                      <a:pt x="208" y="758"/>
                    </a:lnTo>
                    <a:lnTo>
                      <a:pt x="149" y="717"/>
                    </a:lnTo>
                    <a:lnTo>
                      <a:pt x="98" y="668"/>
                    </a:lnTo>
                    <a:lnTo>
                      <a:pt x="57" y="612"/>
                    </a:lnTo>
                    <a:lnTo>
                      <a:pt x="26" y="548"/>
                    </a:lnTo>
                    <a:lnTo>
                      <a:pt x="6" y="479"/>
                    </a:lnTo>
                    <a:lnTo>
                      <a:pt x="0" y="406"/>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68711" name="Freeform 103"/>
              <p:cNvSpPr/>
              <p:nvPr/>
            </p:nvSpPr>
            <p:spPr bwMode="auto">
              <a:xfrm>
                <a:off x="4684" y="1602"/>
                <a:ext cx="840" cy="814"/>
              </a:xfrm>
              <a:custGeom>
                <a:avLst/>
                <a:gdLst/>
                <a:ahLst/>
                <a:cxnLst>
                  <a:cxn ang="0">
                    <a:pos x="420" y="0"/>
                  </a:cxn>
                  <a:cxn ang="0">
                    <a:pos x="344" y="7"/>
                  </a:cxn>
                  <a:cxn ang="0">
                    <a:pos x="273" y="26"/>
                  </a:cxn>
                  <a:cxn ang="0">
                    <a:pos x="208" y="56"/>
                  </a:cxn>
                  <a:cxn ang="0">
                    <a:pos x="149" y="96"/>
                  </a:cxn>
                  <a:cxn ang="0">
                    <a:pos x="99" y="145"/>
                  </a:cxn>
                  <a:cxn ang="0">
                    <a:pos x="57" y="202"/>
                  </a:cxn>
                  <a:cxn ang="0">
                    <a:pos x="26" y="265"/>
                  </a:cxn>
                  <a:cxn ang="0">
                    <a:pos x="7" y="334"/>
                  </a:cxn>
                  <a:cxn ang="0">
                    <a:pos x="0" y="407"/>
                  </a:cxn>
                  <a:cxn ang="0">
                    <a:pos x="7" y="480"/>
                  </a:cxn>
                  <a:cxn ang="0">
                    <a:pos x="26" y="549"/>
                  </a:cxn>
                  <a:cxn ang="0">
                    <a:pos x="57" y="612"/>
                  </a:cxn>
                  <a:cxn ang="0">
                    <a:pos x="99" y="669"/>
                  </a:cxn>
                  <a:cxn ang="0">
                    <a:pos x="149" y="718"/>
                  </a:cxn>
                  <a:cxn ang="0">
                    <a:pos x="208" y="758"/>
                  </a:cxn>
                  <a:cxn ang="0">
                    <a:pos x="273" y="789"/>
                  </a:cxn>
                  <a:cxn ang="0">
                    <a:pos x="344" y="807"/>
                  </a:cxn>
                  <a:cxn ang="0">
                    <a:pos x="420" y="814"/>
                  </a:cxn>
                  <a:cxn ang="0">
                    <a:pos x="495" y="807"/>
                  </a:cxn>
                  <a:cxn ang="0">
                    <a:pos x="566" y="789"/>
                  </a:cxn>
                  <a:cxn ang="0">
                    <a:pos x="632" y="758"/>
                  </a:cxn>
                  <a:cxn ang="0">
                    <a:pos x="690" y="718"/>
                  </a:cxn>
                  <a:cxn ang="0">
                    <a:pos x="741" y="669"/>
                  </a:cxn>
                  <a:cxn ang="0">
                    <a:pos x="782" y="612"/>
                  </a:cxn>
                  <a:cxn ang="0">
                    <a:pos x="814" y="549"/>
                  </a:cxn>
                  <a:cxn ang="0">
                    <a:pos x="833" y="480"/>
                  </a:cxn>
                  <a:cxn ang="0">
                    <a:pos x="840" y="407"/>
                  </a:cxn>
                  <a:cxn ang="0">
                    <a:pos x="833" y="334"/>
                  </a:cxn>
                  <a:cxn ang="0">
                    <a:pos x="814" y="265"/>
                  </a:cxn>
                  <a:cxn ang="0">
                    <a:pos x="782" y="202"/>
                  </a:cxn>
                  <a:cxn ang="0">
                    <a:pos x="741" y="145"/>
                  </a:cxn>
                  <a:cxn ang="0">
                    <a:pos x="690" y="96"/>
                  </a:cxn>
                  <a:cxn ang="0">
                    <a:pos x="632" y="56"/>
                  </a:cxn>
                  <a:cxn ang="0">
                    <a:pos x="566" y="26"/>
                  </a:cxn>
                  <a:cxn ang="0">
                    <a:pos x="495" y="7"/>
                  </a:cxn>
                  <a:cxn ang="0">
                    <a:pos x="420" y="0"/>
                  </a:cxn>
                </a:cxnLst>
                <a:rect l="0" t="0" r="r" b="b"/>
                <a:pathLst>
                  <a:path w="840" h="814">
                    <a:moveTo>
                      <a:pt x="420" y="0"/>
                    </a:moveTo>
                    <a:lnTo>
                      <a:pt x="344" y="7"/>
                    </a:lnTo>
                    <a:lnTo>
                      <a:pt x="273" y="26"/>
                    </a:lnTo>
                    <a:lnTo>
                      <a:pt x="208" y="56"/>
                    </a:lnTo>
                    <a:lnTo>
                      <a:pt x="149" y="96"/>
                    </a:lnTo>
                    <a:lnTo>
                      <a:pt x="99" y="145"/>
                    </a:lnTo>
                    <a:lnTo>
                      <a:pt x="57" y="202"/>
                    </a:lnTo>
                    <a:lnTo>
                      <a:pt x="26" y="265"/>
                    </a:lnTo>
                    <a:lnTo>
                      <a:pt x="7" y="334"/>
                    </a:lnTo>
                    <a:lnTo>
                      <a:pt x="0" y="407"/>
                    </a:lnTo>
                    <a:lnTo>
                      <a:pt x="7" y="480"/>
                    </a:lnTo>
                    <a:lnTo>
                      <a:pt x="26" y="549"/>
                    </a:lnTo>
                    <a:lnTo>
                      <a:pt x="57" y="612"/>
                    </a:lnTo>
                    <a:lnTo>
                      <a:pt x="99" y="669"/>
                    </a:lnTo>
                    <a:lnTo>
                      <a:pt x="149" y="718"/>
                    </a:lnTo>
                    <a:lnTo>
                      <a:pt x="208" y="758"/>
                    </a:lnTo>
                    <a:lnTo>
                      <a:pt x="273" y="789"/>
                    </a:lnTo>
                    <a:lnTo>
                      <a:pt x="344" y="807"/>
                    </a:lnTo>
                    <a:lnTo>
                      <a:pt x="420" y="814"/>
                    </a:lnTo>
                    <a:lnTo>
                      <a:pt x="495" y="807"/>
                    </a:lnTo>
                    <a:lnTo>
                      <a:pt x="566" y="789"/>
                    </a:lnTo>
                    <a:lnTo>
                      <a:pt x="632" y="758"/>
                    </a:lnTo>
                    <a:lnTo>
                      <a:pt x="690" y="718"/>
                    </a:lnTo>
                    <a:lnTo>
                      <a:pt x="741" y="669"/>
                    </a:lnTo>
                    <a:lnTo>
                      <a:pt x="782" y="612"/>
                    </a:lnTo>
                    <a:lnTo>
                      <a:pt x="814" y="549"/>
                    </a:lnTo>
                    <a:lnTo>
                      <a:pt x="833" y="480"/>
                    </a:lnTo>
                    <a:lnTo>
                      <a:pt x="840" y="407"/>
                    </a:lnTo>
                    <a:lnTo>
                      <a:pt x="833" y="334"/>
                    </a:lnTo>
                    <a:lnTo>
                      <a:pt x="814" y="265"/>
                    </a:lnTo>
                    <a:lnTo>
                      <a:pt x="782" y="202"/>
                    </a:lnTo>
                    <a:lnTo>
                      <a:pt x="741" y="145"/>
                    </a:lnTo>
                    <a:lnTo>
                      <a:pt x="690" y="96"/>
                    </a:lnTo>
                    <a:lnTo>
                      <a:pt x="632" y="56"/>
                    </a:lnTo>
                    <a:lnTo>
                      <a:pt x="566" y="26"/>
                    </a:lnTo>
                    <a:lnTo>
                      <a:pt x="495" y="7"/>
                    </a:lnTo>
                    <a:lnTo>
                      <a:pt x="420" y="0"/>
                    </a:lnTo>
                    <a:close/>
                  </a:path>
                </a:pathLst>
              </a:custGeom>
              <a:solidFill>
                <a:srgbClr val="00B8FF"/>
              </a:solidFill>
              <a:ln w="9525">
                <a:noFill/>
                <a:round/>
              </a:ln>
            </p:spPr>
            <p:txBody>
              <a:bodyPr vert="horz" wrap="square" lIns="91440" tIns="45720" rIns="91440" bIns="45720" numCol="1" anchor="t" anchorCtr="0" compatLnSpc="1"/>
              <a:lstStyle/>
              <a:p>
                <a:endParaRPr lang="en-US"/>
              </a:p>
            </p:txBody>
          </p:sp>
          <p:sp>
            <p:nvSpPr>
              <p:cNvPr id="68712" name="Freeform 104"/>
              <p:cNvSpPr/>
              <p:nvPr/>
            </p:nvSpPr>
            <p:spPr bwMode="auto">
              <a:xfrm>
                <a:off x="4684" y="1602"/>
                <a:ext cx="840" cy="814"/>
              </a:xfrm>
              <a:custGeom>
                <a:avLst/>
                <a:gdLst/>
                <a:ahLst/>
                <a:cxnLst>
                  <a:cxn ang="0">
                    <a:pos x="0" y="407"/>
                  </a:cxn>
                  <a:cxn ang="0">
                    <a:pos x="7" y="334"/>
                  </a:cxn>
                  <a:cxn ang="0">
                    <a:pos x="26" y="265"/>
                  </a:cxn>
                  <a:cxn ang="0">
                    <a:pos x="57" y="202"/>
                  </a:cxn>
                  <a:cxn ang="0">
                    <a:pos x="99" y="145"/>
                  </a:cxn>
                  <a:cxn ang="0">
                    <a:pos x="149" y="96"/>
                  </a:cxn>
                  <a:cxn ang="0">
                    <a:pos x="208" y="56"/>
                  </a:cxn>
                  <a:cxn ang="0">
                    <a:pos x="273" y="26"/>
                  </a:cxn>
                  <a:cxn ang="0">
                    <a:pos x="344" y="7"/>
                  </a:cxn>
                  <a:cxn ang="0">
                    <a:pos x="420" y="0"/>
                  </a:cxn>
                  <a:cxn ang="0">
                    <a:pos x="495" y="7"/>
                  </a:cxn>
                  <a:cxn ang="0">
                    <a:pos x="566" y="26"/>
                  </a:cxn>
                  <a:cxn ang="0">
                    <a:pos x="632" y="56"/>
                  </a:cxn>
                  <a:cxn ang="0">
                    <a:pos x="690" y="96"/>
                  </a:cxn>
                  <a:cxn ang="0">
                    <a:pos x="741" y="145"/>
                  </a:cxn>
                  <a:cxn ang="0">
                    <a:pos x="782" y="202"/>
                  </a:cxn>
                  <a:cxn ang="0">
                    <a:pos x="814" y="265"/>
                  </a:cxn>
                  <a:cxn ang="0">
                    <a:pos x="833" y="334"/>
                  </a:cxn>
                  <a:cxn ang="0">
                    <a:pos x="840" y="407"/>
                  </a:cxn>
                  <a:cxn ang="0">
                    <a:pos x="833" y="480"/>
                  </a:cxn>
                  <a:cxn ang="0">
                    <a:pos x="814" y="549"/>
                  </a:cxn>
                  <a:cxn ang="0">
                    <a:pos x="782" y="612"/>
                  </a:cxn>
                  <a:cxn ang="0">
                    <a:pos x="741" y="669"/>
                  </a:cxn>
                  <a:cxn ang="0">
                    <a:pos x="690" y="718"/>
                  </a:cxn>
                  <a:cxn ang="0">
                    <a:pos x="632" y="758"/>
                  </a:cxn>
                  <a:cxn ang="0">
                    <a:pos x="566" y="789"/>
                  </a:cxn>
                  <a:cxn ang="0">
                    <a:pos x="495" y="807"/>
                  </a:cxn>
                  <a:cxn ang="0">
                    <a:pos x="420" y="814"/>
                  </a:cxn>
                  <a:cxn ang="0">
                    <a:pos x="344" y="807"/>
                  </a:cxn>
                  <a:cxn ang="0">
                    <a:pos x="273" y="789"/>
                  </a:cxn>
                  <a:cxn ang="0">
                    <a:pos x="208" y="758"/>
                  </a:cxn>
                  <a:cxn ang="0">
                    <a:pos x="149" y="718"/>
                  </a:cxn>
                  <a:cxn ang="0">
                    <a:pos x="99" y="669"/>
                  </a:cxn>
                  <a:cxn ang="0">
                    <a:pos x="57" y="612"/>
                  </a:cxn>
                  <a:cxn ang="0">
                    <a:pos x="26" y="549"/>
                  </a:cxn>
                  <a:cxn ang="0">
                    <a:pos x="7" y="480"/>
                  </a:cxn>
                  <a:cxn ang="0">
                    <a:pos x="0" y="407"/>
                  </a:cxn>
                </a:cxnLst>
                <a:rect l="0" t="0" r="r" b="b"/>
                <a:pathLst>
                  <a:path w="840" h="814">
                    <a:moveTo>
                      <a:pt x="0" y="407"/>
                    </a:moveTo>
                    <a:lnTo>
                      <a:pt x="7" y="334"/>
                    </a:lnTo>
                    <a:lnTo>
                      <a:pt x="26" y="265"/>
                    </a:lnTo>
                    <a:lnTo>
                      <a:pt x="57" y="202"/>
                    </a:lnTo>
                    <a:lnTo>
                      <a:pt x="99" y="145"/>
                    </a:lnTo>
                    <a:lnTo>
                      <a:pt x="149" y="96"/>
                    </a:lnTo>
                    <a:lnTo>
                      <a:pt x="208" y="56"/>
                    </a:lnTo>
                    <a:lnTo>
                      <a:pt x="273" y="26"/>
                    </a:lnTo>
                    <a:lnTo>
                      <a:pt x="344" y="7"/>
                    </a:lnTo>
                    <a:lnTo>
                      <a:pt x="420" y="0"/>
                    </a:lnTo>
                    <a:lnTo>
                      <a:pt x="495" y="7"/>
                    </a:lnTo>
                    <a:lnTo>
                      <a:pt x="566" y="26"/>
                    </a:lnTo>
                    <a:lnTo>
                      <a:pt x="632" y="56"/>
                    </a:lnTo>
                    <a:lnTo>
                      <a:pt x="690" y="96"/>
                    </a:lnTo>
                    <a:lnTo>
                      <a:pt x="741" y="145"/>
                    </a:lnTo>
                    <a:lnTo>
                      <a:pt x="782" y="202"/>
                    </a:lnTo>
                    <a:lnTo>
                      <a:pt x="814" y="265"/>
                    </a:lnTo>
                    <a:lnTo>
                      <a:pt x="833" y="334"/>
                    </a:lnTo>
                    <a:lnTo>
                      <a:pt x="840" y="407"/>
                    </a:lnTo>
                    <a:lnTo>
                      <a:pt x="833" y="480"/>
                    </a:lnTo>
                    <a:lnTo>
                      <a:pt x="814" y="549"/>
                    </a:lnTo>
                    <a:lnTo>
                      <a:pt x="782" y="612"/>
                    </a:lnTo>
                    <a:lnTo>
                      <a:pt x="741" y="669"/>
                    </a:lnTo>
                    <a:lnTo>
                      <a:pt x="690" y="718"/>
                    </a:lnTo>
                    <a:lnTo>
                      <a:pt x="632" y="758"/>
                    </a:lnTo>
                    <a:lnTo>
                      <a:pt x="566" y="789"/>
                    </a:lnTo>
                    <a:lnTo>
                      <a:pt x="495" y="807"/>
                    </a:lnTo>
                    <a:lnTo>
                      <a:pt x="420" y="814"/>
                    </a:lnTo>
                    <a:lnTo>
                      <a:pt x="344" y="807"/>
                    </a:lnTo>
                    <a:lnTo>
                      <a:pt x="273" y="789"/>
                    </a:lnTo>
                    <a:lnTo>
                      <a:pt x="208" y="758"/>
                    </a:lnTo>
                    <a:lnTo>
                      <a:pt x="149" y="718"/>
                    </a:lnTo>
                    <a:lnTo>
                      <a:pt x="99" y="669"/>
                    </a:lnTo>
                    <a:lnTo>
                      <a:pt x="57" y="612"/>
                    </a:lnTo>
                    <a:lnTo>
                      <a:pt x="26" y="549"/>
                    </a:lnTo>
                    <a:lnTo>
                      <a:pt x="7" y="480"/>
                    </a:lnTo>
                    <a:lnTo>
                      <a:pt x="0" y="407"/>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68713" name="Line 105"/>
              <p:cNvSpPr>
                <a:spLocks noChangeShapeType="1"/>
              </p:cNvSpPr>
              <p:nvPr/>
            </p:nvSpPr>
            <p:spPr bwMode="auto">
              <a:xfrm>
                <a:off x="5393" y="2366"/>
                <a:ext cx="1231" cy="1190"/>
              </a:xfrm>
              <a:prstGeom prst="line">
                <a:avLst/>
              </a:prstGeom>
              <a:noFill/>
              <a:ln w="36576">
                <a:solidFill>
                  <a:srgbClr val="000000"/>
                </a:solidFill>
                <a:round/>
              </a:ln>
            </p:spPr>
            <p:txBody>
              <a:bodyPr vert="horz" wrap="square" lIns="91440" tIns="45720" rIns="91440" bIns="45720" numCol="1" anchor="t" anchorCtr="0" compatLnSpc="1"/>
              <a:lstStyle/>
              <a:p>
                <a:endParaRPr lang="en-US"/>
              </a:p>
            </p:txBody>
          </p:sp>
          <p:sp>
            <p:nvSpPr>
              <p:cNvPr id="68714" name="Freeform 106"/>
              <p:cNvSpPr/>
              <p:nvPr/>
            </p:nvSpPr>
            <p:spPr bwMode="auto">
              <a:xfrm>
                <a:off x="4728" y="-1355"/>
                <a:ext cx="840" cy="814"/>
              </a:xfrm>
              <a:custGeom>
                <a:avLst/>
                <a:gdLst/>
                <a:ahLst/>
                <a:cxnLst>
                  <a:cxn ang="0">
                    <a:pos x="420" y="0"/>
                  </a:cxn>
                  <a:cxn ang="0">
                    <a:pos x="344" y="6"/>
                  </a:cxn>
                  <a:cxn ang="0">
                    <a:pos x="273" y="25"/>
                  </a:cxn>
                  <a:cxn ang="0">
                    <a:pos x="208" y="55"/>
                  </a:cxn>
                  <a:cxn ang="0">
                    <a:pos x="149" y="95"/>
                  </a:cxn>
                  <a:cxn ang="0">
                    <a:pos x="99" y="144"/>
                  </a:cxn>
                  <a:cxn ang="0">
                    <a:pos x="57" y="201"/>
                  </a:cxn>
                  <a:cxn ang="0">
                    <a:pos x="26" y="264"/>
                  </a:cxn>
                  <a:cxn ang="0">
                    <a:pos x="7" y="333"/>
                  </a:cxn>
                  <a:cxn ang="0">
                    <a:pos x="0" y="406"/>
                  </a:cxn>
                  <a:cxn ang="0">
                    <a:pos x="7" y="479"/>
                  </a:cxn>
                  <a:cxn ang="0">
                    <a:pos x="26" y="548"/>
                  </a:cxn>
                  <a:cxn ang="0">
                    <a:pos x="57" y="612"/>
                  </a:cxn>
                  <a:cxn ang="0">
                    <a:pos x="99" y="668"/>
                  </a:cxn>
                  <a:cxn ang="0">
                    <a:pos x="149" y="717"/>
                  </a:cxn>
                  <a:cxn ang="0">
                    <a:pos x="208" y="758"/>
                  </a:cxn>
                  <a:cxn ang="0">
                    <a:pos x="273" y="788"/>
                  </a:cxn>
                  <a:cxn ang="0">
                    <a:pos x="344" y="807"/>
                  </a:cxn>
                  <a:cxn ang="0">
                    <a:pos x="420" y="813"/>
                  </a:cxn>
                  <a:cxn ang="0">
                    <a:pos x="496" y="807"/>
                  </a:cxn>
                  <a:cxn ang="0">
                    <a:pos x="567" y="788"/>
                  </a:cxn>
                  <a:cxn ang="0">
                    <a:pos x="632" y="758"/>
                  </a:cxn>
                  <a:cxn ang="0">
                    <a:pos x="691" y="717"/>
                  </a:cxn>
                  <a:cxn ang="0">
                    <a:pos x="741" y="668"/>
                  </a:cxn>
                  <a:cxn ang="0">
                    <a:pos x="783" y="612"/>
                  </a:cxn>
                  <a:cxn ang="0">
                    <a:pos x="814" y="548"/>
                  </a:cxn>
                  <a:cxn ang="0">
                    <a:pos x="833" y="479"/>
                  </a:cxn>
                  <a:cxn ang="0">
                    <a:pos x="840" y="406"/>
                  </a:cxn>
                  <a:cxn ang="0">
                    <a:pos x="833" y="333"/>
                  </a:cxn>
                  <a:cxn ang="0">
                    <a:pos x="814" y="264"/>
                  </a:cxn>
                  <a:cxn ang="0">
                    <a:pos x="783" y="201"/>
                  </a:cxn>
                  <a:cxn ang="0">
                    <a:pos x="741" y="144"/>
                  </a:cxn>
                  <a:cxn ang="0">
                    <a:pos x="691" y="95"/>
                  </a:cxn>
                  <a:cxn ang="0">
                    <a:pos x="632" y="55"/>
                  </a:cxn>
                  <a:cxn ang="0">
                    <a:pos x="567" y="25"/>
                  </a:cxn>
                  <a:cxn ang="0">
                    <a:pos x="496" y="6"/>
                  </a:cxn>
                  <a:cxn ang="0">
                    <a:pos x="420" y="0"/>
                  </a:cxn>
                </a:cxnLst>
                <a:rect l="0" t="0" r="r" b="b"/>
                <a:pathLst>
                  <a:path w="840" h="814">
                    <a:moveTo>
                      <a:pt x="420" y="0"/>
                    </a:moveTo>
                    <a:lnTo>
                      <a:pt x="344" y="6"/>
                    </a:lnTo>
                    <a:lnTo>
                      <a:pt x="273" y="25"/>
                    </a:lnTo>
                    <a:lnTo>
                      <a:pt x="208" y="55"/>
                    </a:lnTo>
                    <a:lnTo>
                      <a:pt x="149" y="95"/>
                    </a:lnTo>
                    <a:lnTo>
                      <a:pt x="99" y="144"/>
                    </a:lnTo>
                    <a:lnTo>
                      <a:pt x="57" y="201"/>
                    </a:lnTo>
                    <a:lnTo>
                      <a:pt x="26" y="264"/>
                    </a:lnTo>
                    <a:lnTo>
                      <a:pt x="7" y="333"/>
                    </a:lnTo>
                    <a:lnTo>
                      <a:pt x="0" y="406"/>
                    </a:lnTo>
                    <a:lnTo>
                      <a:pt x="7" y="479"/>
                    </a:lnTo>
                    <a:lnTo>
                      <a:pt x="26" y="548"/>
                    </a:lnTo>
                    <a:lnTo>
                      <a:pt x="57" y="612"/>
                    </a:lnTo>
                    <a:lnTo>
                      <a:pt x="99" y="668"/>
                    </a:lnTo>
                    <a:lnTo>
                      <a:pt x="149" y="717"/>
                    </a:lnTo>
                    <a:lnTo>
                      <a:pt x="208" y="758"/>
                    </a:lnTo>
                    <a:lnTo>
                      <a:pt x="273" y="788"/>
                    </a:lnTo>
                    <a:lnTo>
                      <a:pt x="344" y="807"/>
                    </a:lnTo>
                    <a:lnTo>
                      <a:pt x="420" y="813"/>
                    </a:lnTo>
                    <a:lnTo>
                      <a:pt x="496" y="807"/>
                    </a:lnTo>
                    <a:lnTo>
                      <a:pt x="567" y="788"/>
                    </a:lnTo>
                    <a:lnTo>
                      <a:pt x="632" y="758"/>
                    </a:lnTo>
                    <a:lnTo>
                      <a:pt x="691" y="717"/>
                    </a:lnTo>
                    <a:lnTo>
                      <a:pt x="741" y="668"/>
                    </a:lnTo>
                    <a:lnTo>
                      <a:pt x="783" y="612"/>
                    </a:lnTo>
                    <a:lnTo>
                      <a:pt x="814" y="548"/>
                    </a:lnTo>
                    <a:lnTo>
                      <a:pt x="833" y="479"/>
                    </a:lnTo>
                    <a:lnTo>
                      <a:pt x="840" y="406"/>
                    </a:lnTo>
                    <a:lnTo>
                      <a:pt x="833" y="333"/>
                    </a:lnTo>
                    <a:lnTo>
                      <a:pt x="814" y="264"/>
                    </a:lnTo>
                    <a:lnTo>
                      <a:pt x="783" y="201"/>
                    </a:lnTo>
                    <a:lnTo>
                      <a:pt x="741" y="144"/>
                    </a:lnTo>
                    <a:lnTo>
                      <a:pt x="691" y="95"/>
                    </a:lnTo>
                    <a:lnTo>
                      <a:pt x="632" y="55"/>
                    </a:lnTo>
                    <a:lnTo>
                      <a:pt x="567" y="25"/>
                    </a:lnTo>
                    <a:lnTo>
                      <a:pt x="496" y="6"/>
                    </a:lnTo>
                    <a:lnTo>
                      <a:pt x="420" y="0"/>
                    </a:lnTo>
                    <a:close/>
                  </a:path>
                </a:pathLst>
              </a:custGeom>
              <a:solidFill>
                <a:srgbClr val="00B8FF"/>
              </a:solidFill>
              <a:ln w="9525">
                <a:noFill/>
                <a:round/>
              </a:ln>
            </p:spPr>
            <p:txBody>
              <a:bodyPr vert="horz" wrap="square" lIns="91440" tIns="45720" rIns="91440" bIns="45720" numCol="1" anchor="t" anchorCtr="0" compatLnSpc="1"/>
              <a:lstStyle/>
              <a:p>
                <a:endParaRPr lang="en-US"/>
              </a:p>
            </p:txBody>
          </p:sp>
          <p:sp>
            <p:nvSpPr>
              <p:cNvPr id="68715" name="Freeform 107"/>
              <p:cNvSpPr/>
              <p:nvPr/>
            </p:nvSpPr>
            <p:spPr bwMode="auto">
              <a:xfrm>
                <a:off x="4728" y="-1355"/>
                <a:ext cx="840" cy="814"/>
              </a:xfrm>
              <a:custGeom>
                <a:avLst/>
                <a:gdLst/>
                <a:ahLst/>
                <a:cxnLst>
                  <a:cxn ang="0">
                    <a:pos x="0" y="406"/>
                  </a:cxn>
                  <a:cxn ang="0">
                    <a:pos x="7" y="333"/>
                  </a:cxn>
                  <a:cxn ang="0">
                    <a:pos x="26" y="264"/>
                  </a:cxn>
                  <a:cxn ang="0">
                    <a:pos x="57" y="201"/>
                  </a:cxn>
                  <a:cxn ang="0">
                    <a:pos x="99" y="144"/>
                  </a:cxn>
                  <a:cxn ang="0">
                    <a:pos x="149" y="95"/>
                  </a:cxn>
                  <a:cxn ang="0">
                    <a:pos x="208" y="55"/>
                  </a:cxn>
                  <a:cxn ang="0">
                    <a:pos x="273" y="25"/>
                  </a:cxn>
                  <a:cxn ang="0">
                    <a:pos x="344" y="6"/>
                  </a:cxn>
                  <a:cxn ang="0">
                    <a:pos x="420" y="0"/>
                  </a:cxn>
                  <a:cxn ang="0">
                    <a:pos x="496" y="6"/>
                  </a:cxn>
                  <a:cxn ang="0">
                    <a:pos x="567" y="25"/>
                  </a:cxn>
                  <a:cxn ang="0">
                    <a:pos x="632" y="55"/>
                  </a:cxn>
                  <a:cxn ang="0">
                    <a:pos x="691" y="95"/>
                  </a:cxn>
                  <a:cxn ang="0">
                    <a:pos x="741" y="144"/>
                  </a:cxn>
                  <a:cxn ang="0">
                    <a:pos x="783" y="201"/>
                  </a:cxn>
                  <a:cxn ang="0">
                    <a:pos x="814" y="264"/>
                  </a:cxn>
                  <a:cxn ang="0">
                    <a:pos x="833" y="333"/>
                  </a:cxn>
                  <a:cxn ang="0">
                    <a:pos x="840" y="406"/>
                  </a:cxn>
                  <a:cxn ang="0">
                    <a:pos x="833" y="479"/>
                  </a:cxn>
                  <a:cxn ang="0">
                    <a:pos x="814" y="548"/>
                  </a:cxn>
                  <a:cxn ang="0">
                    <a:pos x="783" y="612"/>
                  </a:cxn>
                  <a:cxn ang="0">
                    <a:pos x="741" y="668"/>
                  </a:cxn>
                  <a:cxn ang="0">
                    <a:pos x="691" y="717"/>
                  </a:cxn>
                  <a:cxn ang="0">
                    <a:pos x="632" y="758"/>
                  </a:cxn>
                  <a:cxn ang="0">
                    <a:pos x="567" y="788"/>
                  </a:cxn>
                  <a:cxn ang="0">
                    <a:pos x="496" y="807"/>
                  </a:cxn>
                  <a:cxn ang="0">
                    <a:pos x="420" y="813"/>
                  </a:cxn>
                  <a:cxn ang="0">
                    <a:pos x="344" y="807"/>
                  </a:cxn>
                  <a:cxn ang="0">
                    <a:pos x="273" y="788"/>
                  </a:cxn>
                  <a:cxn ang="0">
                    <a:pos x="208" y="758"/>
                  </a:cxn>
                  <a:cxn ang="0">
                    <a:pos x="149" y="717"/>
                  </a:cxn>
                  <a:cxn ang="0">
                    <a:pos x="99" y="668"/>
                  </a:cxn>
                  <a:cxn ang="0">
                    <a:pos x="57" y="612"/>
                  </a:cxn>
                  <a:cxn ang="0">
                    <a:pos x="26" y="548"/>
                  </a:cxn>
                  <a:cxn ang="0">
                    <a:pos x="7" y="479"/>
                  </a:cxn>
                  <a:cxn ang="0">
                    <a:pos x="0" y="406"/>
                  </a:cxn>
                </a:cxnLst>
                <a:rect l="0" t="0" r="r" b="b"/>
                <a:pathLst>
                  <a:path w="840" h="814">
                    <a:moveTo>
                      <a:pt x="0" y="406"/>
                    </a:moveTo>
                    <a:lnTo>
                      <a:pt x="7" y="333"/>
                    </a:lnTo>
                    <a:lnTo>
                      <a:pt x="26" y="264"/>
                    </a:lnTo>
                    <a:lnTo>
                      <a:pt x="57" y="201"/>
                    </a:lnTo>
                    <a:lnTo>
                      <a:pt x="99" y="144"/>
                    </a:lnTo>
                    <a:lnTo>
                      <a:pt x="149" y="95"/>
                    </a:lnTo>
                    <a:lnTo>
                      <a:pt x="208" y="55"/>
                    </a:lnTo>
                    <a:lnTo>
                      <a:pt x="273" y="25"/>
                    </a:lnTo>
                    <a:lnTo>
                      <a:pt x="344" y="6"/>
                    </a:lnTo>
                    <a:lnTo>
                      <a:pt x="420" y="0"/>
                    </a:lnTo>
                    <a:lnTo>
                      <a:pt x="496" y="6"/>
                    </a:lnTo>
                    <a:lnTo>
                      <a:pt x="567" y="25"/>
                    </a:lnTo>
                    <a:lnTo>
                      <a:pt x="632" y="55"/>
                    </a:lnTo>
                    <a:lnTo>
                      <a:pt x="691" y="95"/>
                    </a:lnTo>
                    <a:lnTo>
                      <a:pt x="741" y="144"/>
                    </a:lnTo>
                    <a:lnTo>
                      <a:pt x="783" y="201"/>
                    </a:lnTo>
                    <a:lnTo>
                      <a:pt x="814" y="264"/>
                    </a:lnTo>
                    <a:lnTo>
                      <a:pt x="833" y="333"/>
                    </a:lnTo>
                    <a:lnTo>
                      <a:pt x="840" y="406"/>
                    </a:lnTo>
                    <a:lnTo>
                      <a:pt x="833" y="479"/>
                    </a:lnTo>
                    <a:lnTo>
                      <a:pt x="814" y="548"/>
                    </a:lnTo>
                    <a:lnTo>
                      <a:pt x="783" y="612"/>
                    </a:lnTo>
                    <a:lnTo>
                      <a:pt x="741" y="668"/>
                    </a:lnTo>
                    <a:lnTo>
                      <a:pt x="691" y="717"/>
                    </a:lnTo>
                    <a:lnTo>
                      <a:pt x="632" y="758"/>
                    </a:lnTo>
                    <a:lnTo>
                      <a:pt x="567" y="788"/>
                    </a:lnTo>
                    <a:lnTo>
                      <a:pt x="496" y="807"/>
                    </a:lnTo>
                    <a:lnTo>
                      <a:pt x="420" y="813"/>
                    </a:lnTo>
                    <a:lnTo>
                      <a:pt x="344" y="807"/>
                    </a:lnTo>
                    <a:lnTo>
                      <a:pt x="273" y="788"/>
                    </a:lnTo>
                    <a:lnTo>
                      <a:pt x="208" y="758"/>
                    </a:lnTo>
                    <a:lnTo>
                      <a:pt x="149" y="717"/>
                    </a:lnTo>
                    <a:lnTo>
                      <a:pt x="99" y="668"/>
                    </a:lnTo>
                    <a:lnTo>
                      <a:pt x="57" y="612"/>
                    </a:lnTo>
                    <a:lnTo>
                      <a:pt x="26" y="548"/>
                    </a:lnTo>
                    <a:lnTo>
                      <a:pt x="7" y="479"/>
                    </a:lnTo>
                    <a:lnTo>
                      <a:pt x="0" y="406"/>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68716" name="Line 108"/>
              <p:cNvSpPr>
                <a:spLocks noChangeShapeType="1"/>
              </p:cNvSpPr>
              <p:nvPr/>
            </p:nvSpPr>
            <p:spPr bwMode="auto">
              <a:xfrm>
                <a:off x="5122" y="1617"/>
                <a:ext cx="16" cy="0"/>
              </a:xfrm>
              <a:prstGeom prst="line">
                <a:avLst/>
              </a:prstGeom>
              <a:noFill/>
              <a:ln w="36576">
                <a:solidFill>
                  <a:srgbClr val="000000"/>
                </a:solidFill>
                <a:round/>
              </a:ln>
            </p:spPr>
            <p:txBody>
              <a:bodyPr vert="horz" wrap="square" lIns="91440" tIns="45720" rIns="91440" bIns="45720" numCol="1" anchor="t" anchorCtr="0" compatLnSpc="1"/>
              <a:lstStyle/>
              <a:p>
                <a:endParaRPr lang="en-US"/>
              </a:p>
            </p:txBody>
          </p:sp>
          <p:sp>
            <p:nvSpPr>
              <p:cNvPr id="68717" name="Freeform 109"/>
              <p:cNvSpPr/>
              <p:nvPr/>
            </p:nvSpPr>
            <p:spPr bwMode="auto">
              <a:xfrm>
                <a:off x="6480" y="-25"/>
                <a:ext cx="840" cy="814"/>
              </a:xfrm>
              <a:custGeom>
                <a:avLst/>
                <a:gdLst/>
                <a:ahLst/>
                <a:cxnLst>
                  <a:cxn ang="0">
                    <a:pos x="420" y="0"/>
                  </a:cxn>
                  <a:cxn ang="0">
                    <a:pos x="344" y="7"/>
                  </a:cxn>
                  <a:cxn ang="0">
                    <a:pos x="273" y="26"/>
                  </a:cxn>
                  <a:cxn ang="0">
                    <a:pos x="208" y="56"/>
                  </a:cxn>
                  <a:cxn ang="0">
                    <a:pos x="149" y="96"/>
                  </a:cxn>
                  <a:cxn ang="0">
                    <a:pos x="99" y="145"/>
                  </a:cxn>
                  <a:cxn ang="0">
                    <a:pos x="57" y="202"/>
                  </a:cxn>
                  <a:cxn ang="0">
                    <a:pos x="26" y="265"/>
                  </a:cxn>
                  <a:cxn ang="0">
                    <a:pos x="7" y="334"/>
                  </a:cxn>
                  <a:cxn ang="0">
                    <a:pos x="0" y="407"/>
                  </a:cxn>
                  <a:cxn ang="0">
                    <a:pos x="7" y="480"/>
                  </a:cxn>
                  <a:cxn ang="0">
                    <a:pos x="26" y="549"/>
                  </a:cxn>
                  <a:cxn ang="0">
                    <a:pos x="57" y="612"/>
                  </a:cxn>
                  <a:cxn ang="0">
                    <a:pos x="99" y="669"/>
                  </a:cxn>
                  <a:cxn ang="0">
                    <a:pos x="149" y="718"/>
                  </a:cxn>
                  <a:cxn ang="0">
                    <a:pos x="208" y="758"/>
                  </a:cxn>
                  <a:cxn ang="0">
                    <a:pos x="273" y="788"/>
                  </a:cxn>
                  <a:cxn ang="0">
                    <a:pos x="344" y="807"/>
                  </a:cxn>
                  <a:cxn ang="0">
                    <a:pos x="420" y="814"/>
                  </a:cxn>
                  <a:cxn ang="0">
                    <a:pos x="496" y="807"/>
                  </a:cxn>
                  <a:cxn ang="0">
                    <a:pos x="567" y="788"/>
                  </a:cxn>
                  <a:cxn ang="0">
                    <a:pos x="632" y="758"/>
                  </a:cxn>
                  <a:cxn ang="0">
                    <a:pos x="691" y="718"/>
                  </a:cxn>
                  <a:cxn ang="0">
                    <a:pos x="741" y="669"/>
                  </a:cxn>
                  <a:cxn ang="0">
                    <a:pos x="783" y="612"/>
                  </a:cxn>
                  <a:cxn ang="0">
                    <a:pos x="814" y="549"/>
                  </a:cxn>
                  <a:cxn ang="0">
                    <a:pos x="833" y="480"/>
                  </a:cxn>
                  <a:cxn ang="0">
                    <a:pos x="840" y="407"/>
                  </a:cxn>
                  <a:cxn ang="0">
                    <a:pos x="833" y="334"/>
                  </a:cxn>
                  <a:cxn ang="0">
                    <a:pos x="814" y="265"/>
                  </a:cxn>
                  <a:cxn ang="0">
                    <a:pos x="783" y="202"/>
                  </a:cxn>
                  <a:cxn ang="0">
                    <a:pos x="741" y="145"/>
                  </a:cxn>
                  <a:cxn ang="0">
                    <a:pos x="691" y="96"/>
                  </a:cxn>
                  <a:cxn ang="0">
                    <a:pos x="632" y="56"/>
                  </a:cxn>
                  <a:cxn ang="0">
                    <a:pos x="567" y="26"/>
                  </a:cxn>
                  <a:cxn ang="0">
                    <a:pos x="496" y="7"/>
                  </a:cxn>
                  <a:cxn ang="0">
                    <a:pos x="420" y="0"/>
                  </a:cxn>
                </a:cxnLst>
                <a:rect l="0" t="0" r="r" b="b"/>
                <a:pathLst>
                  <a:path w="840" h="814">
                    <a:moveTo>
                      <a:pt x="420" y="0"/>
                    </a:moveTo>
                    <a:lnTo>
                      <a:pt x="344" y="7"/>
                    </a:lnTo>
                    <a:lnTo>
                      <a:pt x="273" y="26"/>
                    </a:lnTo>
                    <a:lnTo>
                      <a:pt x="208" y="56"/>
                    </a:lnTo>
                    <a:lnTo>
                      <a:pt x="149" y="96"/>
                    </a:lnTo>
                    <a:lnTo>
                      <a:pt x="99" y="145"/>
                    </a:lnTo>
                    <a:lnTo>
                      <a:pt x="57" y="202"/>
                    </a:lnTo>
                    <a:lnTo>
                      <a:pt x="26" y="265"/>
                    </a:lnTo>
                    <a:lnTo>
                      <a:pt x="7" y="334"/>
                    </a:lnTo>
                    <a:lnTo>
                      <a:pt x="0" y="407"/>
                    </a:lnTo>
                    <a:lnTo>
                      <a:pt x="7" y="480"/>
                    </a:lnTo>
                    <a:lnTo>
                      <a:pt x="26" y="549"/>
                    </a:lnTo>
                    <a:lnTo>
                      <a:pt x="57" y="612"/>
                    </a:lnTo>
                    <a:lnTo>
                      <a:pt x="99" y="669"/>
                    </a:lnTo>
                    <a:lnTo>
                      <a:pt x="149" y="718"/>
                    </a:lnTo>
                    <a:lnTo>
                      <a:pt x="208" y="758"/>
                    </a:lnTo>
                    <a:lnTo>
                      <a:pt x="273" y="788"/>
                    </a:lnTo>
                    <a:lnTo>
                      <a:pt x="344" y="807"/>
                    </a:lnTo>
                    <a:lnTo>
                      <a:pt x="420" y="814"/>
                    </a:lnTo>
                    <a:lnTo>
                      <a:pt x="496" y="807"/>
                    </a:lnTo>
                    <a:lnTo>
                      <a:pt x="567" y="788"/>
                    </a:lnTo>
                    <a:lnTo>
                      <a:pt x="632" y="758"/>
                    </a:lnTo>
                    <a:lnTo>
                      <a:pt x="691" y="718"/>
                    </a:lnTo>
                    <a:lnTo>
                      <a:pt x="741" y="669"/>
                    </a:lnTo>
                    <a:lnTo>
                      <a:pt x="783" y="612"/>
                    </a:lnTo>
                    <a:lnTo>
                      <a:pt x="814" y="549"/>
                    </a:lnTo>
                    <a:lnTo>
                      <a:pt x="833" y="480"/>
                    </a:lnTo>
                    <a:lnTo>
                      <a:pt x="840" y="407"/>
                    </a:lnTo>
                    <a:lnTo>
                      <a:pt x="833" y="334"/>
                    </a:lnTo>
                    <a:lnTo>
                      <a:pt x="814" y="265"/>
                    </a:lnTo>
                    <a:lnTo>
                      <a:pt x="783" y="202"/>
                    </a:lnTo>
                    <a:lnTo>
                      <a:pt x="741" y="145"/>
                    </a:lnTo>
                    <a:lnTo>
                      <a:pt x="691" y="96"/>
                    </a:lnTo>
                    <a:lnTo>
                      <a:pt x="632" y="56"/>
                    </a:lnTo>
                    <a:lnTo>
                      <a:pt x="567" y="26"/>
                    </a:lnTo>
                    <a:lnTo>
                      <a:pt x="496" y="7"/>
                    </a:lnTo>
                    <a:lnTo>
                      <a:pt x="420" y="0"/>
                    </a:lnTo>
                    <a:close/>
                  </a:path>
                </a:pathLst>
              </a:custGeom>
              <a:solidFill>
                <a:srgbClr val="00B8FF"/>
              </a:solidFill>
              <a:ln w="9525">
                <a:noFill/>
                <a:round/>
              </a:ln>
            </p:spPr>
            <p:txBody>
              <a:bodyPr vert="horz" wrap="square" lIns="91440" tIns="45720" rIns="91440" bIns="45720" numCol="1" anchor="t" anchorCtr="0" compatLnSpc="1"/>
              <a:lstStyle/>
              <a:p>
                <a:endParaRPr lang="en-US"/>
              </a:p>
            </p:txBody>
          </p:sp>
          <p:sp>
            <p:nvSpPr>
              <p:cNvPr id="68718" name="Freeform 110"/>
              <p:cNvSpPr/>
              <p:nvPr/>
            </p:nvSpPr>
            <p:spPr bwMode="auto">
              <a:xfrm>
                <a:off x="6480" y="-25"/>
                <a:ext cx="840" cy="814"/>
              </a:xfrm>
              <a:custGeom>
                <a:avLst/>
                <a:gdLst/>
                <a:ahLst/>
                <a:cxnLst>
                  <a:cxn ang="0">
                    <a:pos x="0" y="407"/>
                  </a:cxn>
                  <a:cxn ang="0">
                    <a:pos x="7" y="334"/>
                  </a:cxn>
                  <a:cxn ang="0">
                    <a:pos x="26" y="265"/>
                  </a:cxn>
                  <a:cxn ang="0">
                    <a:pos x="57" y="202"/>
                  </a:cxn>
                  <a:cxn ang="0">
                    <a:pos x="99" y="145"/>
                  </a:cxn>
                  <a:cxn ang="0">
                    <a:pos x="149" y="96"/>
                  </a:cxn>
                  <a:cxn ang="0">
                    <a:pos x="208" y="56"/>
                  </a:cxn>
                  <a:cxn ang="0">
                    <a:pos x="273" y="26"/>
                  </a:cxn>
                  <a:cxn ang="0">
                    <a:pos x="344" y="7"/>
                  </a:cxn>
                  <a:cxn ang="0">
                    <a:pos x="420" y="0"/>
                  </a:cxn>
                  <a:cxn ang="0">
                    <a:pos x="496" y="7"/>
                  </a:cxn>
                  <a:cxn ang="0">
                    <a:pos x="567" y="26"/>
                  </a:cxn>
                  <a:cxn ang="0">
                    <a:pos x="632" y="56"/>
                  </a:cxn>
                  <a:cxn ang="0">
                    <a:pos x="691" y="96"/>
                  </a:cxn>
                  <a:cxn ang="0">
                    <a:pos x="741" y="145"/>
                  </a:cxn>
                  <a:cxn ang="0">
                    <a:pos x="783" y="202"/>
                  </a:cxn>
                  <a:cxn ang="0">
                    <a:pos x="814" y="265"/>
                  </a:cxn>
                  <a:cxn ang="0">
                    <a:pos x="833" y="334"/>
                  </a:cxn>
                  <a:cxn ang="0">
                    <a:pos x="840" y="407"/>
                  </a:cxn>
                  <a:cxn ang="0">
                    <a:pos x="833" y="480"/>
                  </a:cxn>
                  <a:cxn ang="0">
                    <a:pos x="814" y="549"/>
                  </a:cxn>
                  <a:cxn ang="0">
                    <a:pos x="783" y="612"/>
                  </a:cxn>
                  <a:cxn ang="0">
                    <a:pos x="741" y="669"/>
                  </a:cxn>
                  <a:cxn ang="0">
                    <a:pos x="691" y="718"/>
                  </a:cxn>
                  <a:cxn ang="0">
                    <a:pos x="632" y="758"/>
                  </a:cxn>
                  <a:cxn ang="0">
                    <a:pos x="567" y="788"/>
                  </a:cxn>
                  <a:cxn ang="0">
                    <a:pos x="496" y="807"/>
                  </a:cxn>
                  <a:cxn ang="0">
                    <a:pos x="420" y="814"/>
                  </a:cxn>
                  <a:cxn ang="0">
                    <a:pos x="344" y="807"/>
                  </a:cxn>
                  <a:cxn ang="0">
                    <a:pos x="273" y="788"/>
                  </a:cxn>
                  <a:cxn ang="0">
                    <a:pos x="208" y="758"/>
                  </a:cxn>
                  <a:cxn ang="0">
                    <a:pos x="149" y="718"/>
                  </a:cxn>
                  <a:cxn ang="0">
                    <a:pos x="99" y="669"/>
                  </a:cxn>
                  <a:cxn ang="0">
                    <a:pos x="57" y="612"/>
                  </a:cxn>
                  <a:cxn ang="0">
                    <a:pos x="26" y="549"/>
                  </a:cxn>
                  <a:cxn ang="0">
                    <a:pos x="7" y="480"/>
                  </a:cxn>
                  <a:cxn ang="0">
                    <a:pos x="0" y="407"/>
                  </a:cxn>
                </a:cxnLst>
                <a:rect l="0" t="0" r="r" b="b"/>
                <a:pathLst>
                  <a:path w="840" h="814">
                    <a:moveTo>
                      <a:pt x="0" y="407"/>
                    </a:moveTo>
                    <a:lnTo>
                      <a:pt x="7" y="334"/>
                    </a:lnTo>
                    <a:lnTo>
                      <a:pt x="26" y="265"/>
                    </a:lnTo>
                    <a:lnTo>
                      <a:pt x="57" y="202"/>
                    </a:lnTo>
                    <a:lnTo>
                      <a:pt x="99" y="145"/>
                    </a:lnTo>
                    <a:lnTo>
                      <a:pt x="149" y="96"/>
                    </a:lnTo>
                    <a:lnTo>
                      <a:pt x="208" y="56"/>
                    </a:lnTo>
                    <a:lnTo>
                      <a:pt x="273" y="26"/>
                    </a:lnTo>
                    <a:lnTo>
                      <a:pt x="344" y="7"/>
                    </a:lnTo>
                    <a:lnTo>
                      <a:pt x="420" y="0"/>
                    </a:lnTo>
                    <a:lnTo>
                      <a:pt x="496" y="7"/>
                    </a:lnTo>
                    <a:lnTo>
                      <a:pt x="567" y="26"/>
                    </a:lnTo>
                    <a:lnTo>
                      <a:pt x="632" y="56"/>
                    </a:lnTo>
                    <a:lnTo>
                      <a:pt x="691" y="96"/>
                    </a:lnTo>
                    <a:lnTo>
                      <a:pt x="741" y="145"/>
                    </a:lnTo>
                    <a:lnTo>
                      <a:pt x="783" y="202"/>
                    </a:lnTo>
                    <a:lnTo>
                      <a:pt x="814" y="265"/>
                    </a:lnTo>
                    <a:lnTo>
                      <a:pt x="833" y="334"/>
                    </a:lnTo>
                    <a:lnTo>
                      <a:pt x="840" y="407"/>
                    </a:lnTo>
                    <a:lnTo>
                      <a:pt x="833" y="480"/>
                    </a:lnTo>
                    <a:lnTo>
                      <a:pt x="814" y="549"/>
                    </a:lnTo>
                    <a:lnTo>
                      <a:pt x="783" y="612"/>
                    </a:lnTo>
                    <a:lnTo>
                      <a:pt x="741" y="669"/>
                    </a:lnTo>
                    <a:lnTo>
                      <a:pt x="691" y="718"/>
                    </a:lnTo>
                    <a:lnTo>
                      <a:pt x="632" y="758"/>
                    </a:lnTo>
                    <a:lnTo>
                      <a:pt x="567" y="788"/>
                    </a:lnTo>
                    <a:lnTo>
                      <a:pt x="496" y="807"/>
                    </a:lnTo>
                    <a:lnTo>
                      <a:pt x="420" y="814"/>
                    </a:lnTo>
                    <a:lnTo>
                      <a:pt x="344" y="807"/>
                    </a:lnTo>
                    <a:lnTo>
                      <a:pt x="273" y="788"/>
                    </a:lnTo>
                    <a:lnTo>
                      <a:pt x="208" y="758"/>
                    </a:lnTo>
                    <a:lnTo>
                      <a:pt x="149" y="718"/>
                    </a:lnTo>
                    <a:lnTo>
                      <a:pt x="99" y="669"/>
                    </a:lnTo>
                    <a:lnTo>
                      <a:pt x="57" y="612"/>
                    </a:lnTo>
                    <a:lnTo>
                      <a:pt x="26" y="549"/>
                    </a:lnTo>
                    <a:lnTo>
                      <a:pt x="7" y="480"/>
                    </a:lnTo>
                    <a:lnTo>
                      <a:pt x="0" y="407"/>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68719" name="AutoShape 111"/>
              <p:cNvSpPr/>
              <p:nvPr/>
            </p:nvSpPr>
            <p:spPr bwMode="auto">
              <a:xfrm>
                <a:off x="3511" y="-873"/>
                <a:ext cx="3509" cy="4270"/>
              </a:xfrm>
              <a:custGeom>
                <a:avLst/>
                <a:gdLst/>
                <a:ahLst/>
                <a:cxnLst>
                  <a:cxn ang="0">
                    <a:pos x="2021" y="154"/>
                  </a:cxn>
                  <a:cxn ang="0">
                    <a:pos x="3096" y="931"/>
                  </a:cxn>
                  <a:cxn ang="0">
                    <a:pos x="0" y="1541"/>
                  </a:cxn>
                  <a:cxn ang="0">
                    <a:pos x="1217" y="2714"/>
                  </a:cxn>
                  <a:cxn ang="0">
                    <a:pos x="1925" y="2602"/>
                  </a:cxn>
                  <a:cxn ang="0">
                    <a:pos x="3084" y="1555"/>
                  </a:cxn>
                  <a:cxn ang="0">
                    <a:pos x="3451" y="4270"/>
                  </a:cxn>
                  <a:cxn ang="0">
                    <a:pos x="3509" y="1639"/>
                  </a:cxn>
                  <a:cxn ang="0">
                    <a:pos x="15" y="905"/>
                  </a:cxn>
                  <a:cxn ang="0">
                    <a:pos x="1217" y="0"/>
                  </a:cxn>
                </a:cxnLst>
                <a:rect l="0" t="0" r="r" b="b"/>
                <a:pathLst>
                  <a:path w="3509" h="4270">
                    <a:moveTo>
                      <a:pt x="2021" y="154"/>
                    </a:moveTo>
                    <a:lnTo>
                      <a:pt x="3096" y="931"/>
                    </a:lnTo>
                    <a:moveTo>
                      <a:pt x="0" y="1541"/>
                    </a:moveTo>
                    <a:lnTo>
                      <a:pt x="1217" y="2714"/>
                    </a:lnTo>
                    <a:moveTo>
                      <a:pt x="1925" y="2602"/>
                    </a:moveTo>
                    <a:lnTo>
                      <a:pt x="3084" y="1555"/>
                    </a:lnTo>
                    <a:moveTo>
                      <a:pt x="3451" y="4270"/>
                    </a:moveTo>
                    <a:lnTo>
                      <a:pt x="3509" y="1639"/>
                    </a:lnTo>
                    <a:moveTo>
                      <a:pt x="15" y="905"/>
                    </a:moveTo>
                    <a:lnTo>
                      <a:pt x="1217" y="0"/>
                    </a:lnTo>
                  </a:path>
                </a:pathLst>
              </a:custGeom>
              <a:noFill/>
              <a:ln w="36576">
                <a:solidFill>
                  <a:srgbClr val="000000"/>
                </a:solidFill>
                <a:round/>
              </a:ln>
            </p:spPr>
            <p:txBody>
              <a:bodyPr vert="horz" wrap="square" lIns="91440" tIns="45720" rIns="91440" bIns="45720" numCol="1" anchor="t" anchorCtr="0" compatLnSpc="1"/>
              <a:lstStyle/>
              <a:p>
                <a:endParaRPr lang="en-US"/>
              </a:p>
            </p:txBody>
          </p:sp>
          <p:sp>
            <p:nvSpPr>
              <p:cNvPr id="68720" name="Freeform 112"/>
              <p:cNvSpPr/>
              <p:nvPr/>
            </p:nvSpPr>
            <p:spPr bwMode="auto">
              <a:xfrm>
                <a:off x="9297" y="-25"/>
                <a:ext cx="840" cy="814"/>
              </a:xfrm>
              <a:custGeom>
                <a:avLst/>
                <a:gdLst/>
                <a:ahLst/>
                <a:cxnLst>
                  <a:cxn ang="0">
                    <a:pos x="420" y="0"/>
                  </a:cxn>
                  <a:cxn ang="0">
                    <a:pos x="344" y="7"/>
                  </a:cxn>
                  <a:cxn ang="0">
                    <a:pos x="273" y="26"/>
                  </a:cxn>
                  <a:cxn ang="0">
                    <a:pos x="208" y="56"/>
                  </a:cxn>
                  <a:cxn ang="0">
                    <a:pos x="149" y="96"/>
                  </a:cxn>
                  <a:cxn ang="0">
                    <a:pos x="98" y="145"/>
                  </a:cxn>
                  <a:cxn ang="0">
                    <a:pos x="57" y="202"/>
                  </a:cxn>
                  <a:cxn ang="0">
                    <a:pos x="26" y="265"/>
                  </a:cxn>
                  <a:cxn ang="0">
                    <a:pos x="6" y="334"/>
                  </a:cxn>
                  <a:cxn ang="0">
                    <a:pos x="0" y="407"/>
                  </a:cxn>
                  <a:cxn ang="0">
                    <a:pos x="6" y="480"/>
                  </a:cxn>
                  <a:cxn ang="0">
                    <a:pos x="26" y="549"/>
                  </a:cxn>
                  <a:cxn ang="0">
                    <a:pos x="57" y="612"/>
                  </a:cxn>
                  <a:cxn ang="0">
                    <a:pos x="98" y="669"/>
                  </a:cxn>
                  <a:cxn ang="0">
                    <a:pos x="149" y="718"/>
                  </a:cxn>
                  <a:cxn ang="0">
                    <a:pos x="208" y="758"/>
                  </a:cxn>
                  <a:cxn ang="0">
                    <a:pos x="273" y="788"/>
                  </a:cxn>
                  <a:cxn ang="0">
                    <a:pos x="344" y="807"/>
                  </a:cxn>
                  <a:cxn ang="0">
                    <a:pos x="420" y="814"/>
                  </a:cxn>
                  <a:cxn ang="0">
                    <a:pos x="495" y="807"/>
                  </a:cxn>
                  <a:cxn ang="0">
                    <a:pos x="566" y="788"/>
                  </a:cxn>
                  <a:cxn ang="0">
                    <a:pos x="632" y="758"/>
                  </a:cxn>
                  <a:cxn ang="0">
                    <a:pos x="690" y="718"/>
                  </a:cxn>
                  <a:cxn ang="0">
                    <a:pos x="741" y="669"/>
                  </a:cxn>
                  <a:cxn ang="0">
                    <a:pos x="782" y="612"/>
                  </a:cxn>
                  <a:cxn ang="0">
                    <a:pos x="813" y="549"/>
                  </a:cxn>
                  <a:cxn ang="0">
                    <a:pos x="833" y="480"/>
                  </a:cxn>
                  <a:cxn ang="0">
                    <a:pos x="840" y="407"/>
                  </a:cxn>
                  <a:cxn ang="0">
                    <a:pos x="833" y="334"/>
                  </a:cxn>
                  <a:cxn ang="0">
                    <a:pos x="813" y="265"/>
                  </a:cxn>
                  <a:cxn ang="0">
                    <a:pos x="782" y="202"/>
                  </a:cxn>
                  <a:cxn ang="0">
                    <a:pos x="741" y="145"/>
                  </a:cxn>
                  <a:cxn ang="0">
                    <a:pos x="690" y="96"/>
                  </a:cxn>
                  <a:cxn ang="0">
                    <a:pos x="632" y="56"/>
                  </a:cxn>
                  <a:cxn ang="0">
                    <a:pos x="566" y="26"/>
                  </a:cxn>
                  <a:cxn ang="0">
                    <a:pos x="495" y="7"/>
                  </a:cxn>
                  <a:cxn ang="0">
                    <a:pos x="420" y="0"/>
                  </a:cxn>
                </a:cxnLst>
                <a:rect l="0" t="0" r="r" b="b"/>
                <a:pathLst>
                  <a:path w="840" h="814">
                    <a:moveTo>
                      <a:pt x="420" y="0"/>
                    </a:moveTo>
                    <a:lnTo>
                      <a:pt x="344" y="7"/>
                    </a:lnTo>
                    <a:lnTo>
                      <a:pt x="273" y="26"/>
                    </a:lnTo>
                    <a:lnTo>
                      <a:pt x="208" y="56"/>
                    </a:lnTo>
                    <a:lnTo>
                      <a:pt x="149" y="96"/>
                    </a:lnTo>
                    <a:lnTo>
                      <a:pt x="98" y="145"/>
                    </a:lnTo>
                    <a:lnTo>
                      <a:pt x="57" y="202"/>
                    </a:lnTo>
                    <a:lnTo>
                      <a:pt x="26" y="265"/>
                    </a:lnTo>
                    <a:lnTo>
                      <a:pt x="6" y="334"/>
                    </a:lnTo>
                    <a:lnTo>
                      <a:pt x="0" y="407"/>
                    </a:lnTo>
                    <a:lnTo>
                      <a:pt x="6" y="480"/>
                    </a:lnTo>
                    <a:lnTo>
                      <a:pt x="26" y="549"/>
                    </a:lnTo>
                    <a:lnTo>
                      <a:pt x="57" y="612"/>
                    </a:lnTo>
                    <a:lnTo>
                      <a:pt x="98" y="669"/>
                    </a:lnTo>
                    <a:lnTo>
                      <a:pt x="149" y="718"/>
                    </a:lnTo>
                    <a:lnTo>
                      <a:pt x="208" y="758"/>
                    </a:lnTo>
                    <a:lnTo>
                      <a:pt x="273" y="788"/>
                    </a:lnTo>
                    <a:lnTo>
                      <a:pt x="344" y="807"/>
                    </a:lnTo>
                    <a:lnTo>
                      <a:pt x="420" y="814"/>
                    </a:lnTo>
                    <a:lnTo>
                      <a:pt x="495" y="807"/>
                    </a:lnTo>
                    <a:lnTo>
                      <a:pt x="566" y="788"/>
                    </a:lnTo>
                    <a:lnTo>
                      <a:pt x="632" y="758"/>
                    </a:lnTo>
                    <a:lnTo>
                      <a:pt x="690" y="718"/>
                    </a:lnTo>
                    <a:lnTo>
                      <a:pt x="741" y="669"/>
                    </a:lnTo>
                    <a:lnTo>
                      <a:pt x="782" y="612"/>
                    </a:lnTo>
                    <a:lnTo>
                      <a:pt x="813" y="549"/>
                    </a:lnTo>
                    <a:lnTo>
                      <a:pt x="833" y="480"/>
                    </a:lnTo>
                    <a:lnTo>
                      <a:pt x="840" y="407"/>
                    </a:lnTo>
                    <a:lnTo>
                      <a:pt x="833" y="334"/>
                    </a:lnTo>
                    <a:lnTo>
                      <a:pt x="813" y="265"/>
                    </a:lnTo>
                    <a:lnTo>
                      <a:pt x="782" y="202"/>
                    </a:lnTo>
                    <a:lnTo>
                      <a:pt x="741" y="145"/>
                    </a:lnTo>
                    <a:lnTo>
                      <a:pt x="690" y="96"/>
                    </a:lnTo>
                    <a:lnTo>
                      <a:pt x="632" y="56"/>
                    </a:lnTo>
                    <a:lnTo>
                      <a:pt x="566" y="26"/>
                    </a:lnTo>
                    <a:lnTo>
                      <a:pt x="495" y="7"/>
                    </a:lnTo>
                    <a:lnTo>
                      <a:pt x="420" y="0"/>
                    </a:lnTo>
                    <a:close/>
                  </a:path>
                </a:pathLst>
              </a:custGeom>
              <a:solidFill>
                <a:srgbClr val="00B8FF"/>
              </a:solidFill>
              <a:ln w="9525">
                <a:noFill/>
                <a:round/>
              </a:ln>
            </p:spPr>
            <p:txBody>
              <a:bodyPr vert="horz" wrap="square" lIns="91440" tIns="45720" rIns="91440" bIns="45720" numCol="1" anchor="t" anchorCtr="0" compatLnSpc="1"/>
              <a:lstStyle/>
              <a:p>
                <a:endParaRPr lang="en-US"/>
              </a:p>
            </p:txBody>
          </p:sp>
          <p:sp>
            <p:nvSpPr>
              <p:cNvPr id="68721" name="Freeform 113"/>
              <p:cNvSpPr/>
              <p:nvPr/>
            </p:nvSpPr>
            <p:spPr bwMode="auto">
              <a:xfrm>
                <a:off x="9297" y="-25"/>
                <a:ext cx="840" cy="814"/>
              </a:xfrm>
              <a:custGeom>
                <a:avLst/>
                <a:gdLst/>
                <a:ahLst/>
                <a:cxnLst>
                  <a:cxn ang="0">
                    <a:pos x="0" y="407"/>
                  </a:cxn>
                  <a:cxn ang="0">
                    <a:pos x="6" y="334"/>
                  </a:cxn>
                  <a:cxn ang="0">
                    <a:pos x="26" y="265"/>
                  </a:cxn>
                  <a:cxn ang="0">
                    <a:pos x="57" y="202"/>
                  </a:cxn>
                  <a:cxn ang="0">
                    <a:pos x="98" y="145"/>
                  </a:cxn>
                  <a:cxn ang="0">
                    <a:pos x="149" y="96"/>
                  </a:cxn>
                  <a:cxn ang="0">
                    <a:pos x="208" y="56"/>
                  </a:cxn>
                  <a:cxn ang="0">
                    <a:pos x="273" y="26"/>
                  </a:cxn>
                  <a:cxn ang="0">
                    <a:pos x="344" y="7"/>
                  </a:cxn>
                  <a:cxn ang="0">
                    <a:pos x="420" y="0"/>
                  </a:cxn>
                  <a:cxn ang="0">
                    <a:pos x="495" y="7"/>
                  </a:cxn>
                  <a:cxn ang="0">
                    <a:pos x="566" y="26"/>
                  </a:cxn>
                  <a:cxn ang="0">
                    <a:pos x="632" y="56"/>
                  </a:cxn>
                  <a:cxn ang="0">
                    <a:pos x="690" y="96"/>
                  </a:cxn>
                  <a:cxn ang="0">
                    <a:pos x="741" y="145"/>
                  </a:cxn>
                  <a:cxn ang="0">
                    <a:pos x="782" y="202"/>
                  </a:cxn>
                  <a:cxn ang="0">
                    <a:pos x="813" y="265"/>
                  </a:cxn>
                  <a:cxn ang="0">
                    <a:pos x="833" y="334"/>
                  </a:cxn>
                  <a:cxn ang="0">
                    <a:pos x="840" y="407"/>
                  </a:cxn>
                  <a:cxn ang="0">
                    <a:pos x="833" y="480"/>
                  </a:cxn>
                  <a:cxn ang="0">
                    <a:pos x="813" y="549"/>
                  </a:cxn>
                  <a:cxn ang="0">
                    <a:pos x="782" y="612"/>
                  </a:cxn>
                  <a:cxn ang="0">
                    <a:pos x="741" y="669"/>
                  </a:cxn>
                  <a:cxn ang="0">
                    <a:pos x="690" y="718"/>
                  </a:cxn>
                  <a:cxn ang="0">
                    <a:pos x="632" y="758"/>
                  </a:cxn>
                  <a:cxn ang="0">
                    <a:pos x="566" y="788"/>
                  </a:cxn>
                  <a:cxn ang="0">
                    <a:pos x="495" y="807"/>
                  </a:cxn>
                  <a:cxn ang="0">
                    <a:pos x="420" y="814"/>
                  </a:cxn>
                  <a:cxn ang="0">
                    <a:pos x="344" y="807"/>
                  </a:cxn>
                  <a:cxn ang="0">
                    <a:pos x="273" y="788"/>
                  </a:cxn>
                  <a:cxn ang="0">
                    <a:pos x="208" y="758"/>
                  </a:cxn>
                  <a:cxn ang="0">
                    <a:pos x="149" y="718"/>
                  </a:cxn>
                  <a:cxn ang="0">
                    <a:pos x="98" y="669"/>
                  </a:cxn>
                  <a:cxn ang="0">
                    <a:pos x="57" y="612"/>
                  </a:cxn>
                  <a:cxn ang="0">
                    <a:pos x="26" y="549"/>
                  </a:cxn>
                  <a:cxn ang="0">
                    <a:pos x="6" y="480"/>
                  </a:cxn>
                  <a:cxn ang="0">
                    <a:pos x="0" y="407"/>
                  </a:cxn>
                </a:cxnLst>
                <a:rect l="0" t="0" r="r" b="b"/>
                <a:pathLst>
                  <a:path w="840" h="814">
                    <a:moveTo>
                      <a:pt x="0" y="407"/>
                    </a:moveTo>
                    <a:lnTo>
                      <a:pt x="6" y="334"/>
                    </a:lnTo>
                    <a:lnTo>
                      <a:pt x="26" y="265"/>
                    </a:lnTo>
                    <a:lnTo>
                      <a:pt x="57" y="202"/>
                    </a:lnTo>
                    <a:lnTo>
                      <a:pt x="98" y="145"/>
                    </a:lnTo>
                    <a:lnTo>
                      <a:pt x="149" y="96"/>
                    </a:lnTo>
                    <a:lnTo>
                      <a:pt x="208" y="56"/>
                    </a:lnTo>
                    <a:lnTo>
                      <a:pt x="273" y="26"/>
                    </a:lnTo>
                    <a:lnTo>
                      <a:pt x="344" y="7"/>
                    </a:lnTo>
                    <a:lnTo>
                      <a:pt x="420" y="0"/>
                    </a:lnTo>
                    <a:lnTo>
                      <a:pt x="495" y="7"/>
                    </a:lnTo>
                    <a:lnTo>
                      <a:pt x="566" y="26"/>
                    </a:lnTo>
                    <a:lnTo>
                      <a:pt x="632" y="56"/>
                    </a:lnTo>
                    <a:lnTo>
                      <a:pt x="690" y="96"/>
                    </a:lnTo>
                    <a:lnTo>
                      <a:pt x="741" y="145"/>
                    </a:lnTo>
                    <a:lnTo>
                      <a:pt x="782" y="202"/>
                    </a:lnTo>
                    <a:lnTo>
                      <a:pt x="813" y="265"/>
                    </a:lnTo>
                    <a:lnTo>
                      <a:pt x="833" y="334"/>
                    </a:lnTo>
                    <a:lnTo>
                      <a:pt x="840" y="407"/>
                    </a:lnTo>
                    <a:lnTo>
                      <a:pt x="833" y="480"/>
                    </a:lnTo>
                    <a:lnTo>
                      <a:pt x="813" y="549"/>
                    </a:lnTo>
                    <a:lnTo>
                      <a:pt x="782" y="612"/>
                    </a:lnTo>
                    <a:lnTo>
                      <a:pt x="741" y="669"/>
                    </a:lnTo>
                    <a:lnTo>
                      <a:pt x="690" y="718"/>
                    </a:lnTo>
                    <a:lnTo>
                      <a:pt x="632" y="758"/>
                    </a:lnTo>
                    <a:lnTo>
                      <a:pt x="566" y="788"/>
                    </a:lnTo>
                    <a:lnTo>
                      <a:pt x="495" y="807"/>
                    </a:lnTo>
                    <a:lnTo>
                      <a:pt x="420" y="814"/>
                    </a:lnTo>
                    <a:lnTo>
                      <a:pt x="344" y="807"/>
                    </a:lnTo>
                    <a:lnTo>
                      <a:pt x="273" y="788"/>
                    </a:lnTo>
                    <a:lnTo>
                      <a:pt x="208" y="758"/>
                    </a:lnTo>
                    <a:lnTo>
                      <a:pt x="149" y="718"/>
                    </a:lnTo>
                    <a:lnTo>
                      <a:pt x="98" y="669"/>
                    </a:lnTo>
                    <a:lnTo>
                      <a:pt x="57" y="612"/>
                    </a:lnTo>
                    <a:lnTo>
                      <a:pt x="26" y="549"/>
                    </a:lnTo>
                    <a:lnTo>
                      <a:pt x="6" y="480"/>
                    </a:lnTo>
                    <a:lnTo>
                      <a:pt x="0" y="407"/>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68722" name="AutoShape 114"/>
              <p:cNvSpPr/>
              <p:nvPr/>
            </p:nvSpPr>
            <p:spPr bwMode="auto">
              <a:xfrm>
                <a:off x="7176" y="-310"/>
                <a:ext cx="3779" cy="1403"/>
              </a:xfrm>
              <a:custGeom>
                <a:avLst/>
                <a:gdLst/>
                <a:ahLst/>
                <a:cxnLst>
                  <a:cxn ang="0">
                    <a:pos x="69" y="307"/>
                  </a:cxn>
                  <a:cxn ang="0">
                    <a:pos x="215" y="231"/>
                  </a:cxn>
                  <a:cxn ang="0">
                    <a:pos x="365" y="164"/>
                  </a:cxn>
                  <a:cxn ang="0">
                    <a:pos x="515" y="91"/>
                  </a:cxn>
                  <a:cxn ang="0">
                    <a:pos x="677" y="35"/>
                  </a:cxn>
                  <a:cxn ang="0">
                    <a:pos x="847" y="5"/>
                  </a:cxn>
                  <a:cxn ang="0">
                    <a:pos x="1009" y="0"/>
                  </a:cxn>
                  <a:cxn ang="0">
                    <a:pos x="1160" y="8"/>
                  </a:cxn>
                  <a:cxn ang="0">
                    <a:pos x="1310" y="21"/>
                  </a:cxn>
                  <a:cxn ang="0">
                    <a:pos x="1460" y="39"/>
                  </a:cxn>
                  <a:cxn ang="0">
                    <a:pos x="1606" y="79"/>
                  </a:cxn>
                  <a:cxn ang="0">
                    <a:pos x="1751" y="124"/>
                  </a:cxn>
                  <a:cxn ang="0">
                    <a:pos x="1907" y="160"/>
                  </a:cxn>
                  <a:cxn ang="0">
                    <a:pos x="2066" y="215"/>
                  </a:cxn>
                  <a:cxn ang="0">
                    <a:pos x="2206" y="306"/>
                  </a:cxn>
                  <a:cxn ang="0">
                    <a:pos x="2291" y="396"/>
                  </a:cxn>
                  <a:cxn ang="0">
                    <a:pos x="49" y="1113"/>
                  </a:cxn>
                  <a:cxn ang="0">
                    <a:pos x="154" y="1211"/>
                  </a:cxn>
                  <a:cxn ang="0">
                    <a:pos x="284" y="1275"/>
                  </a:cxn>
                  <a:cxn ang="0">
                    <a:pos x="422" y="1317"/>
                  </a:cxn>
                  <a:cxn ang="0">
                    <a:pos x="567" y="1344"/>
                  </a:cxn>
                  <a:cxn ang="0">
                    <a:pos x="714" y="1361"/>
                  </a:cxn>
                  <a:cxn ang="0">
                    <a:pos x="862" y="1373"/>
                  </a:cxn>
                  <a:cxn ang="0">
                    <a:pos x="1012" y="1380"/>
                  </a:cxn>
                  <a:cxn ang="0">
                    <a:pos x="1163" y="1381"/>
                  </a:cxn>
                  <a:cxn ang="0">
                    <a:pos x="1314" y="1387"/>
                  </a:cxn>
                  <a:cxn ang="0">
                    <a:pos x="1462" y="1399"/>
                  </a:cxn>
                  <a:cxn ang="0">
                    <a:pos x="1610" y="1400"/>
                  </a:cxn>
                  <a:cxn ang="0">
                    <a:pos x="1753" y="1373"/>
                  </a:cxn>
                  <a:cxn ang="0">
                    <a:pos x="1909" y="1323"/>
                  </a:cxn>
                  <a:cxn ang="0">
                    <a:pos x="2060" y="1261"/>
                  </a:cxn>
                  <a:cxn ang="0">
                    <a:pos x="2192" y="1162"/>
                  </a:cxn>
                  <a:cxn ang="0">
                    <a:pos x="2801" y="384"/>
                  </a:cxn>
                  <a:cxn ang="0">
                    <a:pos x="2941" y="334"/>
                  </a:cxn>
                  <a:cxn ang="0">
                    <a:pos x="3087" y="299"/>
                  </a:cxn>
                  <a:cxn ang="0">
                    <a:pos x="3240" y="285"/>
                  </a:cxn>
                  <a:cxn ang="0">
                    <a:pos x="3383" y="303"/>
                  </a:cxn>
                  <a:cxn ang="0">
                    <a:pos x="3512" y="358"/>
                  </a:cxn>
                  <a:cxn ang="0">
                    <a:pos x="3627" y="444"/>
                  </a:cxn>
                  <a:cxn ang="0">
                    <a:pos x="3724" y="559"/>
                  </a:cxn>
                  <a:cxn ang="0">
                    <a:pos x="3773" y="692"/>
                  </a:cxn>
                  <a:cxn ang="0">
                    <a:pos x="3771" y="827"/>
                  </a:cxn>
                  <a:cxn ang="0">
                    <a:pos x="3721" y="951"/>
                  </a:cxn>
                  <a:cxn ang="0">
                    <a:pos x="3626" y="1057"/>
                  </a:cxn>
                  <a:cxn ang="0">
                    <a:pos x="3501" y="1133"/>
                  </a:cxn>
                  <a:cxn ang="0">
                    <a:pos x="3358" y="1172"/>
                  </a:cxn>
                  <a:cxn ang="0">
                    <a:pos x="3207" y="1179"/>
                  </a:cxn>
                  <a:cxn ang="0">
                    <a:pos x="3053" y="1181"/>
                  </a:cxn>
                  <a:cxn ang="0">
                    <a:pos x="2908" y="1148"/>
                  </a:cxn>
                  <a:cxn ang="0">
                    <a:pos x="2815" y="1078"/>
                  </a:cxn>
                </a:cxnLst>
                <a:rect l="0" t="0" r="r" b="b"/>
                <a:pathLst>
                  <a:path w="3779" h="1403">
                    <a:moveTo>
                      <a:pt x="0" y="354"/>
                    </a:moveTo>
                    <a:lnTo>
                      <a:pt x="69" y="307"/>
                    </a:lnTo>
                    <a:lnTo>
                      <a:pt x="141" y="267"/>
                    </a:lnTo>
                    <a:lnTo>
                      <a:pt x="215" y="231"/>
                    </a:lnTo>
                    <a:lnTo>
                      <a:pt x="290" y="198"/>
                    </a:lnTo>
                    <a:lnTo>
                      <a:pt x="365" y="164"/>
                    </a:lnTo>
                    <a:lnTo>
                      <a:pt x="439" y="127"/>
                    </a:lnTo>
                    <a:lnTo>
                      <a:pt x="515" y="91"/>
                    </a:lnTo>
                    <a:lnTo>
                      <a:pt x="595" y="60"/>
                    </a:lnTo>
                    <a:lnTo>
                      <a:pt x="677" y="35"/>
                    </a:lnTo>
                    <a:lnTo>
                      <a:pt x="761" y="17"/>
                    </a:lnTo>
                    <a:lnTo>
                      <a:pt x="847" y="5"/>
                    </a:lnTo>
                    <a:lnTo>
                      <a:pt x="933" y="0"/>
                    </a:lnTo>
                    <a:lnTo>
                      <a:pt x="1009" y="0"/>
                    </a:lnTo>
                    <a:lnTo>
                      <a:pt x="1084" y="3"/>
                    </a:lnTo>
                    <a:lnTo>
                      <a:pt x="1160" y="8"/>
                    </a:lnTo>
                    <a:lnTo>
                      <a:pt x="1235" y="14"/>
                    </a:lnTo>
                    <a:lnTo>
                      <a:pt x="1310" y="21"/>
                    </a:lnTo>
                    <a:lnTo>
                      <a:pt x="1386" y="28"/>
                    </a:lnTo>
                    <a:lnTo>
                      <a:pt x="1460" y="39"/>
                    </a:lnTo>
                    <a:lnTo>
                      <a:pt x="1533" y="57"/>
                    </a:lnTo>
                    <a:lnTo>
                      <a:pt x="1606" y="79"/>
                    </a:lnTo>
                    <a:lnTo>
                      <a:pt x="1678" y="102"/>
                    </a:lnTo>
                    <a:lnTo>
                      <a:pt x="1751" y="124"/>
                    </a:lnTo>
                    <a:lnTo>
                      <a:pt x="1825" y="142"/>
                    </a:lnTo>
                    <a:lnTo>
                      <a:pt x="1907" y="160"/>
                    </a:lnTo>
                    <a:lnTo>
                      <a:pt x="1988" y="184"/>
                    </a:lnTo>
                    <a:lnTo>
                      <a:pt x="2066" y="215"/>
                    </a:lnTo>
                    <a:lnTo>
                      <a:pt x="2139" y="255"/>
                    </a:lnTo>
                    <a:lnTo>
                      <a:pt x="2206" y="306"/>
                    </a:lnTo>
                    <a:lnTo>
                      <a:pt x="2263" y="368"/>
                    </a:lnTo>
                    <a:lnTo>
                      <a:pt x="2291" y="396"/>
                    </a:lnTo>
                    <a:moveTo>
                      <a:pt x="12" y="1050"/>
                    </a:moveTo>
                    <a:lnTo>
                      <a:pt x="49" y="1113"/>
                    </a:lnTo>
                    <a:lnTo>
                      <a:pt x="97" y="1167"/>
                    </a:lnTo>
                    <a:lnTo>
                      <a:pt x="154" y="1211"/>
                    </a:lnTo>
                    <a:lnTo>
                      <a:pt x="217" y="1246"/>
                    </a:lnTo>
                    <a:lnTo>
                      <a:pt x="284" y="1275"/>
                    </a:lnTo>
                    <a:lnTo>
                      <a:pt x="353" y="1298"/>
                    </a:lnTo>
                    <a:lnTo>
                      <a:pt x="422" y="1317"/>
                    </a:lnTo>
                    <a:lnTo>
                      <a:pt x="494" y="1332"/>
                    </a:lnTo>
                    <a:lnTo>
                      <a:pt x="567" y="1344"/>
                    </a:lnTo>
                    <a:lnTo>
                      <a:pt x="640" y="1354"/>
                    </a:lnTo>
                    <a:lnTo>
                      <a:pt x="714" y="1361"/>
                    </a:lnTo>
                    <a:lnTo>
                      <a:pt x="788" y="1368"/>
                    </a:lnTo>
                    <a:lnTo>
                      <a:pt x="862" y="1373"/>
                    </a:lnTo>
                    <a:lnTo>
                      <a:pt x="937" y="1377"/>
                    </a:lnTo>
                    <a:lnTo>
                      <a:pt x="1012" y="1380"/>
                    </a:lnTo>
                    <a:lnTo>
                      <a:pt x="1087" y="1380"/>
                    </a:lnTo>
                    <a:lnTo>
                      <a:pt x="1163" y="1381"/>
                    </a:lnTo>
                    <a:lnTo>
                      <a:pt x="1238" y="1383"/>
                    </a:lnTo>
                    <a:lnTo>
                      <a:pt x="1314" y="1387"/>
                    </a:lnTo>
                    <a:lnTo>
                      <a:pt x="1388" y="1393"/>
                    </a:lnTo>
                    <a:lnTo>
                      <a:pt x="1462" y="1399"/>
                    </a:lnTo>
                    <a:lnTo>
                      <a:pt x="1536" y="1402"/>
                    </a:lnTo>
                    <a:lnTo>
                      <a:pt x="1610" y="1400"/>
                    </a:lnTo>
                    <a:lnTo>
                      <a:pt x="1683" y="1392"/>
                    </a:lnTo>
                    <a:lnTo>
                      <a:pt x="1753" y="1373"/>
                    </a:lnTo>
                    <a:lnTo>
                      <a:pt x="1831" y="1348"/>
                    </a:lnTo>
                    <a:lnTo>
                      <a:pt x="1909" y="1323"/>
                    </a:lnTo>
                    <a:lnTo>
                      <a:pt x="1986" y="1295"/>
                    </a:lnTo>
                    <a:lnTo>
                      <a:pt x="2060" y="1261"/>
                    </a:lnTo>
                    <a:lnTo>
                      <a:pt x="2130" y="1218"/>
                    </a:lnTo>
                    <a:lnTo>
                      <a:pt x="2192" y="1162"/>
                    </a:lnTo>
                    <a:lnTo>
                      <a:pt x="2291" y="1035"/>
                    </a:lnTo>
                    <a:moveTo>
                      <a:pt x="2801" y="384"/>
                    </a:moveTo>
                    <a:lnTo>
                      <a:pt x="2870" y="357"/>
                    </a:lnTo>
                    <a:lnTo>
                      <a:pt x="2941" y="334"/>
                    </a:lnTo>
                    <a:lnTo>
                      <a:pt x="3013" y="314"/>
                    </a:lnTo>
                    <a:lnTo>
                      <a:pt x="3087" y="299"/>
                    </a:lnTo>
                    <a:lnTo>
                      <a:pt x="3162" y="289"/>
                    </a:lnTo>
                    <a:lnTo>
                      <a:pt x="3240" y="285"/>
                    </a:lnTo>
                    <a:lnTo>
                      <a:pt x="3313" y="289"/>
                    </a:lnTo>
                    <a:lnTo>
                      <a:pt x="3383" y="303"/>
                    </a:lnTo>
                    <a:lnTo>
                      <a:pt x="3449" y="326"/>
                    </a:lnTo>
                    <a:lnTo>
                      <a:pt x="3512" y="358"/>
                    </a:lnTo>
                    <a:lnTo>
                      <a:pt x="3572" y="397"/>
                    </a:lnTo>
                    <a:lnTo>
                      <a:pt x="3627" y="444"/>
                    </a:lnTo>
                    <a:lnTo>
                      <a:pt x="3679" y="498"/>
                    </a:lnTo>
                    <a:lnTo>
                      <a:pt x="3724" y="559"/>
                    </a:lnTo>
                    <a:lnTo>
                      <a:pt x="3755" y="625"/>
                    </a:lnTo>
                    <a:lnTo>
                      <a:pt x="3773" y="692"/>
                    </a:lnTo>
                    <a:lnTo>
                      <a:pt x="3778" y="760"/>
                    </a:lnTo>
                    <a:lnTo>
                      <a:pt x="3771" y="827"/>
                    </a:lnTo>
                    <a:lnTo>
                      <a:pt x="3752" y="891"/>
                    </a:lnTo>
                    <a:lnTo>
                      <a:pt x="3721" y="951"/>
                    </a:lnTo>
                    <a:lnTo>
                      <a:pt x="3678" y="1008"/>
                    </a:lnTo>
                    <a:lnTo>
                      <a:pt x="3626" y="1057"/>
                    </a:lnTo>
                    <a:lnTo>
                      <a:pt x="3566" y="1099"/>
                    </a:lnTo>
                    <a:lnTo>
                      <a:pt x="3501" y="1133"/>
                    </a:lnTo>
                    <a:lnTo>
                      <a:pt x="3431" y="1157"/>
                    </a:lnTo>
                    <a:lnTo>
                      <a:pt x="3358" y="1172"/>
                    </a:lnTo>
                    <a:lnTo>
                      <a:pt x="3282" y="1178"/>
                    </a:lnTo>
                    <a:lnTo>
                      <a:pt x="3207" y="1179"/>
                    </a:lnTo>
                    <a:lnTo>
                      <a:pt x="3130" y="1182"/>
                    </a:lnTo>
                    <a:lnTo>
                      <a:pt x="3053" y="1181"/>
                    </a:lnTo>
                    <a:lnTo>
                      <a:pt x="2979" y="1171"/>
                    </a:lnTo>
                    <a:lnTo>
                      <a:pt x="2908" y="1148"/>
                    </a:lnTo>
                    <a:lnTo>
                      <a:pt x="2843" y="1107"/>
                    </a:lnTo>
                    <a:lnTo>
                      <a:pt x="2815" y="1078"/>
                    </a:lnTo>
                  </a:path>
                </a:pathLst>
              </a:custGeom>
              <a:noFill/>
              <a:ln w="36576">
                <a:solidFill>
                  <a:srgbClr val="000000"/>
                </a:solidFill>
                <a:round/>
              </a:ln>
            </p:spPr>
            <p:txBody>
              <a:bodyPr vert="horz" wrap="square" lIns="91440" tIns="45720" rIns="91440" bIns="45720" numCol="1" anchor="t" anchorCtr="0" compatLnSpc="1"/>
              <a:lstStyle/>
              <a:p>
                <a:endParaRPr lang="en-US"/>
              </a:p>
            </p:txBody>
          </p:sp>
          <p:sp>
            <p:nvSpPr>
              <p:cNvPr id="68723" name="Text Box 115"/>
              <p:cNvSpPr txBox="1">
                <a:spLocks noChangeArrowheads="1"/>
              </p:cNvSpPr>
              <p:nvPr/>
            </p:nvSpPr>
            <p:spPr bwMode="auto">
              <a:xfrm>
                <a:off x="3906" y="-950"/>
                <a:ext cx="193" cy="36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a</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8724" name="Text Box 116"/>
              <p:cNvSpPr txBox="1">
                <a:spLocks noChangeArrowheads="1"/>
              </p:cNvSpPr>
              <p:nvPr/>
            </p:nvSpPr>
            <p:spPr bwMode="auto">
              <a:xfrm>
                <a:off x="4992" y="-1197"/>
                <a:ext cx="341" cy="532"/>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8725" name="Text Box 117"/>
              <p:cNvSpPr txBox="1">
                <a:spLocks noChangeArrowheads="1"/>
              </p:cNvSpPr>
              <p:nvPr/>
            </p:nvSpPr>
            <p:spPr bwMode="auto">
              <a:xfrm>
                <a:off x="6016" y="-907"/>
                <a:ext cx="210"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b</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8726" name="Text Box 118"/>
              <p:cNvSpPr txBox="1">
                <a:spLocks noChangeArrowheads="1"/>
              </p:cNvSpPr>
              <p:nvPr/>
            </p:nvSpPr>
            <p:spPr bwMode="auto">
              <a:xfrm>
                <a:off x="8082" y="-820"/>
                <a:ext cx="210" cy="36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h</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8727" name="Text Box 119"/>
              <p:cNvSpPr txBox="1">
                <a:spLocks noChangeArrowheads="1"/>
              </p:cNvSpPr>
              <p:nvPr/>
            </p:nvSpPr>
            <p:spPr bwMode="auto">
              <a:xfrm>
                <a:off x="3080" y="79"/>
                <a:ext cx="367" cy="532"/>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A</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8729" name="Text Box 121"/>
              <p:cNvSpPr txBox="1">
                <a:spLocks noChangeArrowheads="1"/>
              </p:cNvSpPr>
              <p:nvPr/>
            </p:nvSpPr>
            <p:spPr bwMode="auto">
              <a:xfrm>
                <a:off x="6734" y="133"/>
                <a:ext cx="367" cy="533"/>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8730" name="Text Box 122"/>
              <p:cNvSpPr txBox="1">
                <a:spLocks noChangeArrowheads="1"/>
              </p:cNvSpPr>
              <p:nvPr/>
            </p:nvSpPr>
            <p:spPr bwMode="auto">
              <a:xfrm>
                <a:off x="9589" y="133"/>
                <a:ext cx="288" cy="533"/>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F</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8731" name="Text Box 123"/>
              <p:cNvSpPr txBox="1">
                <a:spLocks noChangeArrowheads="1"/>
              </p:cNvSpPr>
              <p:nvPr/>
            </p:nvSpPr>
            <p:spPr bwMode="auto">
              <a:xfrm>
                <a:off x="3794" y="976"/>
                <a:ext cx="173"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c</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8732" name="Text Box 124"/>
              <p:cNvSpPr txBox="1">
                <a:spLocks noChangeArrowheads="1"/>
              </p:cNvSpPr>
              <p:nvPr/>
            </p:nvSpPr>
            <p:spPr bwMode="auto">
              <a:xfrm>
                <a:off x="5874" y="693"/>
                <a:ext cx="200"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e</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8733" name="Text Box 125"/>
              <p:cNvSpPr txBox="1">
                <a:spLocks noChangeArrowheads="1"/>
              </p:cNvSpPr>
              <p:nvPr/>
            </p:nvSpPr>
            <p:spPr bwMode="auto">
              <a:xfrm>
                <a:off x="8182" y="468"/>
                <a:ext cx="103" cy="36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i</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8734" name="Text Box 126"/>
              <p:cNvSpPr txBox="1">
                <a:spLocks noChangeArrowheads="1"/>
              </p:cNvSpPr>
              <p:nvPr/>
            </p:nvSpPr>
            <p:spPr bwMode="auto">
              <a:xfrm>
                <a:off x="4949" y="1764"/>
                <a:ext cx="341" cy="532"/>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C</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8735" name="Text Box 127"/>
              <p:cNvSpPr txBox="1">
                <a:spLocks noChangeArrowheads="1"/>
              </p:cNvSpPr>
              <p:nvPr/>
            </p:nvSpPr>
            <p:spPr bwMode="auto">
              <a:xfrm>
                <a:off x="6666" y="1713"/>
                <a:ext cx="190"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g</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8736" name="Text Box 128"/>
              <p:cNvSpPr txBox="1">
                <a:spLocks noChangeArrowheads="1"/>
              </p:cNvSpPr>
              <p:nvPr/>
            </p:nvSpPr>
            <p:spPr bwMode="auto">
              <a:xfrm>
                <a:off x="5719" y="2789"/>
                <a:ext cx="130" cy="36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f</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8737" name="Text Box 129"/>
              <p:cNvSpPr txBox="1">
                <a:spLocks noChangeArrowheads="1"/>
              </p:cNvSpPr>
              <p:nvPr/>
            </p:nvSpPr>
            <p:spPr bwMode="auto">
              <a:xfrm>
                <a:off x="6821" y="3547"/>
                <a:ext cx="314" cy="532"/>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212000"/>
                  </a:lnSpc>
                  <a:spcBef>
                    <a:spcPct val="0"/>
                  </a:spcBef>
                  <a:spcAft>
                    <a:spcPts val="1000"/>
                  </a:spcAft>
                  <a:buClrTx/>
                  <a:buSzTx/>
                  <a:buFontTx/>
                  <a:buNone/>
                </a:pPr>
                <a:r>
                  <a:rPr kumimoji="0" lang="en-US" sz="24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E</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
          <p:nvSpPr>
            <p:cNvPr id="137" name="Rectangle 136"/>
            <p:cNvSpPr/>
            <p:nvPr/>
          </p:nvSpPr>
          <p:spPr>
            <a:xfrm>
              <a:off x="8001000" y="4191000"/>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j</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447800" y="6248400"/>
            <a:ext cx="6781800" cy="609600"/>
          </a:xfrm>
        </p:spPr>
        <p:txBody>
          <a:bodyPr/>
          <a:lstStyle/>
          <a:p>
            <a:pPr>
              <a:defRPr/>
            </a:pPr>
            <a:r>
              <a:rPr lang="en-US"/>
              <a:t>Dr. Ritesh Rastogi       AMICSE 0301/ACSE0301-DS            Unit -1</a:t>
            </a:r>
            <a:endParaRPr lang="en-US" dirty="0"/>
          </a:p>
        </p:txBody>
      </p:sp>
      <p:sp>
        <p:nvSpPr>
          <p:cNvPr id="7" name="Title 1"/>
          <p:cNvSpPr txBox="1">
            <a:spLocks/>
          </p:cNvSpPr>
          <p:nvPr/>
        </p:nvSpPr>
        <p:spPr>
          <a:xfrm>
            <a:off x="1357290" y="0"/>
            <a:ext cx="7786710" cy="500042"/>
          </a:xfrm>
          <a:prstGeom prst="rect">
            <a:avLst/>
          </a:prstGeom>
        </p:spPr>
        <p:style>
          <a:lnRef idx="1">
            <a:schemeClr val="accent5"/>
          </a:lnRef>
          <a:fillRef idx="2">
            <a:schemeClr val="accent5"/>
          </a:fillRef>
          <a:effectRef idx="1">
            <a:schemeClr val="accent5"/>
          </a:effectRef>
          <a:fontRef idx="minor">
            <a:schemeClr val="dk1"/>
          </a:fontRef>
        </p:style>
        <p:txBody>
          <a:bodyPr lIns="68580" tIns="34290" rIns="68580" bIns="34290" anchor="ctr"/>
          <a:lstStyle/>
          <a:p>
            <a:pPr algn="ctr">
              <a:defRPr/>
            </a:pPr>
            <a:r>
              <a:rPr lang="en-US" sz="3200" dirty="0"/>
              <a:t>Faculty Profile</a:t>
            </a:r>
          </a:p>
        </p:txBody>
      </p:sp>
      <p:sp>
        <p:nvSpPr>
          <p:cNvPr id="9" name="TextBox 8"/>
          <p:cNvSpPr txBox="1"/>
          <p:nvPr/>
        </p:nvSpPr>
        <p:spPr>
          <a:xfrm>
            <a:off x="357158" y="1000109"/>
            <a:ext cx="5738842" cy="5262979"/>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solidFill>
                  <a:srgbClr val="FF0000"/>
                </a:solidFill>
                <a:latin typeface="Times New Roman" panose="02020603050405020304" pitchFamily="18" charset="0"/>
                <a:cs typeface="Times New Roman" panose="02020603050405020304" pitchFamily="18" charset="0"/>
              </a:rPr>
              <a:t>Dr. Ritesh Rastogi  (M.Tech,, Ph.D)</a:t>
            </a:r>
          </a:p>
          <a:p>
            <a:pPr marL="285750" indent="-285750" algn="just"/>
            <a:r>
              <a:rPr lang="en-IN" sz="1400" b="1" dirty="0">
                <a:solidFill>
                  <a:srgbClr val="0070C0"/>
                </a:solidFill>
                <a:latin typeface="Times New Roman" panose="02020603050405020304" pitchFamily="18" charset="0"/>
                <a:cs typeface="Times New Roman" panose="02020603050405020304" pitchFamily="18" charset="0"/>
              </a:rPr>
              <a:t>	(Associate Professor,  Dept. of IT, M.Tech (CSE) Integrated</a:t>
            </a:r>
          </a:p>
          <a:p>
            <a:pPr marL="285750" indent="-285750" algn="just"/>
            <a:r>
              <a:rPr lang="en-IN" sz="1400" b="1" dirty="0">
                <a:solidFill>
                  <a:srgbClr val="0070C0"/>
                </a:solidFill>
                <a:latin typeface="Times New Roman" panose="02020603050405020304" pitchFamily="18" charset="0"/>
                <a:cs typeface="Times New Roman" panose="02020603050405020304" pitchFamily="18" charset="0"/>
              </a:rPr>
              <a:t>	NIET, Greater Noida</a:t>
            </a:r>
            <a:endParaRPr lang="en-US" sz="1400" b="1" dirty="0">
              <a:solidFill>
                <a:srgbClr val="0070C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solidFill>
                <a:schemeClr val="accent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1" dirty="0">
                <a:solidFill>
                  <a:srgbClr val="002060"/>
                </a:solidFill>
                <a:latin typeface="Times New Roman" panose="02020603050405020304" pitchFamily="18" charset="0"/>
                <a:cs typeface="Times New Roman" panose="02020603050405020304" pitchFamily="18" charset="0"/>
              </a:rPr>
              <a:t>Experience :</a:t>
            </a:r>
            <a:r>
              <a:rPr lang="en-US" sz="1400" dirty="0">
                <a:latin typeface="Times New Roman" panose="02020603050405020304" pitchFamily="18" charset="0"/>
                <a:cs typeface="Times New Roman" panose="02020603050405020304" pitchFamily="18" charset="0"/>
              </a:rPr>
              <a:t> 25 Years (Teaching and Research)</a:t>
            </a:r>
          </a:p>
          <a:p>
            <a:pPr marL="285750" indent="-285750" algn="just">
              <a:buFont typeface="Arial" panose="020B0604020202020204" pitchFamily="34" charset="0"/>
              <a:buChar char="•"/>
            </a:pPr>
            <a:r>
              <a:rPr lang="en-IN" sz="1400" b="1" dirty="0">
                <a:solidFill>
                  <a:srgbClr val="002060"/>
                </a:solidFill>
                <a:latin typeface="Times New Roman" panose="02020603050405020304" pitchFamily="18" charset="0"/>
                <a:cs typeface="Times New Roman" panose="02020603050405020304" pitchFamily="18" charset="0"/>
              </a:rPr>
              <a:t>Area of  Interest :</a:t>
            </a:r>
            <a:r>
              <a:rPr lang="en-IN" sz="1400" dirty="0">
                <a:latin typeface="Times New Roman" panose="02020603050405020304" pitchFamily="18" charset="0"/>
                <a:cs typeface="Times New Roman" panose="02020603050405020304" pitchFamily="18" charset="0"/>
              </a:rPr>
              <a:t> Software Engg./Testing ,DBMS, Cloud </a:t>
            </a:r>
          </a:p>
          <a:p>
            <a:pPr marL="285750" indent="-285750" algn="just">
              <a:buFont typeface="Arial" panose="020B0604020202020204" pitchFamily="34" charset="0"/>
              <a:buChar char="•"/>
            </a:pPr>
            <a:r>
              <a:rPr lang="en-IN" sz="1400" b="1" dirty="0">
                <a:solidFill>
                  <a:srgbClr val="C00000"/>
                </a:solidFill>
                <a:latin typeface="Times New Roman" panose="02020603050405020304" pitchFamily="18" charset="0"/>
                <a:cs typeface="Times New Roman" panose="02020603050405020304" pitchFamily="18" charset="0"/>
              </a:rPr>
              <a:t>Honors ,  Awards and Achievements</a:t>
            </a:r>
            <a:endParaRPr lang="en-US" sz="1400"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cs typeface="Times New Roman" panose="02020603050405020304" pitchFamily="18" charset="0"/>
              </a:rPr>
              <a:t>Published more than </a:t>
            </a:r>
            <a:r>
              <a:rPr lang="en-US" sz="1400" b="1" dirty="0">
                <a:cs typeface="Times New Roman" panose="02020603050405020304" pitchFamily="18" charset="0"/>
              </a:rPr>
              <a:t>50 papers in SCI/Scopus/peer reviewed</a:t>
            </a:r>
            <a:r>
              <a:rPr lang="en-US" sz="1400" dirty="0">
                <a:cs typeface="Times New Roman" panose="02020603050405020304" pitchFamily="18" charset="0"/>
              </a:rPr>
              <a:t> </a:t>
            </a:r>
            <a:r>
              <a:rPr lang="en-US" sz="1400" b="1" dirty="0">
                <a:cs typeface="Times New Roman" panose="02020603050405020304" pitchFamily="18" charset="0"/>
              </a:rPr>
              <a:t>national/international journals and conferences </a:t>
            </a:r>
          </a:p>
          <a:p>
            <a:pPr marL="285750" indent="-285750" algn="just">
              <a:buFont typeface="Arial" panose="020B0604020202020204" pitchFamily="34" charset="0"/>
              <a:buChar char="•"/>
            </a:pPr>
            <a:r>
              <a:rPr lang="en-US" sz="1400" dirty="0">
                <a:cs typeface="Times New Roman" panose="02020603050405020304" pitchFamily="18" charset="0"/>
              </a:rPr>
              <a:t>Authored </a:t>
            </a:r>
            <a:r>
              <a:rPr lang="en-US" sz="1400" b="1" dirty="0">
                <a:cs typeface="Times New Roman" panose="02020603050405020304" pitchFamily="18" charset="0"/>
              </a:rPr>
              <a:t>four books</a:t>
            </a:r>
            <a:r>
              <a:rPr lang="en-US" sz="1400" dirty="0">
                <a:cs typeface="Times New Roman" panose="02020603050405020304" pitchFamily="18" charset="0"/>
              </a:rPr>
              <a:t>  of computer science and a </a:t>
            </a:r>
            <a:r>
              <a:rPr lang="en-US" sz="1400" b="1" dirty="0">
                <a:cs typeface="Times New Roman" panose="02020603050405020304" pitchFamily="18" charset="0"/>
              </a:rPr>
              <a:t>book chapter</a:t>
            </a:r>
            <a:r>
              <a:rPr lang="en-US" sz="1400" dirty="0">
                <a:cs typeface="Times New Roman" panose="02020603050405020304" pitchFamily="18" charset="0"/>
              </a:rPr>
              <a:t>.</a:t>
            </a:r>
          </a:p>
          <a:p>
            <a:pPr marL="285750" indent="-285750" algn="just">
              <a:buFont typeface="Arial" panose="020B0604020202020204" pitchFamily="34" charset="0"/>
              <a:buChar char="•"/>
            </a:pPr>
            <a:r>
              <a:rPr lang="en-IN" sz="1400" dirty="0">
                <a:cs typeface="Times New Roman" panose="02020603050405020304" pitchFamily="18" charset="0"/>
              </a:rPr>
              <a:t>Published and Granted  </a:t>
            </a:r>
            <a:r>
              <a:rPr lang="en-IN" sz="1400" b="1" dirty="0">
                <a:cs typeface="Times New Roman" panose="02020603050405020304" pitchFamily="18" charset="0"/>
              </a:rPr>
              <a:t>04 Patents </a:t>
            </a:r>
            <a:endParaRPr lang="en-US" sz="1400" b="1" dirty="0">
              <a:cs typeface="Times New Roman" panose="02020603050405020304" pitchFamily="18" charset="0"/>
            </a:endParaRPr>
          </a:p>
          <a:p>
            <a:pPr marL="285750" indent="-285750" algn="just">
              <a:buFont typeface="Arial" panose="020B0604020202020204" pitchFamily="34" charset="0"/>
              <a:buChar char="•"/>
            </a:pPr>
            <a:r>
              <a:rPr lang="en-US" sz="1400" dirty="0">
                <a:cs typeface="Times New Roman" panose="02020603050405020304" pitchFamily="18" charset="0"/>
              </a:rPr>
              <a:t>Guided around 120 PG thesis and projects of M.Tech and MCA Students</a:t>
            </a:r>
          </a:p>
          <a:p>
            <a:pPr marL="285750" lvl="0" indent="-285750" algn="just">
              <a:buFont typeface="Arial" panose="020B0604020202020204" pitchFamily="34" charset="0"/>
              <a:buChar char="•"/>
            </a:pPr>
            <a:r>
              <a:rPr lang="en-US" sz="1400" b="1" dirty="0">
                <a:solidFill>
                  <a:schemeClr val="accent2">
                    <a:lumMod val="75000"/>
                  </a:schemeClr>
                </a:solidFill>
                <a:cs typeface="Times New Roman" panose="02020603050405020304" pitchFamily="18" charset="0"/>
              </a:rPr>
              <a:t>Awarded </a:t>
            </a:r>
            <a:r>
              <a:rPr lang="en-US" sz="1400" dirty="0">
                <a:cs typeface="Times New Roman" panose="02020603050405020304" pitchFamily="18" charset="0"/>
              </a:rPr>
              <a:t>as </a:t>
            </a:r>
            <a:r>
              <a:rPr lang="en-US" sz="1400" b="1" dirty="0">
                <a:cs typeface="Times New Roman" panose="02020603050405020304" pitchFamily="18" charset="0"/>
              </a:rPr>
              <a:t>“Corona Warrior”</a:t>
            </a:r>
            <a:r>
              <a:rPr lang="en-US" sz="1400" dirty="0">
                <a:cs typeface="Times New Roman" panose="02020603050405020304" pitchFamily="18" charset="0"/>
              </a:rPr>
              <a:t> </a:t>
            </a:r>
            <a:r>
              <a:rPr lang="en-US" sz="1400" dirty="0"/>
              <a:t>by Engineering and Management College Teachers Development Association</a:t>
            </a:r>
          </a:p>
          <a:p>
            <a:pPr marL="285750" lvl="0" indent="-285750" algn="just">
              <a:buFont typeface="Arial" panose="020B0604020202020204" pitchFamily="34" charset="0"/>
              <a:buChar char="•"/>
            </a:pPr>
            <a:r>
              <a:rPr lang="en-US" sz="1400" b="1" dirty="0"/>
              <a:t>Research Excellence Award 2020</a:t>
            </a:r>
            <a:r>
              <a:rPr lang="en-US" sz="1400" dirty="0"/>
              <a:t> from </a:t>
            </a:r>
            <a:r>
              <a:rPr lang="en-US" sz="1400" i="1" dirty="0"/>
              <a:t>Institute of Scholars for research work.</a:t>
            </a:r>
            <a:endParaRPr lang="en-US" sz="1400" dirty="0"/>
          </a:p>
          <a:p>
            <a:pPr marL="285750" indent="-285750" algn="just">
              <a:buFont typeface="Arial" panose="020B0604020202020204" pitchFamily="34" charset="0"/>
              <a:buChar char="•"/>
            </a:pPr>
            <a:r>
              <a:rPr lang="en-US" sz="1400" b="1" dirty="0"/>
              <a:t>Best Research Paper Award</a:t>
            </a:r>
            <a:r>
              <a:rPr lang="en-US" sz="1400" dirty="0"/>
              <a:t>, in ICFCCT 2021 organized by IFERP on 27-28</a:t>
            </a:r>
            <a:r>
              <a:rPr lang="en-US" sz="1400" baseline="30000" dirty="0"/>
              <a:t>th</a:t>
            </a:r>
            <a:r>
              <a:rPr lang="en-US" sz="1400" dirty="0"/>
              <a:t> Oct 2021 Mumbai</a:t>
            </a:r>
          </a:p>
          <a:p>
            <a:pPr marL="285750" indent="-285750" algn="just">
              <a:buFont typeface="Arial" panose="020B0604020202020204" pitchFamily="34" charset="0"/>
              <a:buChar char="•"/>
            </a:pPr>
            <a:r>
              <a:rPr lang="en-US" sz="1400" b="1" dirty="0"/>
              <a:t>Humanitarian Excellence Awards 2021</a:t>
            </a:r>
            <a:r>
              <a:rPr lang="en-US" sz="1400" dirty="0"/>
              <a:t>, Certificate of Appreciation by I Can Foundation</a:t>
            </a:r>
          </a:p>
          <a:p>
            <a:pPr marL="285750" indent="-285750" algn="just">
              <a:buFont typeface="Arial" panose="020B0604020202020204" pitchFamily="34" charset="0"/>
              <a:buChar char="•"/>
            </a:pPr>
            <a:r>
              <a:rPr lang="en-US" sz="1400" b="1" dirty="0">
                <a:solidFill>
                  <a:srgbClr val="C00000"/>
                </a:solidFill>
                <a:cs typeface="Times New Roman" panose="02020603050405020304" pitchFamily="18" charset="0"/>
              </a:rPr>
              <a:t>Member </a:t>
            </a:r>
            <a:r>
              <a:rPr lang="en-US" sz="1400" dirty="0">
                <a:cs typeface="Times New Roman" panose="02020603050405020304" pitchFamily="18" charset="0"/>
              </a:rPr>
              <a:t>of professional societies like ISTE, IFERP, C# Corner, Oracle Incorp. IAENG, </a:t>
            </a:r>
            <a:r>
              <a:rPr lang="en-US" sz="1400" dirty="0" err="1">
                <a:cs typeface="Times New Roman" panose="02020603050405020304" pitchFamily="18" charset="0"/>
              </a:rPr>
              <a:t>InSc</a:t>
            </a:r>
            <a:r>
              <a:rPr lang="en-US" sz="1400" dirty="0">
                <a:cs typeface="Times New Roman" panose="02020603050405020304" pitchFamily="18" charset="0"/>
              </a:rPr>
              <a:t>.  </a:t>
            </a:r>
          </a:p>
          <a:p>
            <a:pPr marL="285750" indent="-285750" algn="just">
              <a:buFont typeface="Arial" panose="020B0604020202020204" pitchFamily="34" charset="0"/>
              <a:buChar char="•"/>
            </a:pPr>
            <a:r>
              <a:rPr lang="en-US" sz="1400" dirty="0">
                <a:cs typeface="Times New Roman" panose="02020603050405020304" pitchFamily="18" charset="0"/>
              </a:rPr>
              <a:t>Brand ambassador of IFERP. And Coordinator for IIRS-ISRO Dehra dun.</a:t>
            </a:r>
          </a:p>
          <a:p>
            <a:pPr marL="285750" indent="-285750" algn="just">
              <a:buFont typeface="Arial" panose="020B0604020202020204" pitchFamily="34" charset="0"/>
              <a:buChar char="•"/>
            </a:pPr>
            <a:r>
              <a:rPr lang="en-IN" sz="1400" dirty="0">
                <a:cs typeface="Times New Roman" panose="02020603050405020304" pitchFamily="18" charset="0"/>
              </a:rPr>
              <a:t>Member of Editorial board of International Journal.</a:t>
            </a:r>
            <a:endParaRPr lang="en-US" dirty="0"/>
          </a:p>
        </p:txBody>
      </p:sp>
      <p:sp>
        <p:nvSpPr>
          <p:cNvPr id="10" name="TextBox 9"/>
          <p:cNvSpPr txBox="1"/>
          <p:nvPr/>
        </p:nvSpPr>
        <p:spPr>
          <a:xfrm>
            <a:off x="6715140" y="3643314"/>
            <a:ext cx="2099235" cy="369332"/>
          </a:xfrm>
          <a:prstGeom prst="rect">
            <a:avLst/>
          </a:prstGeom>
          <a:noFill/>
        </p:spPr>
        <p:txBody>
          <a:bodyPr wrap="square" rtlCol="0">
            <a:spAutoFit/>
          </a:bodyPr>
          <a:lstStyle/>
          <a:p>
            <a:r>
              <a:rPr lang="en-US" b="1" dirty="0"/>
              <a:t>Dr. Ritesh Rastogi</a:t>
            </a:r>
          </a:p>
        </p:txBody>
      </p:sp>
      <p:pic>
        <p:nvPicPr>
          <p:cNvPr id="12" name="Picture 11" descr="C:\Users\seemant\Desktop\Hirdesh\Logo11.png"/>
          <p:cNvPicPr>
            <a:picLocks noChangeAspect="1" noChangeArrowheads="1"/>
          </p:cNvPicPr>
          <p:nvPr/>
        </p:nvPicPr>
        <p:blipFill>
          <a:blip r:embed="rId2"/>
          <a:srcRect/>
          <a:stretch>
            <a:fillRect/>
          </a:stretch>
        </p:blipFill>
        <p:spPr bwMode="auto">
          <a:xfrm>
            <a:off x="0" y="0"/>
            <a:ext cx="1371600" cy="642918"/>
          </a:xfrm>
          <a:prstGeom prst="rect">
            <a:avLst/>
          </a:prstGeom>
          <a:noFill/>
        </p:spPr>
      </p:pic>
      <p:sp>
        <p:nvSpPr>
          <p:cNvPr id="8" name="Date Placeholder 7"/>
          <p:cNvSpPr>
            <a:spLocks noGrp="1"/>
          </p:cNvSpPr>
          <p:nvPr>
            <p:ph type="dt" sz="half" idx="10"/>
          </p:nvPr>
        </p:nvSpPr>
        <p:spPr/>
        <p:txBody>
          <a:bodyPr/>
          <a:lstStyle/>
          <a:p>
            <a:fld id="{ACD9F029-8113-4A95-AAF5-0C1D89F7F39D}" type="datetime1">
              <a:rPr lang="en-US" smtClean="0"/>
              <a:t>15-Jan-23</a:t>
            </a:fld>
            <a:endParaRPr lang="en-US"/>
          </a:p>
        </p:txBody>
      </p:sp>
      <p:sp>
        <p:nvSpPr>
          <p:cNvPr id="13" name="Slide Number Placeholder 1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47534"/>
            <a:ext cx="8229600" cy="1538103"/>
          </a:xfrm>
        </p:spPr>
        <p:txBody>
          <a:bodyPr>
            <a:noAutofit/>
          </a:bodyPr>
          <a:lstStyle/>
          <a:p>
            <a:pPr algn="just"/>
            <a:r>
              <a:rPr lang="en-US" sz="2200" b="1" dirty="0"/>
              <a:t>Complete Graph</a:t>
            </a:r>
          </a:p>
          <a:p>
            <a:pPr lvl="0" algn="just"/>
            <a:r>
              <a:rPr lang="en-US" sz="2200" dirty="0"/>
              <a:t>Complete Graph: A simple graph in which every pair of vertices are adjacent</a:t>
            </a:r>
          </a:p>
          <a:p>
            <a:pPr algn="just"/>
            <a:r>
              <a:rPr lang="en-US" sz="2200" dirty="0"/>
              <a:t>If no of vertices = n, then there are n(n-1)/2 edges</a:t>
            </a:r>
          </a:p>
        </p:txBody>
      </p:sp>
      <p:sp>
        <p:nvSpPr>
          <p:cNvPr id="4" name="Date Placeholder 3"/>
          <p:cNvSpPr>
            <a:spLocks noGrp="1"/>
          </p:cNvSpPr>
          <p:nvPr>
            <p:ph type="dt" sz="half" idx="10"/>
          </p:nvPr>
        </p:nvSpPr>
        <p:spPr/>
        <p:txBody>
          <a:bodyPr/>
          <a:lstStyle/>
          <a:p>
            <a:fld id="{F471AA2D-6A2B-42B2-8CF9-1B8F3C5DD553}"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Graph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3" name="image19.png" descr="600px-Complete_graph_K1"/>
          <p:cNvPicPr/>
          <p:nvPr/>
        </p:nvPicPr>
        <p:blipFill>
          <a:blip r:embed="rId3" cstate="print"/>
          <a:stretch>
            <a:fillRect/>
          </a:stretch>
        </p:blipFill>
        <p:spPr>
          <a:xfrm flipH="1">
            <a:off x="762000" y="3200400"/>
            <a:ext cx="152400" cy="121919"/>
          </a:xfrm>
          <a:prstGeom prst="rect">
            <a:avLst/>
          </a:prstGeom>
        </p:spPr>
      </p:pic>
      <p:pic>
        <p:nvPicPr>
          <p:cNvPr id="14" name="image20.png" descr="600px-Complete_graph_K2"/>
          <p:cNvPicPr/>
          <p:nvPr/>
        </p:nvPicPr>
        <p:blipFill>
          <a:blip r:embed="rId4" cstate="print"/>
          <a:stretch>
            <a:fillRect/>
          </a:stretch>
        </p:blipFill>
        <p:spPr>
          <a:xfrm>
            <a:off x="1828800" y="3200400"/>
            <a:ext cx="1903228" cy="74428"/>
          </a:xfrm>
          <a:prstGeom prst="rect">
            <a:avLst/>
          </a:prstGeom>
        </p:spPr>
      </p:pic>
      <p:pic>
        <p:nvPicPr>
          <p:cNvPr id="15" name="image21.png" descr="600px-Complete_graph_K3"/>
          <p:cNvPicPr/>
          <p:nvPr/>
        </p:nvPicPr>
        <p:blipFill>
          <a:blip r:embed="rId5" cstate="print"/>
          <a:stretch>
            <a:fillRect/>
          </a:stretch>
        </p:blipFill>
        <p:spPr>
          <a:xfrm>
            <a:off x="4419600" y="2590800"/>
            <a:ext cx="1658679" cy="1446028"/>
          </a:xfrm>
          <a:prstGeom prst="rect">
            <a:avLst/>
          </a:prstGeom>
        </p:spPr>
      </p:pic>
      <p:pic>
        <p:nvPicPr>
          <p:cNvPr id="16" name="image22.png" descr="600px-Complete_graph_K4"/>
          <p:cNvPicPr/>
          <p:nvPr/>
        </p:nvPicPr>
        <p:blipFill>
          <a:blip r:embed="rId6" cstate="print"/>
          <a:stretch>
            <a:fillRect/>
          </a:stretch>
        </p:blipFill>
        <p:spPr>
          <a:xfrm>
            <a:off x="6858000" y="2590800"/>
            <a:ext cx="1360967" cy="1360967"/>
          </a:xfrm>
          <a:prstGeom prst="rect">
            <a:avLst/>
          </a:prstGeom>
        </p:spPr>
      </p:pic>
      <p:pic>
        <p:nvPicPr>
          <p:cNvPr id="19" name="image24.png" descr="600px-Complete_graph_K6"/>
          <p:cNvPicPr/>
          <p:nvPr/>
        </p:nvPicPr>
        <p:blipFill>
          <a:blip r:embed="rId7" cstate="print"/>
          <a:stretch>
            <a:fillRect/>
          </a:stretch>
        </p:blipFill>
        <p:spPr>
          <a:xfrm>
            <a:off x="2438400" y="4267200"/>
            <a:ext cx="1903228" cy="1903228"/>
          </a:xfrm>
          <a:prstGeom prst="rect">
            <a:avLst/>
          </a:prstGeom>
        </p:spPr>
      </p:pic>
      <p:pic>
        <p:nvPicPr>
          <p:cNvPr id="20" name="image25.png" descr="600px-Complete_graph_K7"/>
          <p:cNvPicPr/>
          <p:nvPr/>
        </p:nvPicPr>
        <p:blipFill>
          <a:blip r:embed="rId8" cstate="print"/>
          <a:stretch>
            <a:fillRect/>
          </a:stretch>
        </p:blipFill>
        <p:spPr>
          <a:xfrm>
            <a:off x="4724400" y="4267200"/>
            <a:ext cx="1903228" cy="1903228"/>
          </a:xfrm>
          <a:prstGeom prst="rect">
            <a:avLst/>
          </a:prstGeom>
        </p:spPr>
      </p:pic>
      <p:grpSp>
        <p:nvGrpSpPr>
          <p:cNvPr id="23559" name="Group 7" descr="600px-Complete_graph_K8"/>
          <p:cNvGrpSpPr/>
          <p:nvPr/>
        </p:nvGrpSpPr>
        <p:grpSpPr bwMode="auto">
          <a:xfrm>
            <a:off x="6858000" y="4343400"/>
            <a:ext cx="1905000" cy="1905000"/>
            <a:chOff x="10680" y="-2684"/>
            <a:chExt cx="3000" cy="3000"/>
          </a:xfrm>
        </p:grpSpPr>
        <p:sp>
          <p:nvSpPr>
            <p:cNvPr id="23560" name="Text Box 8"/>
            <p:cNvSpPr txBox="1">
              <a:spLocks noChangeArrowheads="1"/>
            </p:cNvSpPr>
            <p:nvPr/>
          </p:nvSpPr>
          <p:spPr bwMode="auto">
            <a:xfrm>
              <a:off x="13083" y="100"/>
              <a:ext cx="203" cy="18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pic>
          <p:nvPicPr>
            <p:cNvPr id="23561" name="Picture 9" descr="600px-Complete_graph_K8"/>
            <p:cNvPicPr>
              <a:picLocks noChangeAspect="1" noChangeArrowheads="1"/>
            </p:cNvPicPr>
            <p:nvPr/>
          </p:nvPicPr>
          <p:blipFill>
            <a:blip r:embed="rId9"/>
            <a:srcRect/>
            <a:stretch>
              <a:fillRect/>
            </a:stretch>
          </p:blipFill>
          <p:spPr bwMode="auto">
            <a:xfrm>
              <a:off x="10680" y="-2685"/>
              <a:ext cx="3000" cy="3000"/>
            </a:xfrm>
            <a:prstGeom prst="rect">
              <a:avLst/>
            </a:prstGeom>
            <a:noFill/>
            <a:ln w="9525">
              <a:noFill/>
              <a:miter lim="800000"/>
              <a:headEnd/>
              <a:tailEnd/>
            </a:ln>
          </p:spPr>
        </p:pic>
      </p:grpSp>
      <p:grpSp>
        <p:nvGrpSpPr>
          <p:cNvPr id="23562" name="Group 10" descr="600px-Complete_graph_K5"/>
          <p:cNvGrpSpPr/>
          <p:nvPr/>
        </p:nvGrpSpPr>
        <p:grpSpPr bwMode="auto">
          <a:xfrm>
            <a:off x="304800" y="4343400"/>
            <a:ext cx="1905000" cy="1905000"/>
            <a:chOff x="600" y="-2684"/>
            <a:chExt cx="3000" cy="3000"/>
          </a:xfrm>
        </p:grpSpPr>
        <p:sp>
          <p:nvSpPr>
            <p:cNvPr id="23563" name="Text Box 11"/>
            <p:cNvSpPr txBox="1">
              <a:spLocks noChangeArrowheads="1"/>
            </p:cNvSpPr>
            <p:nvPr/>
          </p:nvSpPr>
          <p:spPr bwMode="auto">
            <a:xfrm>
              <a:off x="1134" y="100"/>
              <a:ext cx="1021" cy="18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pic>
          <p:nvPicPr>
            <p:cNvPr id="23564" name="Picture 12" descr="600px-Complete_graph_K5"/>
            <p:cNvPicPr>
              <a:picLocks noChangeAspect="1" noChangeArrowheads="1"/>
            </p:cNvPicPr>
            <p:nvPr/>
          </p:nvPicPr>
          <p:blipFill>
            <a:blip r:embed="rId10"/>
            <a:srcRect/>
            <a:stretch>
              <a:fillRect/>
            </a:stretch>
          </p:blipFill>
          <p:spPr bwMode="auto">
            <a:xfrm>
              <a:off x="600" y="-2685"/>
              <a:ext cx="3000" cy="3000"/>
            </a:xfrm>
            <a:prstGeom prst="rect">
              <a:avLst/>
            </a:prstGeom>
            <a:noFill/>
            <a:ln w="9525">
              <a:noFill/>
              <a:miter lim="800000"/>
              <a:headEnd/>
              <a:tailEnd/>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1447800"/>
          </a:xfrm>
        </p:spPr>
        <p:txBody>
          <a:bodyPr>
            <a:normAutofit/>
          </a:bodyPr>
          <a:lstStyle/>
          <a:p>
            <a:r>
              <a:rPr lang="en-US" sz="2200" b="1" dirty="0"/>
              <a:t>Weighted Graph</a:t>
            </a:r>
            <a:br>
              <a:rPr lang="en-US" sz="2200" dirty="0"/>
            </a:br>
            <a:r>
              <a:rPr lang="en-US" sz="2200" dirty="0"/>
              <a:t>Weighted graph is a graph for which each edge has an associated </a:t>
            </a:r>
            <a:r>
              <a:rPr lang="en-US" sz="2200" b="1" i="1" dirty="0"/>
              <a:t>weight</a:t>
            </a:r>
            <a:r>
              <a:rPr lang="en-US" sz="2200" dirty="0"/>
              <a:t>, usually given by a </a:t>
            </a:r>
            <a:r>
              <a:rPr lang="en-US" sz="2200" b="1" i="1" dirty="0"/>
              <a:t>weight function </a:t>
            </a:r>
            <a:r>
              <a:rPr lang="en-US" sz="2200" i="1" dirty="0"/>
              <a:t>w: E </a:t>
            </a:r>
            <a:r>
              <a:rPr lang="en-US" sz="2200" dirty="0"/>
              <a:t>® </a:t>
            </a:r>
            <a:r>
              <a:rPr lang="en-US" sz="2200" b="1" dirty="0"/>
              <a:t>R</a:t>
            </a:r>
            <a:endParaRPr lang="en-US" sz="2200" dirty="0"/>
          </a:p>
        </p:txBody>
      </p:sp>
      <p:sp>
        <p:nvSpPr>
          <p:cNvPr id="4" name="Date Placeholder 3"/>
          <p:cNvSpPr>
            <a:spLocks noGrp="1"/>
          </p:cNvSpPr>
          <p:nvPr>
            <p:ph type="dt" sz="half" idx="10"/>
          </p:nvPr>
        </p:nvSpPr>
        <p:spPr/>
        <p:txBody>
          <a:bodyPr/>
          <a:lstStyle/>
          <a:p>
            <a:fld id="{173FED46-D5A3-4840-85DD-142C1D3BB9A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Graph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22550" name="Group 22"/>
          <p:cNvGrpSpPr/>
          <p:nvPr/>
        </p:nvGrpSpPr>
        <p:grpSpPr bwMode="auto">
          <a:xfrm>
            <a:off x="2514600" y="2667000"/>
            <a:ext cx="4124325" cy="2905125"/>
            <a:chOff x="7073" y="1965"/>
            <a:chExt cx="6495" cy="4575"/>
          </a:xfrm>
        </p:grpSpPr>
        <p:sp>
          <p:nvSpPr>
            <p:cNvPr id="22551" name="AutoShape 23"/>
            <p:cNvSpPr/>
            <p:nvPr/>
          </p:nvSpPr>
          <p:spPr bwMode="auto">
            <a:xfrm>
              <a:off x="7920" y="2931"/>
              <a:ext cx="4320" cy="2640"/>
            </a:xfrm>
            <a:custGeom>
              <a:avLst/>
              <a:gdLst/>
              <a:ahLst/>
              <a:cxnLst>
                <a:cxn ang="0">
                  <a:pos x="61" y="159"/>
                </a:cxn>
                <a:cxn ang="0">
                  <a:pos x="287" y="7"/>
                </a:cxn>
                <a:cxn ang="0">
                  <a:pos x="561" y="61"/>
                </a:cxn>
                <a:cxn ang="0">
                  <a:pos x="713" y="287"/>
                </a:cxn>
                <a:cxn ang="0">
                  <a:pos x="659" y="561"/>
                </a:cxn>
                <a:cxn ang="0">
                  <a:pos x="433" y="713"/>
                </a:cxn>
                <a:cxn ang="0">
                  <a:pos x="159" y="658"/>
                </a:cxn>
                <a:cxn ang="0">
                  <a:pos x="7" y="432"/>
                </a:cxn>
                <a:cxn ang="0">
                  <a:pos x="28" y="2140"/>
                </a:cxn>
                <a:cxn ang="0">
                  <a:pos x="220" y="1948"/>
                </a:cxn>
                <a:cxn ang="0">
                  <a:pos x="500" y="1948"/>
                </a:cxn>
                <a:cxn ang="0">
                  <a:pos x="692" y="2140"/>
                </a:cxn>
                <a:cxn ang="0">
                  <a:pos x="692" y="2420"/>
                </a:cxn>
                <a:cxn ang="0">
                  <a:pos x="500" y="2612"/>
                </a:cxn>
                <a:cxn ang="0">
                  <a:pos x="220" y="2612"/>
                </a:cxn>
                <a:cxn ang="0">
                  <a:pos x="28" y="2420"/>
                </a:cxn>
                <a:cxn ang="0">
                  <a:pos x="2047" y="287"/>
                </a:cxn>
                <a:cxn ang="0">
                  <a:pos x="2199" y="61"/>
                </a:cxn>
                <a:cxn ang="0">
                  <a:pos x="2473" y="7"/>
                </a:cxn>
                <a:cxn ang="0">
                  <a:pos x="2699" y="159"/>
                </a:cxn>
                <a:cxn ang="0">
                  <a:pos x="2753" y="432"/>
                </a:cxn>
                <a:cxn ang="0">
                  <a:pos x="2601" y="658"/>
                </a:cxn>
                <a:cxn ang="0">
                  <a:pos x="2327" y="713"/>
                </a:cxn>
                <a:cxn ang="0">
                  <a:pos x="2101" y="561"/>
                </a:cxn>
                <a:cxn ang="0">
                  <a:pos x="2040" y="2280"/>
                </a:cxn>
                <a:cxn ang="0">
                  <a:pos x="2145" y="2025"/>
                </a:cxn>
                <a:cxn ang="0">
                  <a:pos x="2400" y="1920"/>
                </a:cxn>
                <a:cxn ang="0">
                  <a:pos x="2655" y="2025"/>
                </a:cxn>
                <a:cxn ang="0">
                  <a:pos x="2760" y="2280"/>
                </a:cxn>
                <a:cxn ang="0">
                  <a:pos x="2655" y="2534"/>
                </a:cxn>
                <a:cxn ang="0">
                  <a:pos x="2400" y="2640"/>
                </a:cxn>
                <a:cxn ang="0">
                  <a:pos x="2145" y="2534"/>
                </a:cxn>
                <a:cxn ang="0">
                  <a:pos x="2040" y="2280"/>
                </a:cxn>
                <a:cxn ang="0">
                  <a:pos x="2040" y="360"/>
                </a:cxn>
                <a:cxn ang="0">
                  <a:pos x="3607" y="2207"/>
                </a:cxn>
                <a:cxn ang="0">
                  <a:pos x="3759" y="1981"/>
                </a:cxn>
                <a:cxn ang="0">
                  <a:pos x="4033" y="1927"/>
                </a:cxn>
                <a:cxn ang="0">
                  <a:pos x="4259" y="2079"/>
                </a:cxn>
                <a:cxn ang="0">
                  <a:pos x="4313" y="2352"/>
                </a:cxn>
                <a:cxn ang="0">
                  <a:pos x="4161" y="2578"/>
                </a:cxn>
                <a:cxn ang="0">
                  <a:pos x="3887" y="2633"/>
                </a:cxn>
                <a:cxn ang="0">
                  <a:pos x="3661" y="2481"/>
                </a:cxn>
                <a:cxn ang="0">
                  <a:pos x="3600" y="360"/>
                </a:cxn>
                <a:cxn ang="0">
                  <a:pos x="3705" y="105"/>
                </a:cxn>
                <a:cxn ang="0">
                  <a:pos x="3960" y="0"/>
                </a:cxn>
                <a:cxn ang="0">
                  <a:pos x="4215" y="105"/>
                </a:cxn>
                <a:cxn ang="0">
                  <a:pos x="4320" y="360"/>
                </a:cxn>
                <a:cxn ang="0">
                  <a:pos x="4215" y="614"/>
                </a:cxn>
                <a:cxn ang="0">
                  <a:pos x="3960" y="720"/>
                </a:cxn>
                <a:cxn ang="0">
                  <a:pos x="3705" y="614"/>
                </a:cxn>
                <a:cxn ang="0">
                  <a:pos x="3600" y="360"/>
                </a:cxn>
              </a:cxnLst>
              <a:rect l="0" t="0" r="r" b="b"/>
              <a:pathLst>
                <a:path w="4320" h="2640">
                  <a:moveTo>
                    <a:pt x="0" y="360"/>
                  </a:moveTo>
                  <a:lnTo>
                    <a:pt x="7" y="287"/>
                  </a:lnTo>
                  <a:lnTo>
                    <a:pt x="28" y="220"/>
                  </a:lnTo>
                  <a:lnTo>
                    <a:pt x="61" y="159"/>
                  </a:lnTo>
                  <a:lnTo>
                    <a:pt x="105" y="105"/>
                  </a:lnTo>
                  <a:lnTo>
                    <a:pt x="159" y="61"/>
                  </a:lnTo>
                  <a:lnTo>
                    <a:pt x="220" y="28"/>
                  </a:lnTo>
                  <a:lnTo>
                    <a:pt x="287" y="7"/>
                  </a:lnTo>
                  <a:lnTo>
                    <a:pt x="360" y="0"/>
                  </a:lnTo>
                  <a:lnTo>
                    <a:pt x="433" y="7"/>
                  </a:lnTo>
                  <a:lnTo>
                    <a:pt x="500" y="28"/>
                  </a:lnTo>
                  <a:lnTo>
                    <a:pt x="561" y="61"/>
                  </a:lnTo>
                  <a:lnTo>
                    <a:pt x="615" y="105"/>
                  </a:lnTo>
                  <a:lnTo>
                    <a:pt x="659" y="159"/>
                  </a:lnTo>
                  <a:lnTo>
                    <a:pt x="692" y="220"/>
                  </a:lnTo>
                  <a:lnTo>
                    <a:pt x="713" y="287"/>
                  </a:lnTo>
                  <a:lnTo>
                    <a:pt x="720" y="360"/>
                  </a:lnTo>
                  <a:lnTo>
                    <a:pt x="713" y="432"/>
                  </a:lnTo>
                  <a:lnTo>
                    <a:pt x="692" y="500"/>
                  </a:lnTo>
                  <a:lnTo>
                    <a:pt x="659" y="561"/>
                  </a:lnTo>
                  <a:lnTo>
                    <a:pt x="615" y="614"/>
                  </a:lnTo>
                  <a:lnTo>
                    <a:pt x="561" y="658"/>
                  </a:lnTo>
                  <a:lnTo>
                    <a:pt x="500" y="692"/>
                  </a:lnTo>
                  <a:lnTo>
                    <a:pt x="433" y="713"/>
                  </a:lnTo>
                  <a:lnTo>
                    <a:pt x="360" y="720"/>
                  </a:lnTo>
                  <a:lnTo>
                    <a:pt x="287" y="713"/>
                  </a:lnTo>
                  <a:lnTo>
                    <a:pt x="220" y="692"/>
                  </a:lnTo>
                  <a:lnTo>
                    <a:pt x="159" y="658"/>
                  </a:lnTo>
                  <a:lnTo>
                    <a:pt x="105" y="614"/>
                  </a:lnTo>
                  <a:lnTo>
                    <a:pt x="61" y="561"/>
                  </a:lnTo>
                  <a:lnTo>
                    <a:pt x="28" y="500"/>
                  </a:lnTo>
                  <a:lnTo>
                    <a:pt x="7" y="432"/>
                  </a:lnTo>
                  <a:lnTo>
                    <a:pt x="0" y="360"/>
                  </a:lnTo>
                  <a:close/>
                  <a:moveTo>
                    <a:pt x="0" y="2280"/>
                  </a:moveTo>
                  <a:lnTo>
                    <a:pt x="7" y="2207"/>
                  </a:lnTo>
                  <a:lnTo>
                    <a:pt x="28" y="2140"/>
                  </a:lnTo>
                  <a:lnTo>
                    <a:pt x="61" y="2079"/>
                  </a:lnTo>
                  <a:lnTo>
                    <a:pt x="105" y="2025"/>
                  </a:lnTo>
                  <a:lnTo>
                    <a:pt x="159" y="1981"/>
                  </a:lnTo>
                  <a:lnTo>
                    <a:pt x="220" y="1948"/>
                  </a:lnTo>
                  <a:lnTo>
                    <a:pt x="287" y="1927"/>
                  </a:lnTo>
                  <a:lnTo>
                    <a:pt x="360" y="1920"/>
                  </a:lnTo>
                  <a:lnTo>
                    <a:pt x="433" y="1927"/>
                  </a:lnTo>
                  <a:lnTo>
                    <a:pt x="500" y="1948"/>
                  </a:lnTo>
                  <a:lnTo>
                    <a:pt x="561" y="1981"/>
                  </a:lnTo>
                  <a:lnTo>
                    <a:pt x="615" y="2025"/>
                  </a:lnTo>
                  <a:lnTo>
                    <a:pt x="659" y="2079"/>
                  </a:lnTo>
                  <a:lnTo>
                    <a:pt x="692" y="2140"/>
                  </a:lnTo>
                  <a:lnTo>
                    <a:pt x="713" y="2207"/>
                  </a:lnTo>
                  <a:lnTo>
                    <a:pt x="720" y="2280"/>
                  </a:lnTo>
                  <a:lnTo>
                    <a:pt x="713" y="2352"/>
                  </a:lnTo>
                  <a:lnTo>
                    <a:pt x="692" y="2420"/>
                  </a:lnTo>
                  <a:lnTo>
                    <a:pt x="659" y="2481"/>
                  </a:lnTo>
                  <a:lnTo>
                    <a:pt x="615" y="2534"/>
                  </a:lnTo>
                  <a:lnTo>
                    <a:pt x="561" y="2578"/>
                  </a:lnTo>
                  <a:lnTo>
                    <a:pt x="500" y="2612"/>
                  </a:lnTo>
                  <a:lnTo>
                    <a:pt x="433" y="2633"/>
                  </a:lnTo>
                  <a:lnTo>
                    <a:pt x="360" y="2640"/>
                  </a:lnTo>
                  <a:lnTo>
                    <a:pt x="287" y="2633"/>
                  </a:lnTo>
                  <a:lnTo>
                    <a:pt x="220" y="2612"/>
                  </a:lnTo>
                  <a:lnTo>
                    <a:pt x="159" y="2578"/>
                  </a:lnTo>
                  <a:lnTo>
                    <a:pt x="105" y="2534"/>
                  </a:lnTo>
                  <a:lnTo>
                    <a:pt x="61" y="2481"/>
                  </a:lnTo>
                  <a:lnTo>
                    <a:pt x="28" y="2420"/>
                  </a:lnTo>
                  <a:lnTo>
                    <a:pt x="7" y="2352"/>
                  </a:lnTo>
                  <a:lnTo>
                    <a:pt x="0" y="2280"/>
                  </a:lnTo>
                  <a:close/>
                  <a:moveTo>
                    <a:pt x="2040" y="360"/>
                  </a:moveTo>
                  <a:lnTo>
                    <a:pt x="2047" y="287"/>
                  </a:lnTo>
                  <a:lnTo>
                    <a:pt x="2068" y="220"/>
                  </a:lnTo>
                  <a:lnTo>
                    <a:pt x="2101" y="159"/>
                  </a:lnTo>
                  <a:lnTo>
                    <a:pt x="2145" y="105"/>
                  </a:lnTo>
                  <a:lnTo>
                    <a:pt x="2199" y="61"/>
                  </a:lnTo>
                  <a:lnTo>
                    <a:pt x="2260" y="28"/>
                  </a:lnTo>
                  <a:lnTo>
                    <a:pt x="2327" y="7"/>
                  </a:lnTo>
                  <a:lnTo>
                    <a:pt x="2400" y="0"/>
                  </a:lnTo>
                  <a:lnTo>
                    <a:pt x="2473" y="7"/>
                  </a:lnTo>
                  <a:lnTo>
                    <a:pt x="2540" y="28"/>
                  </a:lnTo>
                  <a:lnTo>
                    <a:pt x="2601" y="61"/>
                  </a:lnTo>
                  <a:lnTo>
                    <a:pt x="2655" y="105"/>
                  </a:lnTo>
                  <a:lnTo>
                    <a:pt x="2699" y="159"/>
                  </a:lnTo>
                  <a:lnTo>
                    <a:pt x="2732" y="220"/>
                  </a:lnTo>
                  <a:lnTo>
                    <a:pt x="2753" y="287"/>
                  </a:lnTo>
                  <a:lnTo>
                    <a:pt x="2760" y="360"/>
                  </a:lnTo>
                  <a:lnTo>
                    <a:pt x="2753" y="432"/>
                  </a:lnTo>
                  <a:lnTo>
                    <a:pt x="2732" y="500"/>
                  </a:lnTo>
                  <a:lnTo>
                    <a:pt x="2699" y="561"/>
                  </a:lnTo>
                  <a:lnTo>
                    <a:pt x="2655" y="614"/>
                  </a:lnTo>
                  <a:lnTo>
                    <a:pt x="2601" y="658"/>
                  </a:lnTo>
                  <a:lnTo>
                    <a:pt x="2540" y="692"/>
                  </a:lnTo>
                  <a:lnTo>
                    <a:pt x="2473" y="713"/>
                  </a:lnTo>
                  <a:lnTo>
                    <a:pt x="2400" y="720"/>
                  </a:lnTo>
                  <a:lnTo>
                    <a:pt x="2327" y="713"/>
                  </a:lnTo>
                  <a:lnTo>
                    <a:pt x="2260" y="692"/>
                  </a:lnTo>
                  <a:lnTo>
                    <a:pt x="2199" y="658"/>
                  </a:lnTo>
                  <a:lnTo>
                    <a:pt x="2145" y="614"/>
                  </a:lnTo>
                  <a:lnTo>
                    <a:pt x="2101" y="561"/>
                  </a:lnTo>
                  <a:lnTo>
                    <a:pt x="2068" y="500"/>
                  </a:lnTo>
                  <a:lnTo>
                    <a:pt x="2047" y="432"/>
                  </a:lnTo>
                  <a:lnTo>
                    <a:pt x="2040" y="360"/>
                  </a:lnTo>
                  <a:close/>
                  <a:moveTo>
                    <a:pt x="2040" y="2280"/>
                  </a:moveTo>
                  <a:lnTo>
                    <a:pt x="2047" y="2207"/>
                  </a:lnTo>
                  <a:lnTo>
                    <a:pt x="2068" y="2140"/>
                  </a:lnTo>
                  <a:lnTo>
                    <a:pt x="2101" y="2079"/>
                  </a:lnTo>
                  <a:lnTo>
                    <a:pt x="2145" y="2025"/>
                  </a:lnTo>
                  <a:lnTo>
                    <a:pt x="2199" y="1981"/>
                  </a:lnTo>
                  <a:lnTo>
                    <a:pt x="2260" y="1948"/>
                  </a:lnTo>
                  <a:lnTo>
                    <a:pt x="2327" y="1927"/>
                  </a:lnTo>
                  <a:lnTo>
                    <a:pt x="2400" y="1920"/>
                  </a:lnTo>
                  <a:lnTo>
                    <a:pt x="2473" y="1927"/>
                  </a:lnTo>
                  <a:lnTo>
                    <a:pt x="2540" y="1948"/>
                  </a:lnTo>
                  <a:lnTo>
                    <a:pt x="2601" y="1981"/>
                  </a:lnTo>
                  <a:lnTo>
                    <a:pt x="2655" y="2025"/>
                  </a:lnTo>
                  <a:lnTo>
                    <a:pt x="2699" y="2079"/>
                  </a:lnTo>
                  <a:lnTo>
                    <a:pt x="2732" y="2140"/>
                  </a:lnTo>
                  <a:lnTo>
                    <a:pt x="2753" y="2207"/>
                  </a:lnTo>
                  <a:lnTo>
                    <a:pt x="2760" y="2280"/>
                  </a:lnTo>
                  <a:lnTo>
                    <a:pt x="2753" y="2352"/>
                  </a:lnTo>
                  <a:lnTo>
                    <a:pt x="2732" y="2420"/>
                  </a:lnTo>
                  <a:lnTo>
                    <a:pt x="2699" y="2481"/>
                  </a:lnTo>
                  <a:lnTo>
                    <a:pt x="2655" y="2534"/>
                  </a:lnTo>
                  <a:lnTo>
                    <a:pt x="2601" y="2578"/>
                  </a:lnTo>
                  <a:lnTo>
                    <a:pt x="2540" y="2612"/>
                  </a:lnTo>
                  <a:lnTo>
                    <a:pt x="2473" y="2633"/>
                  </a:lnTo>
                  <a:lnTo>
                    <a:pt x="2400" y="2640"/>
                  </a:lnTo>
                  <a:lnTo>
                    <a:pt x="2327" y="2633"/>
                  </a:lnTo>
                  <a:lnTo>
                    <a:pt x="2260" y="2612"/>
                  </a:lnTo>
                  <a:lnTo>
                    <a:pt x="2199" y="2578"/>
                  </a:lnTo>
                  <a:lnTo>
                    <a:pt x="2145" y="2534"/>
                  </a:lnTo>
                  <a:lnTo>
                    <a:pt x="2101" y="2481"/>
                  </a:lnTo>
                  <a:lnTo>
                    <a:pt x="2068" y="2420"/>
                  </a:lnTo>
                  <a:lnTo>
                    <a:pt x="2047" y="2352"/>
                  </a:lnTo>
                  <a:lnTo>
                    <a:pt x="2040" y="2280"/>
                  </a:lnTo>
                  <a:close/>
                  <a:moveTo>
                    <a:pt x="600" y="600"/>
                  </a:moveTo>
                  <a:lnTo>
                    <a:pt x="2160" y="2040"/>
                  </a:lnTo>
                  <a:moveTo>
                    <a:pt x="720" y="360"/>
                  </a:moveTo>
                  <a:lnTo>
                    <a:pt x="2040" y="360"/>
                  </a:lnTo>
                  <a:moveTo>
                    <a:pt x="2400" y="1920"/>
                  </a:moveTo>
                  <a:lnTo>
                    <a:pt x="2400" y="720"/>
                  </a:lnTo>
                  <a:moveTo>
                    <a:pt x="3600" y="2280"/>
                  </a:moveTo>
                  <a:lnTo>
                    <a:pt x="3607" y="2207"/>
                  </a:lnTo>
                  <a:lnTo>
                    <a:pt x="3628" y="2140"/>
                  </a:lnTo>
                  <a:lnTo>
                    <a:pt x="3661" y="2079"/>
                  </a:lnTo>
                  <a:lnTo>
                    <a:pt x="3705" y="2025"/>
                  </a:lnTo>
                  <a:lnTo>
                    <a:pt x="3759" y="1981"/>
                  </a:lnTo>
                  <a:lnTo>
                    <a:pt x="3820" y="1948"/>
                  </a:lnTo>
                  <a:lnTo>
                    <a:pt x="3887" y="1927"/>
                  </a:lnTo>
                  <a:lnTo>
                    <a:pt x="3960" y="1920"/>
                  </a:lnTo>
                  <a:lnTo>
                    <a:pt x="4033" y="1927"/>
                  </a:lnTo>
                  <a:lnTo>
                    <a:pt x="4100" y="1948"/>
                  </a:lnTo>
                  <a:lnTo>
                    <a:pt x="4161" y="1981"/>
                  </a:lnTo>
                  <a:lnTo>
                    <a:pt x="4215" y="2025"/>
                  </a:lnTo>
                  <a:lnTo>
                    <a:pt x="4259" y="2079"/>
                  </a:lnTo>
                  <a:lnTo>
                    <a:pt x="4292" y="2140"/>
                  </a:lnTo>
                  <a:lnTo>
                    <a:pt x="4313" y="2207"/>
                  </a:lnTo>
                  <a:lnTo>
                    <a:pt x="4320" y="2280"/>
                  </a:lnTo>
                  <a:lnTo>
                    <a:pt x="4313" y="2352"/>
                  </a:lnTo>
                  <a:lnTo>
                    <a:pt x="4292" y="2420"/>
                  </a:lnTo>
                  <a:lnTo>
                    <a:pt x="4259" y="2481"/>
                  </a:lnTo>
                  <a:lnTo>
                    <a:pt x="4215" y="2534"/>
                  </a:lnTo>
                  <a:lnTo>
                    <a:pt x="4161" y="2578"/>
                  </a:lnTo>
                  <a:lnTo>
                    <a:pt x="4100" y="2612"/>
                  </a:lnTo>
                  <a:lnTo>
                    <a:pt x="4033" y="2633"/>
                  </a:lnTo>
                  <a:lnTo>
                    <a:pt x="3960" y="2640"/>
                  </a:lnTo>
                  <a:lnTo>
                    <a:pt x="3887" y="2633"/>
                  </a:lnTo>
                  <a:lnTo>
                    <a:pt x="3820" y="2612"/>
                  </a:lnTo>
                  <a:lnTo>
                    <a:pt x="3759" y="2578"/>
                  </a:lnTo>
                  <a:lnTo>
                    <a:pt x="3705" y="2534"/>
                  </a:lnTo>
                  <a:lnTo>
                    <a:pt x="3661" y="2481"/>
                  </a:lnTo>
                  <a:lnTo>
                    <a:pt x="3628" y="2420"/>
                  </a:lnTo>
                  <a:lnTo>
                    <a:pt x="3607" y="2352"/>
                  </a:lnTo>
                  <a:lnTo>
                    <a:pt x="3600" y="2280"/>
                  </a:lnTo>
                  <a:close/>
                  <a:moveTo>
                    <a:pt x="3600" y="360"/>
                  </a:moveTo>
                  <a:lnTo>
                    <a:pt x="3607" y="287"/>
                  </a:lnTo>
                  <a:lnTo>
                    <a:pt x="3628" y="220"/>
                  </a:lnTo>
                  <a:lnTo>
                    <a:pt x="3661" y="159"/>
                  </a:lnTo>
                  <a:lnTo>
                    <a:pt x="3705" y="105"/>
                  </a:lnTo>
                  <a:lnTo>
                    <a:pt x="3759" y="61"/>
                  </a:lnTo>
                  <a:lnTo>
                    <a:pt x="3820" y="28"/>
                  </a:lnTo>
                  <a:lnTo>
                    <a:pt x="3887" y="7"/>
                  </a:lnTo>
                  <a:lnTo>
                    <a:pt x="3960" y="0"/>
                  </a:lnTo>
                  <a:lnTo>
                    <a:pt x="4033" y="7"/>
                  </a:lnTo>
                  <a:lnTo>
                    <a:pt x="4100" y="28"/>
                  </a:lnTo>
                  <a:lnTo>
                    <a:pt x="4161" y="61"/>
                  </a:lnTo>
                  <a:lnTo>
                    <a:pt x="4215" y="105"/>
                  </a:lnTo>
                  <a:lnTo>
                    <a:pt x="4259" y="159"/>
                  </a:lnTo>
                  <a:lnTo>
                    <a:pt x="4292" y="220"/>
                  </a:lnTo>
                  <a:lnTo>
                    <a:pt x="4313" y="287"/>
                  </a:lnTo>
                  <a:lnTo>
                    <a:pt x="4320" y="360"/>
                  </a:lnTo>
                  <a:lnTo>
                    <a:pt x="4313" y="432"/>
                  </a:lnTo>
                  <a:lnTo>
                    <a:pt x="4292" y="500"/>
                  </a:lnTo>
                  <a:lnTo>
                    <a:pt x="4259" y="561"/>
                  </a:lnTo>
                  <a:lnTo>
                    <a:pt x="4215" y="614"/>
                  </a:lnTo>
                  <a:lnTo>
                    <a:pt x="4161" y="658"/>
                  </a:lnTo>
                  <a:lnTo>
                    <a:pt x="4100" y="692"/>
                  </a:lnTo>
                  <a:lnTo>
                    <a:pt x="4033" y="713"/>
                  </a:lnTo>
                  <a:lnTo>
                    <a:pt x="3960" y="720"/>
                  </a:lnTo>
                  <a:lnTo>
                    <a:pt x="3887" y="713"/>
                  </a:lnTo>
                  <a:lnTo>
                    <a:pt x="3820" y="692"/>
                  </a:lnTo>
                  <a:lnTo>
                    <a:pt x="3759" y="658"/>
                  </a:lnTo>
                  <a:lnTo>
                    <a:pt x="3705" y="614"/>
                  </a:lnTo>
                  <a:lnTo>
                    <a:pt x="3661" y="561"/>
                  </a:lnTo>
                  <a:lnTo>
                    <a:pt x="3628" y="500"/>
                  </a:lnTo>
                  <a:lnTo>
                    <a:pt x="3607" y="432"/>
                  </a:lnTo>
                  <a:lnTo>
                    <a:pt x="3600" y="360"/>
                  </a:lnTo>
                  <a:close/>
                  <a:moveTo>
                    <a:pt x="3960" y="1920"/>
                  </a:moveTo>
                  <a:lnTo>
                    <a:pt x="396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22552" name="Rectangle 24"/>
            <p:cNvSpPr>
              <a:spLocks noChangeArrowheads="1"/>
            </p:cNvSpPr>
            <p:nvPr/>
          </p:nvSpPr>
          <p:spPr bwMode="auto">
            <a:xfrm>
              <a:off x="7080" y="1971"/>
              <a:ext cx="6480" cy="4560"/>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22553" name="Text Box 25"/>
            <p:cNvSpPr txBox="1">
              <a:spLocks noChangeArrowheads="1"/>
            </p:cNvSpPr>
            <p:nvPr/>
          </p:nvSpPr>
          <p:spPr bwMode="auto">
            <a:xfrm>
              <a:off x="9000" y="2701"/>
              <a:ext cx="233" cy="45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80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Arial Black" panose="020B0A04020102020204" pitchFamily="34" charset="0"/>
                  <a:cs typeface="Arial" panose="020B0604020202020204" pitchFamily="34" charset="0"/>
                </a:rPr>
                <a:t>2</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2554" name="Text Box 26"/>
            <p:cNvSpPr txBox="1">
              <a:spLocks noChangeArrowheads="1"/>
            </p:cNvSpPr>
            <p:nvPr/>
          </p:nvSpPr>
          <p:spPr bwMode="auto">
            <a:xfrm>
              <a:off x="8198" y="3188"/>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2555" name="Text Box 27"/>
            <p:cNvSpPr txBox="1">
              <a:spLocks noChangeArrowheads="1"/>
            </p:cNvSpPr>
            <p:nvPr/>
          </p:nvSpPr>
          <p:spPr bwMode="auto">
            <a:xfrm>
              <a:off x="10255" y="3150"/>
              <a:ext cx="180" cy="354"/>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1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2</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2556" name="Text Box 28"/>
            <p:cNvSpPr txBox="1">
              <a:spLocks noChangeArrowheads="1"/>
            </p:cNvSpPr>
            <p:nvPr/>
          </p:nvSpPr>
          <p:spPr bwMode="auto">
            <a:xfrm>
              <a:off x="11786" y="3188"/>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3</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2557" name="Text Box 29"/>
            <p:cNvSpPr txBox="1">
              <a:spLocks noChangeArrowheads="1"/>
            </p:cNvSpPr>
            <p:nvPr/>
          </p:nvSpPr>
          <p:spPr bwMode="auto">
            <a:xfrm>
              <a:off x="8905" y="4224"/>
              <a:ext cx="233" cy="45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80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Arial Black" panose="020B0A04020102020204" pitchFamily="34" charset="0"/>
                  <a:cs typeface="Arial" panose="020B0604020202020204" pitchFamily="34" charset="0"/>
                </a:rPr>
                <a:t>1</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2558" name="Text Box 30"/>
            <p:cNvSpPr txBox="1">
              <a:spLocks noChangeArrowheads="1"/>
            </p:cNvSpPr>
            <p:nvPr/>
          </p:nvSpPr>
          <p:spPr bwMode="auto">
            <a:xfrm>
              <a:off x="10563" y="3914"/>
              <a:ext cx="233" cy="45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80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Arial Black" panose="020B0A0402010202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2559" name="Text Box 31"/>
            <p:cNvSpPr txBox="1">
              <a:spLocks noChangeArrowheads="1"/>
            </p:cNvSpPr>
            <p:nvPr/>
          </p:nvSpPr>
          <p:spPr bwMode="auto">
            <a:xfrm>
              <a:off x="12123" y="3984"/>
              <a:ext cx="233" cy="45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80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Arial Black" panose="020B0A04020102020204" pitchFamily="34" charset="0"/>
                  <a:cs typeface="Arial" panose="020B0604020202020204" pitchFamily="34" charset="0"/>
                </a:rPr>
                <a:t>3</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2560" name="Text Box 32"/>
            <p:cNvSpPr txBox="1">
              <a:spLocks noChangeArrowheads="1"/>
            </p:cNvSpPr>
            <p:nvPr/>
          </p:nvSpPr>
          <p:spPr bwMode="auto">
            <a:xfrm>
              <a:off x="8185" y="5058"/>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4</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2561" name="Text Box 33"/>
            <p:cNvSpPr txBox="1">
              <a:spLocks noChangeArrowheads="1"/>
            </p:cNvSpPr>
            <p:nvPr/>
          </p:nvSpPr>
          <p:spPr bwMode="auto">
            <a:xfrm>
              <a:off x="10225" y="5108"/>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2562" name="Text Box 34"/>
            <p:cNvSpPr txBox="1">
              <a:spLocks noChangeArrowheads="1"/>
            </p:cNvSpPr>
            <p:nvPr/>
          </p:nvSpPr>
          <p:spPr bwMode="auto">
            <a:xfrm>
              <a:off x="11798" y="5108"/>
              <a:ext cx="182" cy="320"/>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27000"/>
                </a:lnSpc>
                <a:spcBef>
                  <a:spcPct val="0"/>
                </a:spcBef>
                <a:spcAft>
                  <a:spcPts val="1000"/>
                </a:spcAft>
                <a:buClrTx/>
                <a:buSzTx/>
                <a:buFontTx/>
                <a:buNone/>
              </a:pPr>
              <a:r>
                <a:rPr kumimoji="0" lang="en-US" sz="1600" b="0" i="0" u="none" strike="noStrike" cap="none" normalizeH="0" baseline="0">
                  <a:ln>
                    <a:noFill/>
                  </a:ln>
                  <a:solidFill>
                    <a:schemeClr val="tx1"/>
                  </a:solidFill>
                  <a:effectLst/>
                  <a:latin typeface="Calibri" panose="020F0502020204030204" pitchFamily="34" charset="0"/>
                  <a:cs typeface="Arial" panose="020B0604020202020204" pitchFamily="34" charset="0"/>
                </a:rPr>
                <a:t>6</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1904999"/>
          </a:xfrm>
        </p:spPr>
        <p:txBody>
          <a:bodyPr>
            <a:normAutofit/>
          </a:bodyPr>
          <a:lstStyle/>
          <a:p>
            <a:pPr algn="just"/>
            <a:r>
              <a:rPr lang="en-US" sz="2200" b="1" dirty="0" err="1"/>
              <a:t>Subgraph</a:t>
            </a:r>
            <a:endParaRPr lang="en-US" sz="2200" b="1" dirty="0"/>
          </a:p>
          <a:p>
            <a:pPr lvl="1" algn="just"/>
            <a:r>
              <a:rPr lang="en-US" sz="2200" dirty="0"/>
              <a:t>A graph whose vertices and edges are subsets of another graph.</a:t>
            </a:r>
          </a:p>
          <a:p>
            <a:pPr lvl="1" algn="just"/>
            <a:r>
              <a:rPr lang="en-US" sz="2200" dirty="0"/>
              <a:t>A </a:t>
            </a:r>
            <a:r>
              <a:rPr lang="en-US" sz="2200" dirty="0" err="1"/>
              <a:t>subgraph</a:t>
            </a:r>
            <a:r>
              <a:rPr lang="en-US" sz="2200" dirty="0"/>
              <a:t> G’=(V’,E’) of a graph G = (V,E) such that V’ ⊆ V and E’ ⊆ E , Then G is a </a:t>
            </a:r>
            <a:r>
              <a:rPr lang="en-US" sz="2200" dirty="0" err="1"/>
              <a:t>supergraph</a:t>
            </a:r>
            <a:r>
              <a:rPr lang="en-US" sz="2200" dirty="0"/>
              <a:t> for G’.</a:t>
            </a:r>
          </a:p>
          <a:p>
            <a:pPr algn="just"/>
            <a:endParaRPr lang="en-US" sz="2200" dirty="0"/>
          </a:p>
        </p:txBody>
      </p:sp>
      <p:sp>
        <p:nvSpPr>
          <p:cNvPr id="4" name="Date Placeholder 3"/>
          <p:cNvSpPr>
            <a:spLocks noGrp="1"/>
          </p:cNvSpPr>
          <p:nvPr>
            <p:ph type="dt" sz="half" idx="10"/>
          </p:nvPr>
        </p:nvSpPr>
        <p:spPr/>
        <p:txBody>
          <a:bodyPr/>
          <a:lstStyle/>
          <a:p>
            <a:fld id="{E7A8471F-2F04-4E00-BD8C-D31141406162}"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Graph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10" name="Group 9"/>
          <p:cNvGrpSpPr/>
          <p:nvPr/>
        </p:nvGrpSpPr>
        <p:grpSpPr>
          <a:xfrm>
            <a:off x="1981200" y="2971800"/>
            <a:ext cx="5638800" cy="2960132"/>
            <a:chOff x="1905000" y="3124200"/>
            <a:chExt cx="5638800" cy="2960132"/>
          </a:xfrm>
        </p:grpSpPr>
        <p:pic>
          <p:nvPicPr>
            <p:cNvPr id="9" name="image31.png" descr="C:\Users\Admin\Downloads\Subgraph.png"/>
            <p:cNvPicPr/>
            <p:nvPr/>
          </p:nvPicPr>
          <p:blipFill>
            <a:blip r:embed="rId3" cstate="print"/>
            <a:stretch>
              <a:fillRect/>
            </a:stretch>
          </p:blipFill>
          <p:spPr>
            <a:xfrm>
              <a:off x="1905000" y="3124200"/>
              <a:ext cx="5638800" cy="2438400"/>
            </a:xfrm>
            <a:prstGeom prst="rect">
              <a:avLst/>
            </a:prstGeom>
          </p:spPr>
        </p:pic>
        <p:sp>
          <p:nvSpPr>
            <p:cNvPr id="21505" name="Rectangle 1"/>
            <p:cNvSpPr>
              <a:spLocks noChangeArrowheads="1"/>
            </p:cNvSpPr>
            <p:nvPr/>
          </p:nvSpPr>
          <p:spPr bwMode="auto">
            <a:xfrm>
              <a:off x="2590800" y="5715000"/>
              <a:ext cx="4185761" cy="369332"/>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57875" algn="l"/>
                </a:tabLst>
              </a:pPr>
              <a:r>
                <a:rPr kumimoji="0" lang="en-US" sz="1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(G) </a:t>
              </a:r>
              <a:r>
                <a:rPr kumimoji="0" lang="en-US" sz="1800" b="0" i="0" u="none" strike="noStrike" cap="none" normalizeH="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sz="1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(G1)</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1600200"/>
          </a:xfrm>
        </p:spPr>
        <p:txBody>
          <a:bodyPr>
            <a:normAutofit/>
          </a:bodyPr>
          <a:lstStyle/>
          <a:p>
            <a:pPr algn="just"/>
            <a:r>
              <a:rPr lang="en-US" sz="2200" b="1" dirty="0"/>
              <a:t>Spanning </a:t>
            </a:r>
            <a:r>
              <a:rPr lang="en-US" sz="2200" b="1" dirty="0" err="1"/>
              <a:t>Subgraph</a:t>
            </a:r>
            <a:endParaRPr lang="en-US" sz="2200" b="1" dirty="0"/>
          </a:p>
          <a:p>
            <a:pPr marL="742950" lvl="2" indent="-342900" algn="just"/>
            <a:r>
              <a:rPr lang="en-US" sz="2200" dirty="0"/>
              <a:t>A </a:t>
            </a:r>
            <a:r>
              <a:rPr lang="en-US" sz="2200" i="1" dirty="0"/>
              <a:t>spanning </a:t>
            </a:r>
            <a:r>
              <a:rPr lang="en-US" sz="2200" i="1" dirty="0" err="1"/>
              <a:t>subgraph</a:t>
            </a:r>
            <a:r>
              <a:rPr lang="en-US" sz="2200" i="1" dirty="0"/>
              <a:t> </a:t>
            </a:r>
            <a:r>
              <a:rPr lang="en-US" sz="2200" dirty="0"/>
              <a:t>is a </a:t>
            </a:r>
            <a:r>
              <a:rPr lang="en-US" sz="2200" dirty="0" err="1"/>
              <a:t>subgraph</a:t>
            </a:r>
            <a:r>
              <a:rPr lang="en-US" sz="2200" dirty="0"/>
              <a:t> that contains all the vertices of the original graph.</a:t>
            </a:r>
          </a:p>
          <a:p>
            <a:pPr algn="just"/>
            <a:endParaRPr lang="en-US" sz="2200" dirty="0"/>
          </a:p>
        </p:txBody>
      </p:sp>
      <p:sp>
        <p:nvSpPr>
          <p:cNvPr id="4" name="Date Placeholder 3"/>
          <p:cNvSpPr>
            <a:spLocks noGrp="1"/>
          </p:cNvSpPr>
          <p:nvPr>
            <p:ph type="dt" sz="half" idx="10"/>
          </p:nvPr>
        </p:nvSpPr>
        <p:spPr/>
        <p:txBody>
          <a:bodyPr/>
          <a:lstStyle/>
          <a:p>
            <a:fld id="{8A7322D1-7F68-4E59-84F4-AC6B946FDDC5}"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Graph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image32.png" descr="C:\Users\Admin\Downloads\SpanningSubgraph.png"/>
          <p:cNvPicPr/>
          <p:nvPr/>
        </p:nvPicPr>
        <p:blipFill>
          <a:blip r:embed="rId3" cstate="print"/>
          <a:stretch>
            <a:fillRect/>
          </a:stretch>
        </p:blipFill>
        <p:spPr>
          <a:xfrm>
            <a:off x="1219200" y="2819400"/>
            <a:ext cx="6655981" cy="22647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3733800" cy="1600200"/>
          </a:xfrm>
        </p:spPr>
        <p:txBody>
          <a:bodyPr>
            <a:normAutofit fontScale="92500" lnSpcReduction="20000"/>
          </a:bodyPr>
          <a:lstStyle/>
          <a:p>
            <a:r>
              <a:rPr lang="en-US" sz="2400" b="1" dirty="0"/>
              <a:t>Finite Graph</a:t>
            </a:r>
          </a:p>
          <a:p>
            <a:pPr marL="0" indent="0" algn="just">
              <a:buNone/>
            </a:pPr>
            <a:r>
              <a:rPr lang="en-US" sz="2400" dirty="0"/>
              <a:t>The graph G=(V, E) is called a finite graph if the number of vertices and edges in the graph is limited in number</a:t>
            </a:r>
          </a:p>
          <a:p>
            <a:pPr algn="just"/>
            <a:endParaRPr lang="en-US" sz="2200" dirty="0"/>
          </a:p>
        </p:txBody>
      </p:sp>
      <p:sp>
        <p:nvSpPr>
          <p:cNvPr id="4" name="Date Placeholder 3"/>
          <p:cNvSpPr>
            <a:spLocks noGrp="1"/>
          </p:cNvSpPr>
          <p:nvPr>
            <p:ph type="dt" sz="half" idx="10"/>
          </p:nvPr>
        </p:nvSpPr>
        <p:spPr/>
        <p:txBody>
          <a:bodyPr/>
          <a:lstStyle/>
          <a:p>
            <a:fld id="{1D1E96B8-A9DC-4C29-87CB-18D18B22FB75}"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Graph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9" descr="FINITE-GRAPH-IN-GRAPHS-IN-DATA-STRUCTURE"/>
          <p:cNvPicPr/>
          <p:nvPr/>
        </p:nvPicPr>
        <p:blipFill rotWithShape="1">
          <a:blip r:embed="rId3" cstate="print">
            <a:extLst>
              <a:ext uri="{28A0092B-C50C-407E-A947-70E740481C1C}">
                <a14:useLocalDpi xmlns:a14="http://schemas.microsoft.com/office/drawing/2010/main" val="0"/>
              </a:ext>
            </a:extLst>
          </a:blip>
          <a:srcRect l="22844" t="10900" r="23289" b="21327"/>
          <a:stretch/>
        </p:blipFill>
        <p:spPr bwMode="auto">
          <a:xfrm>
            <a:off x="914400" y="3581400"/>
            <a:ext cx="2510155" cy="1965157"/>
          </a:xfrm>
          <a:prstGeom prst="rect">
            <a:avLst/>
          </a:prstGeom>
          <a:noFill/>
          <a:ln>
            <a:noFill/>
          </a:ln>
          <a:extLst>
            <a:ext uri="{53640926-AAD7-44D8-BBD7-CCE9431645EC}">
              <a14:shadowObscured xmlns:a14="http://schemas.microsoft.com/office/drawing/2010/main"/>
            </a:ext>
          </a:extLst>
        </p:spPr>
      </p:pic>
      <p:pic>
        <p:nvPicPr>
          <p:cNvPr id="11" name="Picture 10" descr="infinite-graph-data-structure."/>
          <p:cNvPicPr/>
          <p:nvPr/>
        </p:nvPicPr>
        <p:blipFill rotWithShape="1">
          <a:blip r:embed="rId4" cstate="print">
            <a:extLst>
              <a:ext uri="{28A0092B-C50C-407E-A947-70E740481C1C}">
                <a14:useLocalDpi xmlns:a14="http://schemas.microsoft.com/office/drawing/2010/main" val="0"/>
              </a:ext>
            </a:extLst>
          </a:blip>
          <a:srcRect l="12711" t="14493" r="13468" b="-158"/>
          <a:stretch/>
        </p:blipFill>
        <p:spPr bwMode="auto">
          <a:xfrm>
            <a:off x="5638800" y="3048000"/>
            <a:ext cx="2157663" cy="2430145"/>
          </a:xfrm>
          <a:prstGeom prst="rect">
            <a:avLst/>
          </a:prstGeom>
          <a:noFill/>
          <a:ln>
            <a:noFill/>
          </a:ln>
          <a:extLst>
            <a:ext uri="{53640926-AAD7-44D8-BBD7-CCE9431645EC}">
              <a14:shadowObscured xmlns:a14="http://schemas.microsoft.com/office/drawing/2010/main"/>
            </a:ext>
          </a:extLst>
        </p:spPr>
      </p:pic>
      <p:sp>
        <p:nvSpPr>
          <p:cNvPr id="13" name="TextBox 12"/>
          <p:cNvSpPr txBox="1"/>
          <p:nvPr/>
        </p:nvSpPr>
        <p:spPr>
          <a:xfrm>
            <a:off x="4724400" y="1066801"/>
            <a:ext cx="3886200" cy="1717393"/>
          </a:xfrm>
          <a:prstGeom prst="rect">
            <a:avLst/>
          </a:prstGeom>
          <a:noFill/>
        </p:spPr>
        <p:txBody>
          <a:bodyPr wrap="square" rtlCol="0">
            <a:spAutoFit/>
          </a:bodyPr>
          <a:lstStyle/>
          <a:p>
            <a:pPr marL="342900" indent="-342900">
              <a:lnSpc>
                <a:spcPct val="80000"/>
              </a:lnSpc>
              <a:spcBef>
                <a:spcPct val="20000"/>
              </a:spcBef>
              <a:buFont typeface="Arial" panose="020B0604020202020204" pitchFamily="34" charset="0"/>
              <a:buChar char="•"/>
            </a:pPr>
            <a:r>
              <a:rPr lang="en-US" sz="2200" b="1" dirty="0"/>
              <a:t>Infinite Graph</a:t>
            </a:r>
          </a:p>
          <a:p>
            <a:pPr algn="just"/>
            <a:r>
              <a:rPr lang="en-US" sz="2200" dirty="0"/>
              <a:t>The graph G=(V, E) is called a finite graph if the number of vertices and edges in the graph is interminable.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3429000" cy="1600200"/>
          </a:xfrm>
        </p:spPr>
        <p:txBody>
          <a:bodyPr>
            <a:normAutofit fontScale="92500"/>
          </a:bodyPr>
          <a:lstStyle/>
          <a:p>
            <a:r>
              <a:rPr lang="en-US" sz="2400" b="1" dirty="0"/>
              <a:t>Trivial Graph</a:t>
            </a:r>
          </a:p>
          <a:p>
            <a:r>
              <a:rPr lang="en-US" sz="2400" dirty="0"/>
              <a:t>A graph G= (V, E) is trivial if it contains only a single vertex and no edges.</a:t>
            </a:r>
          </a:p>
          <a:p>
            <a:pPr algn="just"/>
            <a:endParaRPr lang="en-US" sz="2200" dirty="0"/>
          </a:p>
        </p:txBody>
      </p:sp>
      <p:sp>
        <p:nvSpPr>
          <p:cNvPr id="4" name="Date Placeholder 3"/>
          <p:cNvSpPr>
            <a:spLocks noGrp="1"/>
          </p:cNvSpPr>
          <p:nvPr>
            <p:ph type="dt" sz="half" idx="10"/>
          </p:nvPr>
        </p:nvSpPr>
        <p:spPr/>
        <p:txBody>
          <a:bodyPr/>
          <a:lstStyle/>
          <a:p>
            <a:fld id="{C11E5413-FBB8-4657-9F27-BFB5DABC034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Graph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descr="trivial-graph-data-structure"/>
          <p:cNvPicPr/>
          <p:nvPr/>
        </p:nvPicPr>
        <p:blipFill rotWithShape="1">
          <a:blip r:embed="rId3" cstate="print">
            <a:extLst>
              <a:ext uri="{28A0092B-C50C-407E-A947-70E740481C1C}">
                <a14:useLocalDpi xmlns:a14="http://schemas.microsoft.com/office/drawing/2010/main" val="0"/>
              </a:ext>
            </a:extLst>
          </a:blip>
          <a:srcRect l="33459" t="8990" r="35264" b="30120"/>
          <a:stretch/>
        </p:blipFill>
        <p:spPr bwMode="auto">
          <a:xfrm>
            <a:off x="1219200" y="2743200"/>
            <a:ext cx="802106" cy="922421"/>
          </a:xfrm>
          <a:prstGeom prst="rect">
            <a:avLst/>
          </a:prstGeom>
          <a:noFill/>
          <a:ln>
            <a:noFill/>
          </a:ln>
          <a:extLst>
            <a:ext uri="{53640926-AAD7-44D8-BBD7-CCE9431645EC}">
              <a14:shadowObscured xmlns:a14="http://schemas.microsoft.com/office/drawing/2010/main"/>
            </a:ext>
          </a:extLst>
        </p:spPr>
      </p:pic>
      <p:sp>
        <p:nvSpPr>
          <p:cNvPr id="10" name="TextBox 9"/>
          <p:cNvSpPr txBox="1"/>
          <p:nvPr/>
        </p:nvSpPr>
        <p:spPr>
          <a:xfrm>
            <a:off x="4572000" y="1219200"/>
            <a:ext cx="3962400" cy="2800767"/>
          </a:xfrm>
          <a:prstGeom prst="rect">
            <a:avLst/>
          </a:prstGeom>
          <a:noFill/>
        </p:spPr>
        <p:txBody>
          <a:bodyPr wrap="square" rtlCol="0">
            <a:spAutoFit/>
          </a:bodyPr>
          <a:lstStyle/>
          <a:p>
            <a:pPr marL="342900" indent="-342900">
              <a:spcBef>
                <a:spcPct val="20000"/>
              </a:spcBef>
              <a:buFont typeface="Arial" panose="020B0604020202020204" pitchFamily="34" charset="0"/>
              <a:buChar char="•"/>
            </a:pPr>
            <a:r>
              <a:rPr lang="en-US" sz="2200" b="1" dirty="0"/>
              <a:t>Simple Graph</a:t>
            </a:r>
          </a:p>
          <a:p>
            <a:pPr algn="just"/>
            <a:r>
              <a:rPr lang="en-US" sz="2200" dirty="0"/>
              <a:t>If each pair of nodes or vertices in a graph G=(V, E) has only one edge, it is a simple graph. As a result, there is just one edge linking two vertices, depicting one-to-one interactions between two elements</a:t>
            </a:r>
          </a:p>
        </p:txBody>
      </p:sp>
      <p:pic>
        <p:nvPicPr>
          <p:cNvPr id="11" name="Picture 10" descr="simple-graph-data-structure"/>
          <p:cNvPicPr/>
          <p:nvPr/>
        </p:nvPicPr>
        <p:blipFill rotWithShape="1">
          <a:blip r:embed="rId4">
            <a:extLst>
              <a:ext uri="{28A0092B-C50C-407E-A947-70E740481C1C}">
                <a14:useLocalDpi xmlns:a14="http://schemas.microsoft.com/office/drawing/2010/main" val="0"/>
              </a:ext>
            </a:extLst>
          </a:blip>
          <a:srcRect l="27545" t="16406" r="31655" b="18757"/>
          <a:stretch/>
        </p:blipFill>
        <p:spPr bwMode="auto">
          <a:xfrm>
            <a:off x="5257800" y="4054642"/>
            <a:ext cx="2197769" cy="1965158"/>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4114800" cy="1600200"/>
          </a:xfrm>
        </p:spPr>
        <p:txBody>
          <a:bodyPr>
            <a:normAutofit fontScale="77500" lnSpcReduction="20000"/>
          </a:bodyPr>
          <a:lstStyle/>
          <a:p>
            <a:pPr marL="109538" indent="-109538"/>
            <a:r>
              <a:rPr lang="en-US" sz="2400" b="1" dirty="0"/>
              <a:t>  Multi Graph</a:t>
            </a:r>
          </a:p>
          <a:p>
            <a:pPr marL="177800" indent="0" algn="just">
              <a:buNone/>
            </a:pPr>
            <a:r>
              <a:rPr lang="en-US" sz="2400" dirty="0"/>
              <a:t>If there are numerous edges between a pair of vertices in a graph G= (V, E), the graph is referred to as a </a:t>
            </a:r>
            <a:r>
              <a:rPr lang="en-US" sz="2400" dirty="0" err="1"/>
              <a:t>multigraph</a:t>
            </a:r>
            <a:r>
              <a:rPr lang="en-US" sz="2400" dirty="0"/>
              <a:t>. There are no self-loops in a </a:t>
            </a:r>
            <a:r>
              <a:rPr lang="en-US" sz="2400" dirty="0" err="1"/>
              <a:t>Multigraph</a:t>
            </a:r>
            <a:endParaRPr lang="en-US" sz="2200" dirty="0"/>
          </a:p>
        </p:txBody>
      </p:sp>
      <p:sp>
        <p:nvSpPr>
          <p:cNvPr id="4" name="Date Placeholder 3"/>
          <p:cNvSpPr>
            <a:spLocks noGrp="1"/>
          </p:cNvSpPr>
          <p:nvPr>
            <p:ph type="dt" sz="half" idx="10"/>
          </p:nvPr>
        </p:nvSpPr>
        <p:spPr/>
        <p:txBody>
          <a:bodyPr/>
          <a:lstStyle/>
          <a:p>
            <a:fld id="{7F45E242-4C0C-4989-AD99-8AB41EB5AC9D}"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Graph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descr="multi-graph-in-data-structure"/>
          <p:cNvPicPr/>
          <p:nvPr/>
        </p:nvPicPr>
        <p:blipFill rotWithShape="1">
          <a:blip r:embed="rId3">
            <a:extLst>
              <a:ext uri="{28A0092B-C50C-407E-A947-70E740481C1C}">
                <a14:useLocalDpi xmlns:a14="http://schemas.microsoft.com/office/drawing/2010/main" val="0"/>
              </a:ext>
            </a:extLst>
          </a:blip>
          <a:srcRect l="29007" t="24115" r="34478" b="22656"/>
          <a:stretch/>
        </p:blipFill>
        <p:spPr bwMode="auto">
          <a:xfrm>
            <a:off x="685800" y="3048000"/>
            <a:ext cx="3124200" cy="1962150"/>
          </a:xfrm>
          <a:prstGeom prst="rect">
            <a:avLst/>
          </a:prstGeom>
          <a:noFill/>
          <a:ln>
            <a:noFill/>
          </a:ln>
          <a:extLst>
            <a:ext uri="{53640926-AAD7-44D8-BBD7-CCE9431645EC}">
              <a14:shadowObscured xmlns:a14="http://schemas.microsoft.com/office/drawing/2010/main"/>
            </a:ext>
          </a:extLst>
        </p:spPr>
      </p:pic>
      <p:sp>
        <p:nvSpPr>
          <p:cNvPr id="10" name="TextBox 9"/>
          <p:cNvSpPr txBox="1"/>
          <p:nvPr/>
        </p:nvSpPr>
        <p:spPr>
          <a:xfrm>
            <a:off x="5410200" y="990600"/>
            <a:ext cx="3276600" cy="2308324"/>
          </a:xfrm>
          <a:prstGeom prst="rect">
            <a:avLst/>
          </a:prstGeom>
          <a:noFill/>
        </p:spPr>
        <p:txBody>
          <a:bodyPr wrap="square" rtlCol="0">
            <a:spAutoFit/>
          </a:bodyPr>
          <a:lstStyle/>
          <a:p>
            <a:endParaRPr lang="en-US" dirty="0"/>
          </a:p>
          <a:p>
            <a:r>
              <a:rPr lang="en-US" b="1" dirty="0"/>
              <a:t>Null Graph</a:t>
            </a:r>
          </a:p>
          <a:p>
            <a:endParaRPr lang="en-US" dirty="0"/>
          </a:p>
          <a:p>
            <a:r>
              <a:rPr lang="en-US" dirty="0"/>
              <a:t>It's a reworked version of a trivial graph. If several vertices but no edges connect them, a graph G= (V, E) is a null graph. </a:t>
            </a:r>
          </a:p>
          <a:p>
            <a:endParaRPr lang="en-US" dirty="0"/>
          </a:p>
        </p:txBody>
      </p:sp>
      <p:pic>
        <p:nvPicPr>
          <p:cNvPr id="11" name="Picture 10" descr="null-graph-data-structure."/>
          <p:cNvPicPr/>
          <p:nvPr/>
        </p:nvPicPr>
        <p:blipFill>
          <a:blip r:embed="rId4" cstate="print">
            <a:extLst>
              <a:ext uri="{28A0092B-C50C-407E-A947-70E740481C1C}">
                <a14:useLocalDpi xmlns:a14="http://schemas.microsoft.com/office/drawing/2010/main" val="0"/>
              </a:ext>
            </a:extLst>
          </a:blip>
          <a:srcRect l="11516" r="22265" b="31429"/>
          <a:stretch>
            <a:fillRect/>
          </a:stretch>
        </p:blipFill>
        <p:spPr bwMode="auto">
          <a:xfrm>
            <a:off x="5867400" y="3276600"/>
            <a:ext cx="2514600" cy="2209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4343400" cy="2438399"/>
          </a:xfrm>
        </p:spPr>
        <p:txBody>
          <a:bodyPr>
            <a:normAutofit fontScale="92500" lnSpcReduction="20000"/>
          </a:bodyPr>
          <a:lstStyle/>
          <a:p>
            <a:r>
              <a:rPr lang="en-US" sz="2400" b="1" dirty="0"/>
              <a:t>Complete Graph</a:t>
            </a:r>
          </a:p>
          <a:p>
            <a:pPr algn="just"/>
            <a:r>
              <a:rPr lang="en-US" sz="2400" dirty="0"/>
              <a:t>If a graph G= (V, E) is also a simple graph, it is complete. Using the edges, with n number of vertices must be connected. It's also known as a full graph because each vertex's degree must be n-1.</a:t>
            </a:r>
          </a:p>
          <a:p>
            <a:pPr algn="just"/>
            <a:endParaRPr lang="en-US" sz="2200" dirty="0"/>
          </a:p>
        </p:txBody>
      </p:sp>
      <p:sp>
        <p:nvSpPr>
          <p:cNvPr id="4" name="Date Placeholder 3"/>
          <p:cNvSpPr>
            <a:spLocks noGrp="1"/>
          </p:cNvSpPr>
          <p:nvPr>
            <p:ph type="dt" sz="half" idx="10"/>
          </p:nvPr>
        </p:nvSpPr>
        <p:spPr/>
        <p:txBody>
          <a:bodyPr/>
          <a:lstStyle/>
          <a:p>
            <a:fld id="{3D19E4BF-9A92-4A19-8E27-4ECF712B74A8}"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Graph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descr="complete-graph-in-data-structure."/>
          <p:cNvPicPr/>
          <p:nvPr/>
        </p:nvPicPr>
        <p:blipFill rotWithShape="1">
          <a:blip r:embed="rId3" cstate="print">
            <a:extLst>
              <a:ext uri="{28A0092B-C50C-407E-A947-70E740481C1C}">
                <a14:useLocalDpi xmlns:a14="http://schemas.microsoft.com/office/drawing/2010/main" val="0"/>
              </a:ext>
            </a:extLst>
          </a:blip>
          <a:srcRect l="24035" t="11363" r="29422" b="12976"/>
          <a:stretch/>
        </p:blipFill>
        <p:spPr bwMode="auto">
          <a:xfrm>
            <a:off x="1219200" y="3581400"/>
            <a:ext cx="3505200" cy="2362200"/>
          </a:xfrm>
          <a:prstGeom prst="rect">
            <a:avLst/>
          </a:prstGeom>
          <a:noFill/>
          <a:ln>
            <a:noFill/>
          </a:ln>
          <a:extLst>
            <a:ext uri="{53640926-AAD7-44D8-BBD7-CCE9431645EC}">
              <a14:shadowObscured xmlns:a14="http://schemas.microsoft.com/office/drawing/2010/main"/>
            </a:ext>
          </a:extLst>
        </p:spPr>
      </p:pic>
      <p:sp>
        <p:nvSpPr>
          <p:cNvPr id="10" name="TextBox 9"/>
          <p:cNvSpPr txBox="1"/>
          <p:nvPr/>
        </p:nvSpPr>
        <p:spPr>
          <a:xfrm>
            <a:off x="5334000" y="1066800"/>
            <a:ext cx="3124200" cy="1323439"/>
          </a:xfrm>
          <a:prstGeom prst="rect">
            <a:avLst/>
          </a:prstGeom>
          <a:noFill/>
        </p:spPr>
        <p:txBody>
          <a:bodyPr wrap="square" rtlCol="0">
            <a:spAutoFit/>
          </a:bodyPr>
          <a:lstStyle/>
          <a:p>
            <a:r>
              <a:rPr lang="en-US" sz="2000" b="1" dirty="0"/>
              <a:t>Pseudo Graph</a:t>
            </a:r>
          </a:p>
          <a:p>
            <a:pPr algn="just"/>
            <a:r>
              <a:rPr lang="en-US" sz="2000" dirty="0"/>
              <a:t>If a graph G= (V, E) contains a self-loop besides other edges, it is a pseudo graph</a:t>
            </a:r>
          </a:p>
        </p:txBody>
      </p:sp>
      <p:pic>
        <p:nvPicPr>
          <p:cNvPr id="11" name="Picture 10" descr="pseudo-graph-in-data-structure."/>
          <p:cNvPicPr/>
          <p:nvPr/>
        </p:nvPicPr>
        <p:blipFill rotWithShape="1">
          <a:blip r:embed="rId4">
            <a:extLst>
              <a:ext uri="{28A0092B-C50C-407E-A947-70E740481C1C}">
                <a14:useLocalDpi xmlns:a14="http://schemas.microsoft.com/office/drawing/2010/main" val="0"/>
              </a:ext>
            </a:extLst>
          </a:blip>
          <a:srcRect l="23367" t="21896" r="27377" b="23389"/>
          <a:stretch/>
        </p:blipFill>
        <p:spPr bwMode="auto">
          <a:xfrm>
            <a:off x="5638800" y="3680460"/>
            <a:ext cx="2638425" cy="1577340"/>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3352800" cy="1600200"/>
          </a:xfrm>
        </p:spPr>
        <p:txBody>
          <a:bodyPr>
            <a:normAutofit lnSpcReduction="10000"/>
          </a:bodyPr>
          <a:lstStyle/>
          <a:p>
            <a:r>
              <a:rPr lang="en-US" sz="2400" b="1" dirty="0"/>
              <a:t>Cyclic Graph</a:t>
            </a:r>
          </a:p>
          <a:p>
            <a:pPr marL="0" indent="0" algn="just">
              <a:buNone/>
            </a:pPr>
            <a:r>
              <a:rPr lang="en-US" sz="2400" dirty="0"/>
              <a:t>If a graph contains at least one graph cycle, it is considered to be cyclic.</a:t>
            </a:r>
          </a:p>
          <a:p>
            <a:pPr algn="just"/>
            <a:endParaRPr lang="en-US" sz="2200" dirty="0"/>
          </a:p>
        </p:txBody>
      </p:sp>
      <p:sp>
        <p:nvSpPr>
          <p:cNvPr id="4" name="Date Placeholder 3"/>
          <p:cNvSpPr>
            <a:spLocks noGrp="1"/>
          </p:cNvSpPr>
          <p:nvPr>
            <p:ph type="dt" sz="half" idx="10"/>
          </p:nvPr>
        </p:nvSpPr>
        <p:spPr/>
        <p:txBody>
          <a:bodyPr/>
          <a:lstStyle/>
          <a:p>
            <a:fld id="{D8CB9D29-5FC9-467C-B6C4-24CBDFD5792D}"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Types of Graph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descr="cyclic-graph-in-data-structure"/>
          <p:cNvPicPr/>
          <p:nvPr/>
        </p:nvPicPr>
        <p:blipFill rotWithShape="1">
          <a:blip r:embed="rId3" cstate="print">
            <a:extLst>
              <a:ext uri="{28A0092B-C50C-407E-A947-70E740481C1C}">
                <a14:useLocalDpi xmlns:a14="http://schemas.microsoft.com/office/drawing/2010/main" val="0"/>
              </a:ext>
            </a:extLst>
          </a:blip>
          <a:srcRect l="25091" t="25719" r="21598" b="25831"/>
          <a:stretch/>
        </p:blipFill>
        <p:spPr bwMode="auto">
          <a:xfrm>
            <a:off x="838200" y="3581400"/>
            <a:ext cx="3200400" cy="2057400"/>
          </a:xfrm>
          <a:prstGeom prst="rect">
            <a:avLst/>
          </a:prstGeom>
          <a:noFill/>
          <a:ln>
            <a:noFill/>
          </a:ln>
          <a:extLst>
            <a:ext uri="{53640926-AAD7-44D8-BBD7-CCE9431645EC}">
              <a14:shadowObscured xmlns:a14="http://schemas.microsoft.com/office/drawing/2010/main"/>
            </a:ext>
          </a:extLst>
        </p:spPr>
      </p:pic>
      <p:sp>
        <p:nvSpPr>
          <p:cNvPr id="10" name="TextBox 9"/>
          <p:cNvSpPr txBox="1"/>
          <p:nvPr/>
        </p:nvSpPr>
        <p:spPr>
          <a:xfrm>
            <a:off x="4876800" y="1143000"/>
            <a:ext cx="3505200" cy="1661993"/>
          </a:xfrm>
          <a:prstGeom prst="rect">
            <a:avLst/>
          </a:prstGeom>
          <a:noFill/>
        </p:spPr>
        <p:txBody>
          <a:bodyPr wrap="square" rtlCol="0">
            <a:spAutoFit/>
          </a:bodyPr>
          <a:lstStyle/>
          <a:p>
            <a:pPr algn="just">
              <a:buFont typeface="Arial" pitchFamily="34" charset="0"/>
              <a:buChar char="•"/>
            </a:pPr>
            <a:r>
              <a:rPr lang="en-US" sz="2400" dirty="0"/>
              <a:t>  </a:t>
            </a:r>
            <a:r>
              <a:rPr lang="en-US" sz="2400" b="1" dirty="0"/>
              <a:t>Acyclic Graph</a:t>
            </a:r>
          </a:p>
          <a:p>
            <a:pPr algn="just"/>
            <a:r>
              <a:rPr lang="en-US" sz="2000" dirty="0"/>
              <a:t>When there are no cycles in a graph, it is called an acyclic graph.</a:t>
            </a:r>
          </a:p>
          <a:p>
            <a:endParaRPr lang="en-US" dirty="0"/>
          </a:p>
        </p:txBody>
      </p:sp>
      <p:pic>
        <p:nvPicPr>
          <p:cNvPr id="11" name="Picture 10" descr="acyclic-graph-in-data-structure"/>
          <p:cNvPicPr/>
          <p:nvPr/>
        </p:nvPicPr>
        <p:blipFill rotWithShape="1">
          <a:blip r:embed="rId4" cstate="print">
            <a:extLst>
              <a:ext uri="{28A0092B-C50C-407E-A947-70E740481C1C}">
                <a14:useLocalDpi xmlns:a14="http://schemas.microsoft.com/office/drawing/2010/main" val="0"/>
              </a:ext>
            </a:extLst>
          </a:blip>
          <a:srcRect l="26411" t="18719" r="31829" b="34474"/>
          <a:stretch/>
        </p:blipFill>
        <p:spPr bwMode="auto">
          <a:xfrm>
            <a:off x="5715000" y="2743200"/>
            <a:ext cx="2514600" cy="2362200"/>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a:t>Adjacency Matrix</a:t>
            </a:r>
          </a:p>
          <a:p>
            <a:r>
              <a:rPr lang="en-US" sz="2200" dirty="0"/>
              <a:t>Incidence Matrix</a:t>
            </a:r>
          </a:p>
          <a:p>
            <a:r>
              <a:rPr lang="en-US" sz="2200" dirty="0"/>
              <a:t>Adjacency List</a:t>
            </a:r>
          </a:p>
          <a:p>
            <a:endParaRPr lang="en-US" sz="2200" dirty="0"/>
          </a:p>
        </p:txBody>
      </p:sp>
      <p:sp>
        <p:nvSpPr>
          <p:cNvPr id="4" name="Date Placeholder 3"/>
          <p:cNvSpPr>
            <a:spLocks noGrp="1"/>
          </p:cNvSpPr>
          <p:nvPr>
            <p:ph type="dt" sz="half" idx="10"/>
          </p:nvPr>
        </p:nvSpPr>
        <p:spPr/>
        <p:txBody>
          <a:bodyPr/>
          <a:lstStyle/>
          <a:p>
            <a:fld id="{C1437DF1-8DDD-476C-AC91-5E0F1221FCB2}"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Graph Representation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815C-A68C-4B82-BFAA-AB745A40F135}"/>
              </a:ext>
            </a:extLst>
          </p:cNvPr>
          <p:cNvSpPr>
            <a:spLocks noGrp="1"/>
          </p:cNvSpPr>
          <p:nvPr>
            <p:ph type="title"/>
          </p:nvPr>
        </p:nvSpPr>
        <p:spPr>
          <a:xfrm>
            <a:off x="1447800" y="0"/>
            <a:ext cx="7696200" cy="817163"/>
          </a:xfrm>
        </p:spPr>
        <p:style>
          <a:lnRef idx="1">
            <a:schemeClr val="accent5"/>
          </a:lnRef>
          <a:fillRef idx="2">
            <a:schemeClr val="accent5"/>
          </a:fillRef>
          <a:effectRef idx="1">
            <a:schemeClr val="accent5"/>
          </a:effectRef>
          <a:fontRef idx="minor">
            <a:schemeClr val="dk1"/>
          </a:fontRef>
        </p:style>
        <p:txBody>
          <a:bodyPr/>
          <a:lstStyle/>
          <a:p>
            <a:pPr algn="ctr"/>
            <a:r>
              <a:rPr lang="en-US" dirty="0"/>
              <a:t>Evaluation Scheme</a:t>
            </a:r>
            <a:endParaRPr lang="en-IN" dirty="0"/>
          </a:p>
        </p:txBody>
      </p:sp>
      <p:pic>
        <p:nvPicPr>
          <p:cNvPr id="10" name="Content Placeholder 9" descr="Logo, company name&#10;&#10;Description automatically generated">
            <a:extLst>
              <a:ext uri="{FF2B5EF4-FFF2-40B4-BE49-F238E27FC236}">
                <a16:creationId xmlns:a16="http://schemas.microsoft.com/office/drawing/2014/main" id="{442C3FDC-1844-AF06-F7D3-3137DC2BBE0F}"/>
              </a:ext>
            </a:extLst>
          </p:cNvPr>
          <p:cNvPicPr>
            <a:picLocks noGrp="1" noChangeAspect="1"/>
          </p:cNvPicPr>
          <p:nvPr>
            <p:ph idx="1"/>
          </p:nvPr>
        </p:nvPicPr>
        <p:blipFill>
          <a:blip r:embed="rId2"/>
          <a:stretch>
            <a:fillRect/>
          </a:stretch>
        </p:blipFill>
        <p:spPr bwMode="auto">
          <a:xfrm>
            <a:off x="3758406" y="3166269"/>
            <a:ext cx="1581150" cy="84772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353B0B6-39D7-43A9-BC2C-97A477D53222}"/>
              </a:ext>
            </a:extLst>
          </p:cNvPr>
          <p:cNvSpPr>
            <a:spLocks noGrp="1"/>
          </p:cNvSpPr>
          <p:nvPr>
            <p:ph type="dt" sz="half" idx="10"/>
          </p:nvPr>
        </p:nvSpPr>
        <p:spPr/>
        <p:txBody>
          <a:bodyPr/>
          <a:lstStyle/>
          <a:p>
            <a:fld id="{C0D01C54-EF30-4CA7-9DA5-D2457815D3D0}" type="datetime1">
              <a:rPr lang="en-US" smtClean="0"/>
              <a:t>15-Jan-23</a:t>
            </a:fld>
            <a:endParaRPr lang="en-US"/>
          </a:p>
        </p:txBody>
      </p:sp>
      <p:sp>
        <p:nvSpPr>
          <p:cNvPr id="5" name="Footer Placeholder 4">
            <a:extLst>
              <a:ext uri="{FF2B5EF4-FFF2-40B4-BE49-F238E27FC236}">
                <a16:creationId xmlns:a16="http://schemas.microsoft.com/office/drawing/2014/main" id="{4D3A725F-6444-41A9-B397-869642272AF9}"/>
              </a:ext>
            </a:extLst>
          </p:cNvPr>
          <p:cNvSpPr>
            <a:spLocks noGrp="1"/>
          </p:cNvSpPr>
          <p:nvPr>
            <p:ph type="ftr" sz="quarter" idx="11"/>
          </p:nvPr>
        </p:nvSpPr>
        <p:spPr>
          <a:xfrm>
            <a:off x="2590800" y="6356350"/>
            <a:ext cx="4876800" cy="365125"/>
          </a:xfrm>
        </p:spPr>
        <p:txBody>
          <a:bodyPr/>
          <a:lstStyle/>
          <a:p>
            <a:r>
              <a:rPr lang="en-US" dirty="0"/>
              <a:t>Dr. </a:t>
            </a:r>
            <a:r>
              <a:rPr lang="en-US" dirty="0" err="1"/>
              <a:t>Ritesh</a:t>
            </a:r>
            <a:r>
              <a:rPr lang="en-US" dirty="0"/>
              <a:t> </a:t>
            </a:r>
            <a:r>
              <a:rPr lang="en-US" dirty="0" err="1"/>
              <a:t>Rastogi</a:t>
            </a:r>
            <a:r>
              <a:rPr lang="en-US" dirty="0"/>
              <a:t>       AMICSE 0301/ACSE0301-DS            Unit -1</a:t>
            </a:r>
          </a:p>
        </p:txBody>
      </p:sp>
      <p:sp>
        <p:nvSpPr>
          <p:cNvPr id="6" name="Slide Number Placeholder 5">
            <a:extLst>
              <a:ext uri="{FF2B5EF4-FFF2-40B4-BE49-F238E27FC236}">
                <a16:creationId xmlns:a16="http://schemas.microsoft.com/office/drawing/2014/main" id="{70BB0D8C-3367-4423-B3A3-F5F60DE86C9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pic>
        <p:nvPicPr>
          <p:cNvPr id="8" name="Picture 7">
            <a:extLst>
              <a:ext uri="{FF2B5EF4-FFF2-40B4-BE49-F238E27FC236}">
                <a16:creationId xmlns:a16="http://schemas.microsoft.com/office/drawing/2014/main" id="{76982CB7-5B3F-5FD3-0A8B-DAC2709784E8}"/>
              </a:ext>
            </a:extLst>
          </p:cNvPr>
          <p:cNvPicPr>
            <a:picLocks noChangeAspect="1"/>
          </p:cNvPicPr>
          <p:nvPr/>
        </p:nvPicPr>
        <p:blipFill>
          <a:blip r:embed="rId3"/>
          <a:stretch>
            <a:fillRect/>
          </a:stretch>
        </p:blipFill>
        <p:spPr>
          <a:xfrm>
            <a:off x="0" y="789709"/>
            <a:ext cx="9144000" cy="5611091"/>
          </a:xfrm>
          <a:prstGeom prst="rect">
            <a:avLst/>
          </a:prstGeom>
        </p:spPr>
      </p:pic>
      <p:pic>
        <p:nvPicPr>
          <p:cNvPr id="12" name="Picture 11" descr="Logo, company name&#10;&#10;Description automatically generated">
            <a:extLst>
              <a:ext uri="{FF2B5EF4-FFF2-40B4-BE49-F238E27FC236}">
                <a16:creationId xmlns:a16="http://schemas.microsoft.com/office/drawing/2014/main" id="{2837F5CE-A074-4EDD-54E6-7EB36112CEA6}"/>
              </a:ext>
            </a:extLst>
          </p:cNvPr>
          <p:cNvPicPr>
            <a:picLocks noChangeAspect="1"/>
          </p:cNvPicPr>
          <p:nvPr/>
        </p:nvPicPr>
        <p:blipFill>
          <a:blip r:embed="rId2"/>
          <a:stretch>
            <a:fillRect/>
          </a:stretch>
        </p:blipFill>
        <p:spPr>
          <a:xfrm>
            <a:off x="-65314" y="23357"/>
            <a:ext cx="1581150" cy="847725"/>
          </a:xfrm>
          <a:prstGeom prst="rect">
            <a:avLst/>
          </a:prstGeom>
        </p:spPr>
      </p:pic>
    </p:spTree>
    <p:extLst>
      <p:ext uri="{BB962C8B-B14F-4D97-AF65-F5344CB8AC3E}">
        <p14:creationId xmlns:p14="http://schemas.microsoft.com/office/powerpoint/2010/main" val="1073763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2590799"/>
          </a:xfrm>
        </p:spPr>
        <p:txBody>
          <a:bodyPr>
            <a:normAutofit/>
          </a:bodyPr>
          <a:lstStyle/>
          <a:p>
            <a:r>
              <a:rPr lang="en-US" sz="2200" dirty="0"/>
              <a:t>Adjacency, Incidence, and Degree</a:t>
            </a:r>
          </a:p>
          <a:p>
            <a:pPr lvl="1"/>
            <a:r>
              <a:rPr lang="en-US" sz="2200" dirty="0"/>
              <a:t>Assume </a:t>
            </a:r>
            <a:r>
              <a:rPr lang="en-US" sz="2200" i="1" dirty="0" err="1"/>
              <a:t>e</a:t>
            </a:r>
            <a:r>
              <a:rPr lang="en-US" sz="2200" i="1" baseline="-25000" dirty="0" err="1"/>
              <a:t>i</a:t>
            </a:r>
            <a:r>
              <a:rPr lang="en-US" sz="2200" i="1" dirty="0"/>
              <a:t> </a:t>
            </a:r>
            <a:r>
              <a:rPr lang="en-US" sz="2200" dirty="0"/>
              <a:t>is an edge whose endpoints are (</a:t>
            </a:r>
            <a:r>
              <a:rPr lang="en-US" sz="2200" i="1" dirty="0" err="1"/>
              <a:t>v</a:t>
            </a:r>
            <a:r>
              <a:rPr lang="en-US" sz="2200" i="1" baseline="-25000" dirty="0" err="1"/>
              <a:t>j</a:t>
            </a:r>
            <a:r>
              <a:rPr lang="en-US" sz="2200" dirty="0" err="1"/>
              <a:t>,</a:t>
            </a:r>
            <a:r>
              <a:rPr lang="en-US" sz="2200" i="1" dirty="0" err="1"/>
              <a:t>v</a:t>
            </a:r>
            <a:r>
              <a:rPr lang="en-US" sz="2200" i="1" baseline="-25000" dirty="0" err="1"/>
              <a:t>k</a:t>
            </a:r>
            <a:r>
              <a:rPr lang="en-US" sz="2200" dirty="0"/>
              <a:t>)</a:t>
            </a:r>
          </a:p>
          <a:p>
            <a:pPr lvl="1"/>
            <a:r>
              <a:rPr lang="en-US" sz="2200" dirty="0"/>
              <a:t>The vertices </a:t>
            </a:r>
            <a:r>
              <a:rPr lang="en-US" sz="2200" i="1" dirty="0" err="1"/>
              <a:t>v</a:t>
            </a:r>
            <a:r>
              <a:rPr lang="en-US" sz="2200" i="1" baseline="-25000" dirty="0" err="1"/>
              <a:t>j</a:t>
            </a:r>
            <a:r>
              <a:rPr lang="en-US" sz="2200" i="1" dirty="0"/>
              <a:t> </a:t>
            </a:r>
            <a:r>
              <a:rPr lang="en-US" sz="2200" dirty="0"/>
              <a:t>and </a:t>
            </a:r>
            <a:r>
              <a:rPr lang="en-US" sz="2200" i="1" dirty="0" err="1"/>
              <a:t>vk</a:t>
            </a:r>
            <a:r>
              <a:rPr lang="en-US" sz="2200" i="1" dirty="0"/>
              <a:t> </a:t>
            </a:r>
            <a:r>
              <a:rPr lang="en-US" sz="2200" dirty="0"/>
              <a:t>are said to be </a:t>
            </a:r>
            <a:r>
              <a:rPr lang="en-US" sz="2200" b="1" i="1" dirty="0"/>
              <a:t>adjacent</a:t>
            </a:r>
            <a:endParaRPr lang="en-US" sz="2200" dirty="0"/>
          </a:p>
          <a:p>
            <a:pPr lvl="1"/>
            <a:r>
              <a:rPr lang="en-US" sz="2200" dirty="0"/>
              <a:t>The edge </a:t>
            </a:r>
            <a:r>
              <a:rPr lang="en-US" sz="2200" i="1" dirty="0" err="1"/>
              <a:t>ei</a:t>
            </a:r>
            <a:r>
              <a:rPr lang="en-US" sz="2200" i="1" dirty="0"/>
              <a:t> </a:t>
            </a:r>
            <a:r>
              <a:rPr lang="en-US" sz="2200" dirty="0"/>
              <a:t>is said to be </a:t>
            </a:r>
            <a:r>
              <a:rPr lang="en-US" sz="2200" b="1" i="1" dirty="0"/>
              <a:t>incident upon </a:t>
            </a:r>
            <a:r>
              <a:rPr lang="en-US" sz="2200" i="1" dirty="0" err="1"/>
              <a:t>v</a:t>
            </a:r>
            <a:r>
              <a:rPr lang="en-US" sz="2200" i="1" baseline="-25000" dirty="0" err="1"/>
              <a:t>j</a:t>
            </a:r>
            <a:endParaRPr lang="en-US" sz="2200" dirty="0"/>
          </a:p>
          <a:p>
            <a:pPr lvl="1"/>
            <a:r>
              <a:rPr lang="en-US" sz="2200" b="1" i="1" dirty="0"/>
              <a:t>Degree </a:t>
            </a:r>
            <a:r>
              <a:rPr lang="en-US" sz="2200" dirty="0"/>
              <a:t>of a vertex </a:t>
            </a:r>
            <a:r>
              <a:rPr lang="en-US" sz="2200" i="1" dirty="0" err="1"/>
              <a:t>v</a:t>
            </a:r>
            <a:r>
              <a:rPr lang="en-US" sz="2200" i="1" baseline="-25000" dirty="0" err="1"/>
              <a:t>k</a:t>
            </a:r>
            <a:r>
              <a:rPr lang="en-US" sz="2200" i="1" dirty="0"/>
              <a:t> </a:t>
            </a:r>
            <a:r>
              <a:rPr lang="en-US" sz="2200" dirty="0"/>
              <a:t>is the number of edges incident upon </a:t>
            </a:r>
            <a:r>
              <a:rPr lang="en-US" sz="2200" i="1" dirty="0" err="1"/>
              <a:t>v</a:t>
            </a:r>
            <a:r>
              <a:rPr lang="en-US" sz="2200" i="1" baseline="-25000" dirty="0" err="1"/>
              <a:t>k</a:t>
            </a:r>
            <a:r>
              <a:rPr lang="en-US" sz="2200" i="1" dirty="0"/>
              <a:t> . </a:t>
            </a:r>
            <a:r>
              <a:rPr lang="en-US" sz="2200" dirty="0"/>
              <a:t>It is denoted as </a:t>
            </a:r>
            <a:r>
              <a:rPr lang="en-US" sz="2200" i="1" dirty="0"/>
              <a:t>d</a:t>
            </a:r>
            <a:r>
              <a:rPr lang="en-US" sz="2200" dirty="0"/>
              <a:t>(</a:t>
            </a:r>
            <a:r>
              <a:rPr lang="en-US" sz="2200" i="1" dirty="0" err="1"/>
              <a:t>v</a:t>
            </a:r>
            <a:r>
              <a:rPr lang="en-US" sz="2200" i="1" baseline="-25000" dirty="0" err="1"/>
              <a:t>k</a:t>
            </a:r>
            <a:r>
              <a:rPr lang="en-US" sz="2200" dirty="0"/>
              <a:t>)</a:t>
            </a:r>
          </a:p>
          <a:p>
            <a:endParaRPr lang="en-US" sz="2200" dirty="0"/>
          </a:p>
        </p:txBody>
      </p:sp>
      <p:sp>
        <p:nvSpPr>
          <p:cNvPr id="4" name="Date Placeholder 3"/>
          <p:cNvSpPr>
            <a:spLocks noGrp="1"/>
          </p:cNvSpPr>
          <p:nvPr>
            <p:ph type="dt" sz="half" idx="10"/>
          </p:nvPr>
        </p:nvSpPr>
        <p:spPr/>
        <p:txBody>
          <a:bodyPr/>
          <a:lstStyle/>
          <a:p>
            <a:fld id="{5052111B-2934-49F6-99C1-A5A26D4206E5}"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Graph Representation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8440" name="Rectangle 8"/>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grpSp>
        <p:nvGrpSpPr>
          <p:cNvPr id="17" name="Group 16"/>
          <p:cNvGrpSpPr/>
          <p:nvPr/>
        </p:nvGrpSpPr>
        <p:grpSpPr>
          <a:xfrm>
            <a:off x="2895600" y="4343400"/>
            <a:ext cx="2509838" cy="527050"/>
            <a:chOff x="2679700" y="612775"/>
            <a:chExt cx="2509838" cy="527050"/>
          </a:xfrm>
        </p:grpSpPr>
        <p:sp>
          <p:nvSpPr>
            <p:cNvPr id="18439" name="Freeform 7"/>
            <p:cNvSpPr/>
            <p:nvPr/>
          </p:nvSpPr>
          <p:spPr bwMode="auto">
            <a:xfrm>
              <a:off x="4879697" y="804948"/>
              <a:ext cx="304762" cy="304433"/>
            </a:xfrm>
            <a:custGeom>
              <a:avLst/>
              <a:gdLst/>
              <a:ahLst/>
              <a:cxnLst>
                <a:cxn ang="0">
                  <a:pos x="240" y="0"/>
                </a:cxn>
                <a:cxn ang="0">
                  <a:pos x="164" y="13"/>
                </a:cxn>
                <a:cxn ang="0">
                  <a:pos x="98" y="47"/>
                </a:cxn>
                <a:cxn ang="0">
                  <a:pos x="46" y="99"/>
                </a:cxn>
                <a:cxn ang="0">
                  <a:pos x="12" y="164"/>
                </a:cxn>
                <a:cxn ang="0">
                  <a:pos x="0" y="240"/>
                </a:cxn>
                <a:cxn ang="0">
                  <a:pos x="12" y="316"/>
                </a:cxn>
                <a:cxn ang="0">
                  <a:pos x="46" y="382"/>
                </a:cxn>
                <a:cxn ang="0">
                  <a:pos x="98" y="434"/>
                </a:cxn>
                <a:cxn ang="0">
                  <a:pos x="164" y="468"/>
                </a:cxn>
                <a:cxn ang="0">
                  <a:pos x="240" y="480"/>
                </a:cxn>
                <a:cxn ang="0">
                  <a:pos x="316" y="468"/>
                </a:cxn>
                <a:cxn ang="0">
                  <a:pos x="382" y="434"/>
                </a:cxn>
                <a:cxn ang="0">
                  <a:pos x="434" y="382"/>
                </a:cxn>
                <a:cxn ang="0">
                  <a:pos x="468" y="316"/>
                </a:cxn>
                <a:cxn ang="0">
                  <a:pos x="480" y="240"/>
                </a:cxn>
                <a:cxn ang="0">
                  <a:pos x="468" y="164"/>
                </a:cxn>
                <a:cxn ang="0">
                  <a:pos x="434" y="99"/>
                </a:cxn>
                <a:cxn ang="0">
                  <a:pos x="382" y="47"/>
                </a:cxn>
                <a:cxn ang="0">
                  <a:pos x="316" y="13"/>
                </a:cxn>
                <a:cxn ang="0">
                  <a:pos x="240" y="0"/>
                </a:cxn>
              </a:cxnLst>
              <a:rect l="0" t="0" r="r" b="b"/>
              <a:pathLst>
                <a:path w="480" h="480">
                  <a:moveTo>
                    <a:pt x="240" y="0"/>
                  </a:moveTo>
                  <a:lnTo>
                    <a:pt x="164" y="13"/>
                  </a:lnTo>
                  <a:lnTo>
                    <a:pt x="98" y="47"/>
                  </a:lnTo>
                  <a:lnTo>
                    <a:pt x="46" y="99"/>
                  </a:lnTo>
                  <a:lnTo>
                    <a:pt x="12" y="164"/>
                  </a:lnTo>
                  <a:lnTo>
                    <a:pt x="0" y="240"/>
                  </a:lnTo>
                  <a:lnTo>
                    <a:pt x="12" y="316"/>
                  </a:lnTo>
                  <a:lnTo>
                    <a:pt x="46" y="382"/>
                  </a:lnTo>
                  <a:lnTo>
                    <a:pt x="98" y="434"/>
                  </a:lnTo>
                  <a:lnTo>
                    <a:pt x="164" y="468"/>
                  </a:lnTo>
                  <a:lnTo>
                    <a:pt x="240" y="480"/>
                  </a:lnTo>
                  <a:lnTo>
                    <a:pt x="316" y="468"/>
                  </a:lnTo>
                  <a:lnTo>
                    <a:pt x="382" y="434"/>
                  </a:lnTo>
                  <a:lnTo>
                    <a:pt x="434" y="382"/>
                  </a:lnTo>
                  <a:lnTo>
                    <a:pt x="468" y="316"/>
                  </a:lnTo>
                  <a:lnTo>
                    <a:pt x="480" y="240"/>
                  </a:lnTo>
                  <a:lnTo>
                    <a:pt x="468" y="164"/>
                  </a:lnTo>
                  <a:lnTo>
                    <a:pt x="434" y="99"/>
                  </a:lnTo>
                  <a:lnTo>
                    <a:pt x="382" y="47"/>
                  </a:lnTo>
                  <a:lnTo>
                    <a:pt x="316" y="13"/>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8438" name="Freeform 6"/>
            <p:cNvSpPr/>
            <p:nvPr/>
          </p:nvSpPr>
          <p:spPr bwMode="auto">
            <a:xfrm>
              <a:off x="4879697" y="804948"/>
              <a:ext cx="304762" cy="304433"/>
            </a:xfrm>
            <a:custGeom>
              <a:avLst/>
              <a:gdLst/>
              <a:ahLst/>
              <a:cxnLst>
                <a:cxn ang="0">
                  <a:pos x="0" y="240"/>
                </a:cxn>
                <a:cxn ang="0">
                  <a:pos x="12" y="164"/>
                </a:cxn>
                <a:cxn ang="0">
                  <a:pos x="46" y="99"/>
                </a:cxn>
                <a:cxn ang="0">
                  <a:pos x="98" y="47"/>
                </a:cxn>
                <a:cxn ang="0">
                  <a:pos x="164" y="13"/>
                </a:cxn>
                <a:cxn ang="0">
                  <a:pos x="240" y="0"/>
                </a:cxn>
                <a:cxn ang="0">
                  <a:pos x="316" y="13"/>
                </a:cxn>
                <a:cxn ang="0">
                  <a:pos x="382" y="47"/>
                </a:cxn>
                <a:cxn ang="0">
                  <a:pos x="434" y="99"/>
                </a:cxn>
                <a:cxn ang="0">
                  <a:pos x="468" y="164"/>
                </a:cxn>
                <a:cxn ang="0">
                  <a:pos x="480" y="240"/>
                </a:cxn>
                <a:cxn ang="0">
                  <a:pos x="468" y="316"/>
                </a:cxn>
                <a:cxn ang="0">
                  <a:pos x="434" y="382"/>
                </a:cxn>
                <a:cxn ang="0">
                  <a:pos x="382" y="434"/>
                </a:cxn>
                <a:cxn ang="0">
                  <a:pos x="316" y="468"/>
                </a:cxn>
                <a:cxn ang="0">
                  <a:pos x="240" y="480"/>
                </a:cxn>
                <a:cxn ang="0">
                  <a:pos x="164" y="468"/>
                </a:cxn>
                <a:cxn ang="0">
                  <a:pos x="98" y="434"/>
                </a:cxn>
                <a:cxn ang="0">
                  <a:pos x="46" y="382"/>
                </a:cxn>
                <a:cxn ang="0">
                  <a:pos x="12" y="316"/>
                </a:cxn>
                <a:cxn ang="0">
                  <a:pos x="0" y="240"/>
                </a:cxn>
              </a:cxnLst>
              <a:rect l="0" t="0" r="r" b="b"/>
              <a:pathLst>
                <a:path w="480" h="480">
                  <a:moveTo>
                    <a:pt x="0" y="240"/>
                  </a:moveTo>
                  <a:lnTo>
                    <a:pt x="12" y="164"/>
                  </a:lnTo>
                  <a:lnTo>
                    <a:pt x="46" y="99"/>
                  </a:lnTo>
                  <a:lnTo>
                    <a:pt x="98" y="47"/>
                  </a:lnTo>
                  <a:lnTo>
                    <a:pt x="164" y="13"/>
                  </a:lnTo>
                  <a:lnTo>
                    <a:pt x="240" y="0"/>
                  </a:lnTo>
                  <a:lnTo>
                    <a:pt x="316" y="13"/>
                  </a:lnTo>
                  <a:lnTo>
                    <a:pt x="382" y="47"/>
                  </a:lnTo>
                  <a:lnTo>
                    <a:pt x="434" y="99"/>
                  </a:lnTo>
                  <a:lnTo>
                    <a:pt x="468" y="164"/>
                  </a:lnTo>
                  <a:lnTo>
                    <a:pt x="480" y="240"/>
                  </a:lnTo>
                  <a:lnTo>
                    <a:pt x="468" y="316"/>
                  </a:lnTo>
                  <a:lnTo>
                    <a:pt x="434" y="382"/>
                  </a:lnTo>
                  <a:lnTo>
                    <a:pt x="382" y="434"/>
                  </a:lnTo>
                  <a:lnTo>
                    <a:pt x="316" y="468"/>
                  </a:lnTo>
                  <a:lnTo>
                    <a:pt x="240" y="480"/>
                  </a:lnTo>
                  <a:lnTo>
                    <a:pt x="164" y="468"/>
                  </a:lnTo>
                  <a:lnTo>
                    <a:pt x="98" y="434"/>
                  </a:lnTo>
                  <a:lnTo>
                    <a:pt x="46" y="382"/>
                  </a:lnTo>
                  <a:lnTo>
                    <a:pt x="12" y="316"/>
                  </a:lnTo>
                  <a:lnTo>
                    <a:pt x="0" y="240"/>
                  </a:lnTo>
                  <a:close/>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8437" name="Freeform 5"/>
            <p:cNvSpPr/>
            <p:nvPr/>
          </p:nvSpPr>
          <p:spPr bwMode="auto">
            <a:xfrm>
              <a:off x="2684144" y="830952"/>
              <a:ext cx="304762" cy="304433"/>
            </a:xfrm>
            <a:custGeom>
              <a:avLst/>
              <a:gdLst/>
              <a:ahLst/>
              <a:cxnLst>
                <a:cxn ang="0">
                  <a:pos x="240" y="0"/>
                </a:cxn>
                <a:cxn ang="0">
                  <a:pos x="165" y="12"/>
                </a:cxn>
                <a:cxn ang="0">
                  <a:pos x="99" y="46"/>
                </a:cxn>
                <a:cxn ang="0">
                  <a:pos x="47" y="98"/>
                </a:cxn>
                <a:cxn ang="0">
                  <a:pos x="13" y="164"/>
                </a:cxn>
                <a:cxn ang="0">
                  <a:pos x="0" y="240"/>
                </a:cxn>
                <a:cxn ang="0">
                  <a:pos x="13" y="316"/>
                </a:cxn>
                <a:cxn ang="0">
                  <a:pos x="47" y="382"/>
                </a:cxn>
                <a:cxn ang="0">
                  <a:pos x="99" y="434"/>
                </a:cxn>
                <a:cxn ang="0">
                  <a:pos x="165" y="468"/>
                </a:cxn>
                <a:cxn ang="0">
                  <a:pos x="240" y="480"/>
                </a:cxn>
                <a:cxn ang="0">
                  <a:pos x="316" y="468"/>
                </a:cxn>
                <a:cxn ang="0">
                  <a:pos x="382" y="434"/>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5" y="12"/>
                  </a:lnTo>
                  <a:lnTo>
                    <a:pt x="99" y="46"/>
                  </a:lnTo>
                  <a:lnTo>
                    <a:pt x="47" y="98"/>
                  </a:lnTo>
                  <a:lnTo>
                    <a:pt x="13" y="164"/>
                  </a:lnTo>
                  <a:lnTo>
                    <a:pt x="0" y="240"/>
                  </a:lnTo>
                  <a:lnTo>
                    <a:pt x="13" y="316"/>
                  </a:lnTo>
                  <a:lnTo>
                    <a:pt x="47" y="382"/>
                  </a:lnTo>
                  <a:lnTo>
                    <a:pt x="99" y="434"/>
                  </a:lnTo>
                  <a:lnTo>
                    <a:pt x="165" y="468"/>
                  </a:lnTo>
                  <a:lnTo>
                    <a:pt x="240" y="480"/>
                  </a:lnTo>
                  <a:lnTo>
                    <a:pt x="316" y="468"/>
                  </a:lnTo>
                  <a:lnTo>
                    <a:pt x="382" y="434"/>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8436" name="Freeform 4"/>
            <p:cNvSpPr/>
            <p:nvPr/>
          </p:nvSpPr>
          <p:spPr bwMode="auto">
            <a:xfrm>
              <a:off x="2684144" y="830952"/>
              <a:ext cx="304762" cy="304433"/>
            </a:xfrm>
            <a:custGeom>
              <a:avLst/>
              <a:gdLst/>
              <a:ahLst/>
              <a:cxnLst>
                <a:cxn ang="0">
                  <a:pos x="0" y="240"/>
                </a:cxn>
                <a:cxn ang="0">
                  <a:pos x="13" y="164"/>
                </a:cxn>
                <a:cxn ang="0">
                  <a:pos x="47" y="98"/>
                </a:cxn>
                <a:cxn ang="0">
                  <a:pos x="99" y="46"/>
                </a:cxn>
                <a:cxn ang="0">
                  <a:pos x="165" y="12"/>
                </a:cxn>
                <a:cxn ang="0">
                  <a:pos x="240" y="0"/>
                </a:cxn>
                <a:cxn ang="0">
                  <a:pos x="316" y="12"/>
                </a:cxn>
                <a:cxn ang="0">
                  <a:pos x="382" y="46"/>
                </a:cxn>
                <a:cxn ang="0">
                  <a:pos x="434" y="98"/>
                </a:cxn>
                <a:cxn ang="0">
                  <a:pos x="468" y="164"/>
                </a:cxn>
                <a:cxn ang="0">
                  <a:pos x="480" y="240"/>
                </a:cxn>
                <a:cxn ang="0">
                  <a:pos x="468" y="316"/>
                </a:cxn>
                <a:cxn ang="0">
                  <a:pos x="434" y="382"/>
                </a:cxn>
                <a:cxn ang="0">
                  <a:pos x="382" y="434"/>
                </a:cxn>
                <a:cxn ang="0">
                  <a:pos x="316" y="468"/>
                </a:cxn>
                <a:cxn ang="0">
                  <a:pos x="240" y="480"/>
                </a:cxn>
                <a:cxn ang="0">
                  <a:pos x="165" y="468"/>
                </a:cxn>
                <a:cxn ang="0">
                  <a:pos x="99" y="434"/>
                </a:cxn>
                <a:cxn ang="0">
                  <a:pos x="47" y="382"/>
                </a:cxn>
                <a:cxn ang="0">
                  <a:pos x="13" y="316"/>
                </a:cxn>
                <a:cxn ang="0">
                  <a:pos x="0" y="240"/>
                </a:cxn>
              </a:cxnLst>
              <a:rect l="0" t="0" r="r" b="b"/>
              <a:pathLst>
                <a:path w="480" h="480">
                  <a:moveTo>
                    <a:pt x="0" y="240"/>
                  </a:moveTo>
                  <a:lnTo>
                    <a:pt x="13" y="164"/>
                  </a:lnTo>
                  <a:lnTo>
                    <a:pt x="47" y="98"/>
                  </a:lnTo>
                  <a:lnTo>
                    <a:pt x="99" y="46"/>
                  </a:lnTo>
                  <a:lnTo>
                    <a:pt x="165" y="12"/>
                  </a:lnTo>
                  <a:lnTo>
                    <a:pt x="240" y="0"/>
                  </a:lnTo>
                  <a:lnTo>
                    <a:pt x="316" y="12"/>
                  </a:lnTo>
                  <a:lnTo>
                    <a:pt x="382" y="46"/>
                  </a:lnTo>
                  <a:lnTo>
                    <a:pt x="434" y="98"/>
                  </a:lnTo>
                  <a:lnTo>
                    <a:pt x="468" y="164"/>
                  </a:lnTo>
                  <a:lnTo>
                    <a:pt x="480" y="240"/>
                  </a:lnTo>
                  <a:lnTo>
                    <a:pt x="468" y="316"/>
                  </a:lnTo>
                  <a:lnTo>
                    <a:pt x="434" y="382"/>
                  </a:lnTo>
                  <a:lnTo>
                    <a:pt x="382" y="434"/>
                  </a:lnTo>
                  <a:lnTo>
                    <a:pt x="316" y="468"/>
                  </a:lnTo>
                  <a:lnTo>
                    <a:pt x="240" y="480"/>
                  </a:lnTo>
                  <a:lnTo>
                    <a:pt x="165" y="468"/>
                  </a:lnTo>
                  <a:lnTo>
                    <a:pt x="99" y="434"/>
                  </a:lnTo>
                  <a:lnTo>
                    <a:pt x="47" y="382"/>
                  </a:lnTo>
                  <a:lnTo>
                    <a:pt x="13" y="316"/>
                  </a:lnTo>
                  <a:lnTo>
                    <a:pt x="0" y="240"/>
                  </a:lnTo>
                  <a:close/>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8435" name="Line 3"/>
            <p:cNvSpPr>
              <a:spLocks noChangeShapeType="1"/>
            </p:cNvSpPr>
            <p:nvPr/>
          </p:nvSpPr>
          <p:spPr bwMode="auto">
            <a:xfrm>
              <a:off x="2990176" y="996488"/>
              <a:ext cx="1890791" cy="0"/>
            </a:xfrm>
            <a:prstGeom prst="line">
              <a:avLst/>
            </a:prstGeom>
            <a:noFill/>
            <a:ln w="19812">
              <a:solidFill>
                <a:srgbClr val="000000"/>
              </a:solidFill>
              <a:round/>
            </a:ln>
          </p:spPr>
          <p:txBody>
            <a:bodyPr vert="horz" wrap="square" lIns="91440" tIns="45720" rIns="91440" bIns="45720" numCol="1" anchor="t" anchorCtr="0" compatLnSpc="1"/>
            <a:lstStyle/>
            <a:p>
              <a:endParaRPr lang="en-US"/>
            </a:p>
          </p:txBody>
        </p:sp>
        <p:sp>
          <p:nvSpPr>
            <p:cNvPr id="18434" name="Text Box 2"/>
            <p:cNvSpPr txBox="1">
              <a:spLocks noChangeArrowheads="1"/>
            </p:cNvSpPr>
            <p:nvPr/>
          </p:nvSpPr>
          <p:spPr bwMode="auto">
            <a:xfrm>
              <a:off x="2679700" y="612775"/>
              <a:ext cx="2509838" cy="527050"/>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sz="24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a:t>
              </a:r>
              <a:r>
                <a:rPr kumimoji="0" lang="en-US" sz="2400" b="0" i="1" u="none" strike="noStrike" cap="none" normalizeH="0" baseline="-3000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
        <p:nvSpPr>
          <p:cNvPr id="18442" name="Rectangle 10"/>
          <p:cNvSpPr>
            <a:spLocks noChangeArrowheads="1"/>
          </p:cNvSpPr>
          <p:nvPr/>
        </p:nvSpPr>
        <p:spPr bwMode="auto">
          <a:xfrm>
            <a:off x="2514600" y="4191000"/>
            <a:ext cx="3376245" cy="830997"/>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5299075" algn="l"/>
              </a:tabLst>
            </a:pPr>
            <a:endParaRPr kumimoji="0" lang="en-US"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299075" algn="l"/>
              </a:tabLst>
            </a:pPr>
            <a:r>
              <a:rPr kumimoji="0" lang="en-US" sz="24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t>
            </a:r>
            <a:r>
              <a:rPr kumimoji="0" lang="en-US" sz="16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t>
            </a:r>
            <a:r>
              <a:rPr kumimoji="0" 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t>
            </a:r>
            <a:r>
              <a:rPr kumimoji="0" lang="en-US" sz="2400" b="0" i="1" u="none" strike="noStrike" cap="none" normalizeH="0" baseline="-3000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5029200" y="3352800"/>
            <a:ext cx="2743200"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33400" y="1143001"/>
            <a:ext cx="8229600" cy="1981200"/>
          </a:xfrm>
        </p:spPr>
        <p:txBody>
          <a:bodyPr>
            <a:normAutofit/>
          </a:bodyPr>
          <a:lstStyle/>
          <a:p>
            <a:pPr lvl="0"/>
            <a:r>
              <a:rPr lang="en-US" sz="2200" dirty="0"/>
              <a:t>Let </a:t>
            </a:r>
            <a:r>
              <a:rPr lang="en-US" sz="2200" i="1" dirty="0"/>
              <a:t>G </a:t>
            </a:r>
            <a:r>
              <a:rPr lang="en-US" sz="2200" dirty="0"/>
              <a:t>= (</a:t>
            </a:r>
            <a:r>
              <a:rPr lang="en-US" sz="2200" i="1" dirty="0"/>
              <a:t>V</a:t>
            </a:r>
            <a:r>
              <a:rPr lang="en-US" sz="2200" dirty="0"/>
              <a:t>, </a:t>
            </a:r>
            <a:r>
              <a:rPr lang="en-US" sz="2200" i="1" dirty="0"/>
              <a:t>E</a:t>
            </a:r>
            <a:r>
              <a:rPr lang="en-US" sz="2200" dirty="0"/>
              <a:t>), |</a:t>
            </a:r>
            <a:r>
              <a:rPr lang="en-US" sz="2200" i="1" dirty="0"/>
              <a:t>V</a:t>
            </a:r>
            <a:r>
              <a:rPr lang="en-US" sz="2200" dirty="0"/>
              <a:t>| = </a:t>
            </a:r>
            <a:r>
              <a:rPr lang="en-US" sz="2200" i="1" dirty="0"/>
              <a:t>n </a:t>
            </a:r>
            <a:r>
              <a:rPr lang="en-US" sz="2200" dirty="0"/>
              <a:t>and |</a:t>
            </a:r>
            <a:r>
              <a:rPr lang="en-US" sz="2200" i="1" dirty="0"/>
              <a:t>E</a:t>
            </a:r>
            <a:r>
              <a:rPr lang="en-US" sz="2200" dirty="0"/>
              <a:t>|=</a:t>
            </a:r>
            <a:r>
              <a:rPr lang="en-US" sz="2200" i="1" dirty="0"/>
              <a:t>m</a:t>
            </a:r>
            <a:endParaRPr lang="en-US" sz="2200" dirty="0"/>
          </a:p>
          <a:p>
            <a:pPr lvl="0"/>
            <a:r>
              <a:rPr lang="en-US" sz="2200" dirty="0"/>
              <a:t>The </a:t>
            </a:r>
            <a:r>
              <a:rPr lang="en-US" sz="2200" b="1" i="1" dirty="0"/>
              <a:t>adjacency matrix </a:t>
            </a:r>
            <a:r>
              <a:rPr lang="en-US" sz="2200" dirty="0"/>
              <a:t>of </a:t>
            </a:r>
            <a:r>
              <a:rPr lang="en-US" sz="2200" i="1" dirty="0"/>
              <a:t>G </a:t>
            </a:r>
            <a:r>
              <a:rPr lang="en-US" sz="2200" dirty="0"/>
              <a:t>written </a:t>
            </a:r>
            <a:r>
              <a:rPr lang="en-US" sz="2200" i="1" dirty="0"/>
              <a:t>A</a:t>
            </a:r>
            <a:r>
              <a:rPr lang="en-US" sz="2200" dirty="0"/>
              <a:t>(</a:t>
            </a:r>
            <a:r>
              <a:rPr lang="en-US" sz="2200" i="1" dirty="0"/>
              <a:t>G</a:t>
            </a:r>
            <a:r>
              <a:rPr lang="en-US" sz="2200" dirty="0"/>
              <a:t>), is the |</a:t>
            </a:r>
            <a:r>
              <a:rPr lang="en-US" sz="2200" i="1" dirty="0"/>
              <a:t>V</a:t>
            </a:r>
            <a:r>
              <a:rPr lang="en-US" sz="2200" dirty="0"/>
              <a:t>| x |</a:t>
            </a:r>
            <a:r>
              <a:rPr lang="en-US" sz="2200" i="1" dirty="0"/>
              <a:t>E</a:t>
            </a:r>
            <a:r>
              <a:rPr lang="en-US" sz="2200" dirty="0"/>
              <a:t>| matrix in which entry </a:t>
            </a:r>
            <a:r>
              <a:rPr lang="en-US" sz="2200" i="1" dirty="0" err="1"/>
              <a:t>a</a:t>
            </a:r>
            <a:r>
              <a:rPr lang="en-US" sz="2200" i="1" baseline="-25000" dirty="0" err="1"/>
              <a:t>i,j</a:t>
            </a:r>
            <a:r>
              <a:rPr lang="en-US" sz="2200" i="1" dirty="0"/>
              <a:t> </a:t>
            </a:r>
            <a:r>
              <a:rPr lang="en-US" sz="2200" dirty="0"/>
              <a:t>is 1 if an edge exists otherwise it is 0</a:t>
            </a:r>
          </a:p>
        </p:txBody>
      </p:sp>
      <p:sp>
        <p:nvSpPr>
          <p:cNvPr id="4" name="Date Placeholder 3"/>
          <p:cNvSpPr>
            <a:spLocks noGrp="1"/>
          </p:cNvSpPr>
          <p:nvPr>
            <p:ph type="dt" sz="half" idx="10"/>
          </p:nvPr>
        </p:nvSpPr>
        <p:spPr/>
        <p:txBody>
          <a:bodyPr/>
          <a:lstStyle/>
          <a:p>
            <a:fld id="{F92300E3-A573-4405-A9ED-4713CCE80909}"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Adjacency Matrix</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17429" name="Group 21"/>
          <p:cNvGrpSpPr/>
          <p:nvPr/>
        </p:nvGrpSpPr>
        <p:grpSpPr bwMode="auto">
          <a:xfrm>
            <a:off x="1295400" y="3352800"/>
            <a:ext cx="2295525" cy="1381125"/>
            <a:chOff x="3233" y="-103"/>
            <a:chExt cx="3615" cy="2175"/>
          </a:xfrm>
        </p:grpSpPr>
        <p:sp>
          <p:nvSpPr>
            <p:cNvPr id="17430" name="AutoShape 22"/>
            <p:cNvSpPr/>
            <p:nvPr/>
          </p:nvSpPr>
          <p:spPr bwMode="auto">
            <a:xfrm>
              <a:off x="3240" y="-97"/>
              <a:ext cx="3600" cy="2160"/>
            </a:xfrm>
            <a:custGeom>
              <a:avLst/>
              <a:gdLst/>
              <a:ahLst/>
              <a:cxnLst>
                <a:cxn ang="0">
                  <a:pos x="28" y="220"/>
                </a:cxn>
                <a:cxn ang="0">
                  <a:pos x="159" y="61"/>
                </a:cxn>
                <a:cxn ang="0">
                  <a:pos x="360" y="0"/>
                </a:cxn>
                <a:cxn ang="0">
                  <a:pos x="561" y="61"/>
                </a:cxn>
                <a:cxn ang="0">
                  <a:pos x="692" y="220"/>
                </a:cxn>
                <a:cxn ang="0">
                  <a:pos x="713" y="432"/>
                </a:cxn>
                <a:cxn ang="0">
                  <a:pos x="615" y="614"/>
                </a:cxn>
                <a:cxn ang="0">
                  <a:pos x="433" y="712"/>
                </a:cxn>
                <a:cxn ang="0">
                  <a:pos x="220" y="691"/>
                </a:cxn>
                <a:cxn ang="0">
                  <a:pos x="61" y="561"/>
                </a:cxn>
                <a:cxn ang="0">
                  <a:pos x="0" y="360"/>
                </a:cxn>
                <a:cxn ang="0">
                  <a:pos x="28" y="1660"/>
                </a:cxn>
                <a:cxn ang="0">
                  <a:pos x="159" y="1501"/>
                </a:cxn>
                <a:cxn ang="0">
                  <a:pos x="360" y="1440"/>
                </a:cxn>
                <a:cxn ang="0">
                  <a:pos x="561" y="1501"/>
                </a:cxn>
                <a:cxn ang="0">
                  <a:pos x="692" y="1660"/>
                </a:cxn>
                <a:cxn ang="0">
                  <a:pos x="713" y="1872"/>
                </a:cxn>
                <a:cxn ang="0">
                  <a:pos x="615" y="2054"/>
                </a:cxn>
                <a:cxn ang="0">
                  <a:pos x="433" y="2152"/>
                </a:cxn>
                <a:cxn ang="0">
                  <a:pos x="220" y="2131"/>
                </a:cxn>
                <a:cxn ang="0">
                  <a:pos x="61" y="2001"/>
                </a:cxn>
                <a:cxn ang="0">
                  <a:pos x="0" y="1800"/>
                </a:cxn>
                <a:cxn ang="0">
                  <a:pos x="1708" y="1660"/>
                </a:cxn>
                <a:cxn ang="0">
                  <a:pos x="1839" y="1501"/>
                </a:cxn>
                <a:cxn ang="0">
                  <a:pos x="2040" y="1440"/>
                </a:cxn>
                <a:cxn ang="0">
                  <a:pos x="2241" y="1501"/>
                </a:cxn>
                <a:cxn ang="0">
                  <a:pos x="2372" y="1660"/>
                </a:cxn>
                <a:cxn ang="0">
                  <a:pos x="2393" y="1872"/>
                </a:cxn>
                <a:cxn ang="0">
                  <a:pos x="2295" y="2054"/>
                </a:cxn>
                <a:cxn ang="0">
                  <a:pos x="2113" y="2152"/>
                </a:cxn>
                <a:cxn ang="0">
                  <a:pos x="1900" y="2131"/>
                </a:cxn>
                <a:cxn ang="0">
                  <a:pos x="1741" y="2001"/>
                </a:cxn>
                <a:cxn ang="0">
                  <a:pos x="1680" y="1800"/>
                </a:cxn>
                <a:cxn ang="0">
                  <a:pos x="1708" y="220"/>
                </a:cxn>
                <a:cxn ang="0">
                  <a:pos x="1839" y="61"/>
                </a:cxn>
                <a:cxn ang="0">
                  <a:pos x="2040" y="0"/>
                </a:cxn>
                <a:cxn ang="0">
                  <a:pos x="2241" y="61"/>
                </a:cxn>
                <a:cxn ang="0">
                  <a:pos x="2372" y="220"/>
                </a:cxn>
                <a:cxn ang="0">
                  <a:pos x="2393" y="432"/>
                </a:cxn>
                <a:cxn ang="0">
                  <a:pos x="2295" y="614"/>
                </a:cxn>
                <a:cxn ang="0">
                  <a:pos x="2113" y="712"/>
                </a:cxn>
                <a:cxn ang="0">
                  <a:pos x="1900" y="691"/>
                </a:cxn>
                <a:cxn ang="0">
                  <a:pos x="1741" y="561"/>
                </a:cxn>
                <a:cxn ang="0">
                  <a:pos x="1680" y="360"/>
                </a:cxn>
                <a:cxn ang="0">
                  <a:pos x="360" y="1440"/>
                </a:cxn>
                <a:cxn ang="0">
                  <a:pos x="1680" y="360"/>
                </a:cxn>
                <a:cxn ang="0">
                  <a:pos x="2040" y="720"/>
                </a:cxn>
                <a:cxn ang="0">
                  <a:pos x="2887" y="1127"/>
                </a:cxn>
                <a:cxn ang="0">
                  <a:pos x="2985" y="945"/>
                </a:cxn>
                <a:cxn ang="0">
                  <a:pos x="3167" y="847"/>
                </a:cxn>
                <a:cxn ang="0">
                  <a:pos x="3380" y="868"/>
                </a:cxn>
                <a:cxn ang="0">
                  <a:pos x="3539" y="999"/>
                </a:cxn>
                <a:cxn ang="0">
                  <a:pos x="3600" y="1200"/>
                </a:cxn>
                <a:cxn ang="0">
                  <a:pos x="3539" y="1401"/>
                </a:cxn>
                <a:cxn ang="0">
                  <a:pos x="3380" y="1531"/>
                </a:cxn>
                <a:cxn ang="0">
                  <a:pos x="3167" y="1552"/>
                </a:cxn>
                <a:cxn ang="0">
                  <a:pos x="2985" y="1454"/>
                </a:cxn>
                <a:cxn ang="0">
                  <a:pos x="2887" y="1272"/>
                </a:cxn>
                <a:cxn ang="0">
                  <a:pos x="3000" y="960"/>
                </a:cxn>
              </a:cxnLst>
              <a:rect l="0" t="0" r="r" b="b"/>
              <a:pathLst>
                <a:path w="3600" h="2160">
                  <a:moveTo>
                    <a:pt x="0" y="360"/>
                  </a:moveTo>
                  <a:lnTo>
                    <a:pt x="7" y="287"/>
                  </a:lnTo>
                  <a:lnTo>
                    <a:pt x="28" y="220"/>
                  </a:lnTo>
                  <a:lnTo>
                    <a:pt x="61" y="159"/>
                  </a:lnTo>
                  <a:lnTo>
                    <a:pt x="105" y="105"/>
                  </a:lnTo>
                  <a:lnTo>
                    <a:pt x="159" y="61"/>
                  </a:lnTo>
                  <a:lnTo>
                    <a:pt x="220" y="28"/>
                  </a:lnTo>
                  <a:lnTo>
                    <a:pt x="287" y="7"/>
                  </a:lnTo>
                  <a:lnTo>
                    <a:pt x="360" y="0"/>
                  </a:lnTo>
                  <a:lnTo>
                    <a:pt x="433" y="7"/>
                  </a:lnTo>
                  <a:lnTo>
                    <a:pt x="500" y="28"/>
                  </a:lnTo>
                  <a:lnTo>
                    <a:pt x="561" y="61"/>
                  </a:lnTo>
                  <a:lnTo>
                    <a:pt x="615" y="105"/>
                  </a:lnTo>
                  <a:lnTo>
                    <a:pt x="659" y="159"/>
                  </a:lnTo>
                  <a:lnTo>
                    <a:pt x="692" y="220"/>
                  </a:lnTo>
                  <a:lnTo>
                    <a:pt x="713" y="287"/>
                  </a:lnTo>
                  <a:lnTo>
                    <a:pt x="720" y="360"/>
                  </a:lnTo>
                  <a:lnTo>
                    <a:pt x="713" y="432"/>
                  </a:lnTo>
                  <a:lnTo>
                    <a:pt x="692" y="500"/>
                  </a:lnTo>
                  <a:lnTo>
                    <a:pt x="659" y="561"/>
                  </a:lnTo>
                  <a:lnTo>
                    <a:pt x="615" y="614"/>
                  </a:lnTo>
                  <a:lnTo>
                    <a:pt x="561" y="658"/>
                  </a:lnTo>
                  <a:lnTo>
                    <a:pt x="500" y="691"/>
                  </a:lnTo>
                  <a:lnTo>
                    <a:pt x="433" y="712"/>
                  </a:lnTo>
                  <a:lnTo>
                    <a:pt x="360" y="720"/>
                  </a:lnTo>
                  <a:lnTo>
                    <a:pt x="287" y="712"/>
                  </a:lnTo>
                  <a:lnTo>
                    <a:pt x="220" y="691"/>
                  </a:lnTo>
                  <a:lnTo>
                    <a:pt x="159" y="658"/>
                  </a:lnTo>
                  <a:lnTo>
                    <a:pt x="105" y="614"/>
                  </a:lnTo>
                  <a:lnTo>
                    <a:pt x="61" y="561"/>
                  </a:lnTo>
                  <a:lnTo>
                    <a:pt x="28" y="500"/>
                  </a:lnTo>
                  <a:lnTo>
                    <a:pt x="7" y="432"/>
                  </a:lnTo>
                  <a:lnTo>
                    <a:pt x="0" y="360"/>
                  </a:lnTo>
                  <a:close/>
                  <a:moveTo>
                    <a:pt x="0" y="1800"/>
                  </a:moveTo>
                  <a:lnTo>
                    <a:pt x="7" y="1727"/>
                  </a:lnTo>
                  <a:lnTo>
                    <a:pt x="28" y="1660"/>
                  </a:lnTo>
                  <a:lnTo>
                    <a:pt x="61" y="1599"/>
                  </a:lnTo>
                  <a:lnTo>
                    <a:pt x="105" y="1545"/>
                  </a:lnTo>
                  <a:lnTo>
                    <a:pt x="159" y="1501"/>
                  </a:lnTo>
                  <a:lnTo>
                    <a:pt x="220" y="1468"/>
                  </a:lnTo>
                  <a:lnTo>
                    <a:pt x="287" y="1447"/>
                  </a:lnTo>
                  <a:lnTo>
                    <a:pt x="360" y="1440"/>
                  </a:lnTo>
                  <a:lnTo>
                    <a:pt x="433" y="1447"/>
                  </a:lnTo>
                  <a:lnTo>
                    <a:pt x="500" y="1468"/>
                  </a:lnTo>
                  <a:lnTo>
                    <a:pt x="561" y="1501"/>
                  </a:lnTo>
                  <a:lnTo>
                    <a:pt x="615" y="1545"/>
                  </a:lnTo>
                  <a:lnTo>
                    <a:pt x="659" y="1599"/>
                  </a:lnTo>
                  <a:lnTo>
                    <a:pt x="692" y="1660"/>
                  </a:lnTo>
                  <a:lnTo>
                    <a:pt x="713" y="1727"/>
                  </a:lnTo>
                  <a:lnTo>
                    <a:pt x="720" y="1800"/>
                  </a:lnTo>
                  <a:lnTo>
                    <a:pt x="713" y="1872"/>
                  </a:lnTo>
                  <a:lnTo>
                    <a:pt x="692" y="1940"/>
                  </a:lnTo>
                  <a:lnTo>
                    <a:pt x="659" y="2001"/>
                  </a:lnTo>
                  <a:lnTo>
                    <a:pt x="615" y="2054"/>
                  </a:lnTo>
                  <a:lnTo>
                    <a:pt x="561" y="2098"/>
                  </a:lnTo>
                  <a:lnTo>
                    <a:pt x="500" y="2131"/>
                  </a:lnTo>
                  <a:lnTo>
                    <a:pt x="433" y="2152"/>
                  </a:lnTo>
                  <a:lnTo>
                    <a:pt x="360" y="2160"/>
                  </a:lnTo>
                  <a:lnTo>
                    <a:pt x="287" y="2152"/>
                  </a:lnTo>
                  <a:lnTo>
                    <a:pt x="220" y="2131"/>
                  </a:lnTo>
                  <a:lnTo>
                    <a:pt x="159" y="2098"/>
                  </a:lnTo>
                  <a:lnTo>
                    <a:pt x="105" y="2054"/>
                  </a:lnTo>
                  <a:lnTo>
                    <a:pt x="61" y="2001"/>
                  </a:lnTo>
                  <a:lnTo>
                    <a:pt x="28" y="1940"/>
                  </a:lnTo>
                  <a:lnTo>
                    <a:pt x="7" y="1872"/>
                  </a:lnTo>
                  <a:lnTo>
                    <a:pt x="0" y="1800"/>
                  </a:lnTo>
                  <a:close/>
                  <a:moveTo>
                    <a:pt x="1680" y="1800"/>
                  </a:moveTo>
                  <a:lnTo>
                    <a:pt x="1687" y="1727"/>
                  </a:lnTo>
                  <a:lnTo>
                    <a:pt x="1708" y="1660"/>
                  </a:lnTo>
                  <a:lnTo>
                    <a:pt x="1741" y="1599"/>
                  </a:lnTo>
                  <a:lnTo>
                    <a:pt x="1785" y="1545"/>
                  </a:lnTo>
                  <a:lnTo>
                    <a:pt x="1839" y="1501"/>
                  </a:lnTo>
                  <a:lnTo>
                    <a:pt x="1900" y="1468"/>
                  </a:lnTo>
                  <a:lnTo>
                    <a:pt x="1967" y="1447"/>
                  </a:lnTo>
                  <a:lnTo>
                    <a:pt x="2040" y="1440"/>
                  </a:lnTo>
                  <a:lnTo>
                    <a:pt x="2113" y="1447"/>
                  </a:lnTo>
                  <a:lnTo>
                    <a:pt x="2180" y="1468"/>
                  </a:lnTo>
                  <a:lnTo>
                    <a:pt x="2241" y="1501"/>
                  </a:lnTo>
                  <a:lnTo>
                    <a:pt x="2295" y="1545"/>
                  </a:lnTo>
                  <a:lnTo>
                    <a:pt x="2339" y="1599"/>
                  </a:lnTo>
                  <a:lnTo>
                    <a:pt x="2372" y="1660"/>
                  </a:lnTo>
                  <a:lnTo>
                    <a:pt x="2393" y="1727"/>
                  </a:lnTo>
                  <a:lnTo>
                    <a:pt x="2400" y="1800"/>
                  </a:lnTo>
                  <a:lnTo>
                    <a:pt x="2393" y="1872"/>
                  </a:lnTo>
                  <a:lnTo>
                    <a:pt x="2372" y="1940"/>
                  </a:lnTo>
                  <a:lnTo>
                    <a:pt x="2339" y="2001"/>
                  </a:lnTo>
                  <a:lnTo>
                    <a:pt x="2295" y="2054"/>
                  </a:lnTo>
                  <a:lnTo>
                    <a:pt x="2241" y="2098"/>
                  </a:lnTo>
                  <a:lnTo>
                    <a:pt x="2180" y="2131"/>
                  </a:lnTo>
                  <a:lnTo>
                    <a:pt x="2113" y="2152"/>
                  </a:lnTo>
                  <a:lnTo>
                    <a:pt x="2040" y="2160"/>
                  </a:lnTo>
                  <a:lnTo>
                    <a:pt x="1967" y="2152"/>
                  </a:lnTo>
                  <a:lnTo>
                    <a:pt x="1900" y="2131"/>
                  </a:lnTo>
                  <a:lnTo>
                    <a:pt x="1839" y="2098"/>
                  </a:lnTo>
                  <a:lnTo>
                    <a:pt x="1785" y="2054"/>
                  </a:lnTo>
                  <a:lnTo>
                    <a:pt x="1741" y="2001"/>
                  </a:lnTo>
                  <a:lnTo>
                    <a:pt x="1708" y="1940"/>
                  </a:lnTo>
                  <a:lnTo>
                    <a:pt x="1687" y="1872"/>
                  </a:lnTo>
                  <a:lnTo>
                    <a:pt x="1680" y="1800"/>
                  </a:lnTo>
                  <a:close/>
                  <a:moveTo>
                    <a:pt x="1680" y="360"/>
                  </a:moveTo>
                  <a:lnTo>
                    <a:pt x="1687" y="287"/>
                  </a:lnTo>
                  <a:lnTo>
                    <a:pt x="1708" y="220"/>
                  </a:lnTo>
                  <a:lnTo>
                    <a:pt x="1741" y="159"/>
                  </a:lnTo>
                  <a:lnTo>
                    <a:pt x="1785" y="105"/>
                  </a:lnTo>
                  <a:lnTo>
                    <a:pt x="1839" y="61"/>
                  </a:lnTo>
                  <a:lnTo>
                    <a:pt x="1900" y="28"/>
                  </a:lnTo>
                  <a:lnTo>
                    <a:pt x="1967" y="7"/>
                  </a:lnTo>
                  <a:lnTo>
                    <a:pt x="2040" y="0"/>
                  </a:lnTo>
                  <a:lnTo>
                    <a:pt x="2113" y="7"/>
                  </a:lnTo>
                  <a:lnTo>
                    <a:pt x="2180" y="28"/>
                  </a:lnTo>
                  <a:lnTo>
                    <a:pt x="2241" y="61"/>
                  </a:lnTo>
                  <a:lnTo>
                    <a:pt x="2295" y="105"/>
                  </a:lnTo>
                  <a:lnTo>
                    <a:pt x="2339" y="159"/>
                  </a:lnTo>
                  <a:lnTo>
                    <a:pt x="2372" y="220"/>
                  </a:lnTo>
                  <a:lnTo>
                    <a:pt x="2393" y="287"/>
                  </a:lnTo>
                  <a:lnTo>
                    <a:pt x="2400" y="360"/>
                  </a:lnTo>
                  <a:lnTo>
                    <a:pt x="2393" y="432"/>
                  </a:lnTo>
                  <a:lnTo>
                    <a:pt x="2372" y="500"/>
                  </a:lnTo>
                  <a:lnTo>
                    <a:pt x="2339" y="561"/>
                  </a:lnTo>
                  <a:lnTo>
                    <a:pt x="2295" y="614"/>
                  </a:lnTo>
                  <a:lnTo>
                    <a:pt x="2241" y="658"/>
                  </a:lnTo>
                  <a:lnTo>
                    <a:pt x="2180" y="691"/>
                  </a:lnTo>
                  <a:lnTo>
                    <a:pt x="2113" y="712"/>
                  </a:lnTo>
                  <a:lnTo>
                    <a:pt x="2040" y="720"/>
                  </a:lnTo>
                  <a:lnTo>
                    <a:pt x="1967" y="712"/>
                  </a:lnTo>
                  <a:lnTo>
                    <a:pt x="1900" y="691"/>
                  </a:lnTo>
                  <a:lnTo>
                    <a:pt x="1839" y="658"/>
                  </a:lnTo>
                  <a:lnTo>
                    <a:pt x="1785" y="614"/>
                  </a:lnTo>
                  <a:lnTo>
                    <a:pt x="1741" y="561"/>
                  </a:lnTo>
                  <a:lnTo>
                    <a:pt x="1708" y="500"/>
                  </a:lnTo>
                  <a:lnTo>
                    <a:pt x="1687" y="432"/>
                  </a:lnTo>
                  <a:lnTo>
                    <a:pt x="1680" y="360"/>
                  </a:lnTo>
                  <a:close/>
                  <a:moveTo>
                    <a:pt x="720" y="1560"/>
                  </a:moveTo>
                  <a:lnTo>
                    <a:pt x="1800" y="600"/>
                  </a:lnTo>
                  <a:moveTo>
                    <a:pt x="360" y="1440"/>
                  </a:moveTo>
                  <a:lnTo>
                    <a:pt x="360" y="720"/>
                  </a:lnTo>
                  <a:moveTo>
                    <a:pt x="720" y="360"/>
                  </a:moveTo>
                  <a:lnTo>
                    <a:pt x="1680" y="360"/>
                  </a:lnTo>
                  <a:moveTo>
                    <a:pt x="720" y="1800"/>
                  </a:moveTo>
                  <a:lnTo>
                    <a:pt x="1680" y="1800"/>
                  </a:lnTo>
                  <a:moveTo>
                    <a:pt x="2040" y="720"/>
                  </a:moveTo>
                  <a:lnTo>
                    <a:pt x="2040" y="1440"/>
                  </a:lnTo>
                  <a:moveTo>
                    <a:pt x="2880" y="1200"/>
                  </a:moveTo>
                  <a:lnTo>
                    <a:pt x="2887" y="1127"/>
                  </a:lnTo>
                  <a:lnTo>
                    <a:pt x="2908" y="1060"/>
                  </a:lnTo>
                  <a:lnTo>
                    <a:pt x="2941" y="999"/>
                  </a:lnTo>
                  <a:lnTo>
                    <a:pt x="2985" y="945"/>
                  </a:lnTo>
                  <a:lnTo>
                    <a:pt x="3039" y="901"/>
                  </a:lnTo>
                  <a:lnTo>
                    <a:pt x="3100" y="868"/>
                  </a:lnTo>
                  <a:lnTo>
                    <a:pt x="3167" y="847"/>
                  </a:lnTo>
                  <a:lnTo>
                    <a:pt x="3240" y="840"/>
                  </a:lnTo>
                  <a:lnTo>
                    <a:pt x="3313" y="847"/>
                  </a:lnTo>
                  <a:lnTo>
                    <a:pt x="3380" y="868"/>
                  </a:lnTo>
                  <a:lnTo>
                    <a:pt x="3441" y="901"/>
                  </a:lnTo>
                  <a:lnTo>
                    <a:pt x="3495" y="945"/>
                  </a:lnTo>
                  <a:lnTo>
                    <a:pt x="3539" y="999"/>
                  </a:lnTo>
                  <a:lnTo>
                    <a:pt x="3572" y="1060"/>
                  </a:lnTo>
                  <a:lnTo>
                    <a:pt x="3593" y="1127"/>
                  </a:lnTo>
                  <a:lnTo>
                    <a:pt x="3600" y="1200"/>
                  </a:lnTo>
                  <a:lnTo>
                    <a:pt x="3593" y="1272"/>
                  </a:lnTo>
                  <a:lnTo>
                    <a:pt x="3572" y="1340"/>
                  </a:lnTo>
                  <a:lnTo>
                    <a:pt x="3539" y="1401"/>
                  </a:lnTo>
                  <a:lnTo>
                    <a:pt x="3495" y="1454"/>
                  </a:lnTo>
                  <a:lnTo>
                    <a:pt x="3441" y="1498"/>
                  </a:lnTo>
                  <a:lnTo>
                    <a:pt x="3380" y="1531"/>
                  </a:lnTo>
                  <a:lnTo>
                    <a:pt x="3313" y="1552"/>
                  </a:lnTo>
                  <a:lnTo>
                    <a:pt x="3240" y="1560"/>
                  </a:lnTo>
                  <a:lnTo>
                    <a:pt x="3167" y="1552"/>
                  </a:lnTo>
                  <a:lnTo>
                    <a:pt x="3100" y="1531"/>
                  </a:lnTo>
                  <a:lnTo>
                    <a:pt x="3039" y="1498"/>
                  </a:lnTo>
                  <a:lnTo>
                    <a:pt x="2985" y="1454"/>
                  </a:lnTo>
                  <a:lnTo>
                    <a:pt x="2941" y="1401"/>
                  </a:lnTo>
                  <a:lnTo>
                    <a:pt x="2908" y="1340"/>
                  </a:lnTo>
                  <a:lnTo>
                    <a:pt x="2887" y="1272"/>
                  </a:lnTo>
                  <a:lnTo>
                    <a:pt x="2880" y="1200"/>
                  </a:lnTo>
                  <a:close/>
                  <a:moveTo>
                    <a:pt x="2400" y="480"/>
                  </a:moveTo>
                  <a:lnTo>
                    <a:pt x="3000" y="960"/>
                  </a:lnTo>
                  <a:moveTo>
                    <a:pt x="2400" y="1680"/>
                  </a:moveTo>
                  <a:lnTo>
                    <a:pt x="2880" y="14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7431" name="Text Box 23"/>
            <p:cNvSpPr txBox="1">
              <a:spLocks noChangeArrowheads="1"/>
            </p:cNvSpPr>
            <p:nvPr/>
          </p:nvSpPr>
          <p:spPr bwMode="auto">
            <a:xfrm>
              <a:off x="3479" y="-11"/>
              <a:ext cx="261" cy="508"/>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Arial Black" panose="020B0A04020102020204" pitchFamily="34" charset="0"/>
                  <a:cs typeface="Arial" panose="020B0604020202020204" pitchFamily="34" charset="0"/>
                </a:rPr>
                <a:t>1</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7432" name="Text Box 24"/>
            <p:cNvSpPr txBox="1">
              <a:spLocks noChangeArrowheads="1"/>
            </p:cNvSpPr>
            <p:nvPr/>
          </p:nvSpPr>
          <p:spPr bwMode="auto">
            <a:xfrm>
              <a:off x="5185" y="38"/>
              <a:ext cx="261" cy="509"/>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Arial Black" panose="020B0A04020102020204" pitchFamily="34" charset="0"/>
                  <a:cs typeface="Arial" panose="020B0604020202020204" pitchFamily="34" charset="0"/>
                </a:rPr>
                <a:t>2</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7433" name="Text Box 25"/>
            <p:cNvSpPr txBox="1">
              <a:spLocks noChangeArrowheads="1"/>
            </p:cNvSpPr>
            <p:nvPr/>
          </p:nvSpPr>
          <p:spPr bwMode="auto">
            <a:xfrm>
              <a:off x="6335" y="879"/>
              <a:ext cx="261" cy="508"/>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Arial Black" panose="020B0A04020102020204" pitchFamily="34" charset="0"/>
                  <a:cs typeface="Arial" panose="020B0604020202020204" pitchFamily="34" charset="0"/>
                </a:rPr>
                <a:t>3</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7434" name="Text Box 26"/>
            <p:cNvSpPr txBox="1">
              <a:spLocks noChangeArrowheads="1"/>
            </p:cNvSpPr>
            <p:nvPr/>
          </p:nvSpPr>
          <p:spPr bwMode="auto">
            <a:xfrm>
              <a:off x="3454" y="1382"/>
              <a:ext cx="261" cy="508"/>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Arial Black" panose="020B0A0402010202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7435" name="Text Box 27"/>
            <p:cNvSpPr txBox="1">
              <a:spLocks noChangeArrowheads="1"/>
            </p:cNvSpPr>
            <p:nvPr/>
          </p:nvSpPr>
          <p:spPr bwMode="auto">
            <a:xfrm>
              <a:off x="5185" y="1479"/>
              <a:ext cx="261" cy="508"/>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Arial Black" panose="020B0A04020102020204" pitchFamily="34" charset="0"/>
                  <a:cs typeface="Arial" panose="020B0604020202020204" pitchFamily="34" charset="0"/>
                </a:rPr>
                <a:t>4</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graphicFrame>
        <p:nvGraphicFramePr>
          <p:cNvPr id="50" name="Table 49"/>
          <p:cNvGraphicFramePr>
            <a:graphicFrameLocks noGrp="1"/>
          </p:cNvGraphicFramePr>
          <p:nvPr/>
        </p:nvGraphicFramePr>
        <p:xfrm>
          <a:off x="4572000" y="2971800"/>
          <a:ext cx="3429000" cy="2692399"/>
        </p:xfrm>
        <a:graphic>
          <a:graphicData uri="http://schemas.openxmlformats.org/drawingml/2006/table">
            <a:tbl>
              <a:tblPr firstRow="1" bandRow="1">
                <a:tableStyleId>{2D5ABB26-0587-4C30-8999-92F81FD0307C}</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gridCol w="571500">
                  <a:extLst>
                    <a:ext uri="{9D8B030D-6E8A-4147-A177-3AD203B41FA5}">
                      <a16:colId xmlns:a16="http://schemas.microsoft.com/office/drawing/2014/main" val="20005"/>
                    </a:ext>
                  </a:extLst>
                </a:gridCol>
              </a:tblGrid>
              <a:tr h="443599">
                <a:tc>
                  <a:txBody>
                    <a:bodyPr/>
                    <a:lstStyle/>
                    <a:p>
                      <a:endParaRPr lang="en-US" dirty="0"/>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0000"/>
                  </a:ext>
                </a:extLst>
              </a:tr>
              <a:tr h="44976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1"/>
                  </a:ext>
                </a:extLst>
              </a:tr>
              <a:tr h="449760">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449760">
                <a:tc>
                  <a:txBody>
                    <a:bodyPr/>
                    <a:lstStyle/>
                    <a:p>
                      <a:r>
                        <a:rPr lang="en-US" dirty="0"/>
                        <a:t>3</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3"/>
                  </a:ext>
                </a:extLst>
              </a:tr>
              <a:tr h="449760">
                <a:tc>
                  <a:txBody>
                    <a:bodyPr/>
                    <a:lstStyle/>
                    <a:p>
                      <a:r>
                        <a:rPr lang="en-US" dirty="0"/>
                        <a:t>4</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4"/>
                  </a:ext>
                </a:extLst>
              </a:tr>
              <a:tr h="449760">
                <a:tc>
                  <a:txBody>
                    <a:bodyPr/>
                    <a:lstStyle/>
                    <a:p>
                      <a:r>
                        <a:rPr lang="en-US" dirty="0"/>
                        <a:t>5</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486400" y="3429000"/>
            <a:ext cx="2819400"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33400" y="1143001"/>
            <a:ext cx="8229600" cy="1295400"/>
          </a:xfrm>
        </p:spPr>
        <p:txBody>
          <a:bodyPr>
            <a:normAutofit/>
          </a:bodyPr>
          <a:lstStyle/>
          <a:p>
            <a:pPr lvl="0" algn="just"/>
            <a:r>
              <a:rPr lang="en-US" sz="2200" dirty="0"/>
              <a:t>Let </a:t>
            </a:r>
            <a:r>
              <a:rPr lang="en-US" sz="2200" i="1" dirty="0"/>
              <a:t>G </a:t>
            </a:r>
            <a:r>
              <a:rPr lang="en-US" sz="2200" dirty="0"/>
              <a:t>= (</a:t>
            </a:r>
            <a:r>
              <a:rPr lang="en-US" sz="2200" i="1" dirty="0"/>
              <a:t>V</a:t>
            </a:r>
            <a:r>
              <a:rPr lang="en-US" sz="2200" dirty="0"/>
              <a:t>, </a:t>
            </a:r>
            <a:r>
              <a:rPr lang="en-US" sz="2200" i="1" dirty="0"/>
              <a:t>E</a:t>
            </a:r>
            <a:r>
              <a:rPr lang="en-US" sz="2200" dirty="0"/>
              <a:t>), |</a:t>
            </a:r>
            <a:r>
              <a:rPr lang="en-US" sz="2200" i="1" dirty="0"/>
              <a:t>V</a:t>
            </a:r>
            <a:r>
              <a:rPr lang="en-US" sz="2200" dirty="0"/>
              <a:t>| = </a:t>
            </a:r>
            <a:r>
              <a:rPr lang="en-US" sz="2200" i="1" dirty="0"/>
              <a:t>n </a:t>
            </a:r>
            <a:r>
              <a:rPr lang="en-US" sz="2200" dirty="0"/>
              <a:t>and |</a:t>
            </a:r>
            <a:r>
              <a:rPr lang="en-US" sz="2200" i="1" dirty="0"/>
              <a:t>E</a:t>
            </a:r>
            <a:r>
              <a:rPr lang="en-US" sz="2200" dirty="0"/>
              <a:t>|=</a:t>
            </a:r>
            <a:r>
              <a:rPr lang="en-US" sz="2200" i="1" dirty="0"/>
              <a:t>m</a:t>
            </a:r>
            <a:endParaRPr lang="en-US" sz="2200" dirty="0"/>
          </a:p>
          <a:p>
            <a:pPr lvl="0" algn="just"/>
            <a:r>
              <a:rPr lang="en-US" sz="2200" dirty="0"/>
              <a:t>The </a:t>
            </a:r>
            <a:r>
              <a:rPr lang="en-US" sz="2200" b="1" i="1" dirty="0"/>
              <a:t>adjacency matrix </a:t>
            </a:r>
            <a:r>
              <a:rPr lang="en-US" sz="2200" dirty="0"/>
              <a:t>of </a:t>
            </a:r>
            <a:r>
              <a:rPr lang="en-US" sz="2200" i="1" dirty="0"/>
              <a:t>G </a:t>
            </a:r>
            <a:r>
              <a:rPr lang="en-US" sz="2200" dirty="0"/>
              <a:t>written </a:t>
            </a:r>
            <a:r>
              <a:rPr lang="en-US" sz="2200" i="1" dirty="0"/>
              <a:t>A</a:t>
            </a:r>
            <a:r>
              <a:rPr lang="en-US" sz="2200" dirty="0"/>
              <a:t>(</a:t>
            </a:r>
            <a:r>
              <a:rPr lang="en-US" sz="2200" i="1" dirty="0"/>
              <a:t>G</a:t>
            </a:r>
            <a:r>
              <a:rPr lang="en-US" sz="2200" dirty="0"/>
              <a:t>), is the |</a:t>
            </a:r>
            <a:r>
              <a:rPr lang="en-US" sz="2200" i="1" dirty="0"/>
              <a:t>V</a:t>
            </a:r>
            <a:r>
              <a:rPr lang="en-US" sz="2200" dirty="0"/>
              <a:t>| x |</a:t>
            </a:r>
            <a:r>
              <a:rPr lang="en-US" sz="2200" i="1" dirty="0"/>
              <a:t>E</a:t>
            </a:r>
            <a:r>
              <a:rPr lang="en-US" sz="2200" dirty="0"/>
              <a:t>| matrix in which entry </a:t>
            </a:r>
            <a:r>
              <a:rPr lang="en-US" sz="2200" i="1" dirty="0" err="1"/>
              <a:t>a</a:t>
            </a:r>
            <a:r>
              <a:rPr lang="en-US" sz="2200" i="1" baseline="-25000" dirty="0" err="1"/>
              <a:t>i,j</a:t>
            </a:r>
            <a:r>
              <a:rPr lang="en-US" sz="2200" i="1" dirty="0"/>
              <a:t> </a:t>
            </a:r>
            <a:r>
              <a:rPr lang="en-US" sz="2200" dirty="0"/>
              <a:t>is weight of the edge if it exists otherwise it is 0</a:t>
            </a:r>
          </a:p>
          <a:p>
            <a:pPr algn="just"/>
            <a:endParaRPr lang="en-US" sz="2200" dirty="0"/>
          </a:p>
        </p:txBody>
      </p:sp>
      <p:sp>
        <p:nvSpPr>
          <p:cNvPr id="4" name="Date Placeholder 3"/>
          <p:cNvSpPr>
            <a:spLocks noGrp="1"/>
          </p:cNvSpPr>
          <p:nvPr>
            <p:ph type="dt" sz="half" idx="10"/>
          </p:nvPr>
        </p:nvSpPr>
        <p:spPr/>
        <p:txBody>
          <a:bodyPr/>
          <a:lstStyle/>
          <a:p>
            <a:fld id="{578F2E18-6735-4750-864B-15DB807AFE50}"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Adjacency Matrix (Weighted Graph)</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6402" name="Text Box 18"/>
          <p:cNvSpPr txBox="1">
            <a:spLocks noChangeArrowheads="1"/>
          </p:cNvSpPr>
          <p:nvPr/>
        </p:nvSpPr>
        <p:spPr bwMode="auto">
          <a:xfrm>
            <a:off x="4038600" y="3962400"/>
            <a:ext cx="337018" cy="388992"/>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dirty="0">
                <a:ln>
                  <a:noFill/>
                </a:ln>
                <a:solidFill>
                  <a:schemeClr val="tx1"/>
                </a:solidFill>
                <a:effectLst/>
                <a:latin typeface="Arial Black" panose="020B0A04020102020204" pitchFamily="34" charset="0"/>
                <a:cs typeface="Arial" panose="020B0604020202020204" pitchFamily="34" charset="0"/>
              </a:rPr>
              <a:t>3</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nvGrpSpPr>
          <p:cNvPr id="34" name="Group 33"/>
          <p:cNvGrpSpPr/>
          <p:nvPr/>
        </p:nvGrpSpPr>
        <p:grpSpPr>
          <a:xfrm>
            <a:off x="533400" y="3276600"/>
            <a:ext cx="4038600" cy="1669295"/>
            <a:chOff x="2057082" y="3055105"/>
            <a:chExt cx="4648518" cy="1669295"/>
          </a:xfrm>
        </p:grpSpPr>
        <p:sp>
          <p:nvSpPr>
            <p:cNvPr id="16396" name="AutoShape 12"/>
            <p:cNvSpPr/>
            <p:nvPr/>
          </p:nvSpPr>
          <p:spPr bwMode="auto">
            <a:xfrm>
              <a:off x="2057082" y="3055105"/>
              <a:ext cx="4648518" cy="1653980"/>
            </a:xfrm>
            <a:custGeom>
              <a:avLst/>
              <a:gdLst/>
              <a:ahLst/>
              <a:cxnLst>
                <a:cxn ang="0">
                  <a:pos x="28" y="220"/>
                </a:cxn>
                <a:cxn ang="0">
                  <a:pos x="159" y="61"/>
                </a:cxn>
                <a:cxn ang="0">
                  <a:pos x="360" y="0"/>
                </a:cxn>
                <a:cxn ang="0">
                  <a:pos x="561" y="61"/>
                </a:cxn>
                <a:cxn ang="0">
                  <a:pos x="692" y="220"/>
                </a:cxn>
                <a:cxn ang="0">
                  <a:pos x="713" y="432"/>
                </a:cxn>
                <a:cxn ang="0">
                  <a:pos x="615" y="614"/>
                </a:cxn>
                <a:cxn ang="0">
                  <a:pos x="433" y="712"/>
                </a:cxn>
                <a:cxn ang="0">
                  <a:pos x="220" y="691"/>
                </a:cxn>
                <a:cxn ang="0">
                  <a:pos x="61" y="561"/>
                </a:cxn>
                <a:cxn ang="0">
                  <a:pos x="0" y="360"/>
                </a:cxn>
                <a:cxn ang="0">
                  <a:pos x="28" y="1660"/>
                </a:cxn>
                <a:cxn ang="0">
                  <a:pos x="159" y="1501"/>
                </a:cxn>
                <a:cxn ang="0">
                  <a:pos x="360" y="1440"/>
                </a:cxn>
                <a:cxn ang="0">
                  <a:pos x="561" y="1501"/>
                </a:cxn>
                <a:cxn ang="0">
                  <a:pos x="692" y="1660"/>
                </a:cxn>
                <a:cxn ang="0">
                  <a:pos x="713" y="1872"/>
                </a:cxn>
                <a:cxn ang="0">
                  <a:pos x="615" y="2054"/>
                </a:cxn>
                <a:cxn ang="0">
                  <a:pos x="433" y="2152"/>
                </a:cxn>
                <a:cxn ang="0">
                  <a:pos x="220" y="2131"/>
                </a:cxn>
                <a:cxn ang="0">
                  <a:pos x="61" y="2001"/>
                </a:cxn>
                <a:cxn ang="0">
                  <a:pos x="0" y="1800"/>
                </a:cxn>
                <a:cxn ang="0">
                  <a:pos x="1708" y="1660"/>
                </a:cxn>
                <a:cxn ang="0">
                  <a:pos x="1839" y="1501"/>
                </a:cxn>
                <a:cxn ang="0">
                  <a:pos x="2040" y="1440"/>
                </a:cxn>
                <a:cxn ang="0">
                  <a:pos x="2241" y="1501"/>
                </a:cxn>
                <a:cxn ang="0">
                  <a:pos x="2372" y="1660"/>
                </a:cxn>
                <a:cxn ang="0">
                  <a:pos x="2393" y="1872"/>
                </a:cxn>
                <a:cxn ang="0">
                  <a:pos x="2295" y="2054"/>
                </a:cxn>
                <a:cxn ang="0">
                  <a:pos x="2113" y="2152"/>
                </a:cxn>
                <a:cxn ang="0">
                  <a:pos x="1900" y="2131"/>
                </a:cxn>
                <a:cxn ang="0">
                  <a:pos x="1741" y="2001"/>
                </a:cxn>
                <a:cxn ang="0">
                  <a:pos x="1680" y="1800"/>
                </a:cxn>
                <a:cxn ang="0">
                  <a:pos x="1708" y="220"/>
                </a:cxn>
                <a:cxn ang="0">
                  <a:pos x="1839" y="61"/>
                </a:cxn>
                <a:cxn ang="0">
                  <a:pos x="2040" y="0"/>
                </a:cxn>
                <a:cxn ang="0">
                  <a:pos x="2241" y="61"/>
                </a:cxn>
                <a:cxn ang="0">
                  <a:pos x="2372" y="220"/>
                </a:cxn>
                <a:cxn ang="0">
                  <a:pos x="2393" y="432"/>
                </a:cxn>
                <a:cxn ang="0">
                  <a:pos x="2295" y="614"/>
                </a:cxn>
                <a:cxn ang="0">
                  <a:pos x="2113" y="712"/>
                </a:cxn>
                <a:cxn ang="0">
                  <a:pos x="1900" y="691"/>
                </a:cxn>
                <a:cxn ang="0">
                  <a:pos x="1741" y="561"/>
                </a:cxn>
                <a:cxn ang="0">
                  <a:pos x="1680" y="360"/>
                </a:cxn>
                <a:cxn ang="0">
                  <a:pos x="360" y="1440"/>
                </a:cxn>
                <a:cxn ang="0">
                  <a:pos x="1680" y="1800"/>
                </a:cxn>
                <a:cxn ang="0">
                  <a:pos x="2880" y="1200"/>
                </a:cxn>
                <a:cxn ang="0">
                  <a:pos x="2941" y="999"/>
                </a:cxn>
                <a:cxn ang="0">
                  <a:pos x="3100" y="868"/>
                </a:cxn>
                <a:cxn ang="0">
                  <a:pos x="3313" y="847"/>
                </a:cxn>
                <a:cxn ang="0">
                  <a:pos x="3495" y="945"/>
                </a:cxn>
                <a:cxn ang="0">
                  <a:pos x="3593" y="1127"/>
                </a:cxn>
                <a:cxn ang="0">
                  <a:pos x="3572" y="1340"/>
                </a:cxn>
                <a:cxn ang="0">
                  <a:pos x="3441" y="1498"/>
                </a:cxn>
                <a:cxn ang="0">
                  <a:pos x="3240" y="1560"/>
                </a:cxn>
                <a:cxn ang="0">
                  <a:pos x="3039" y="1498"/>
                </a:cxn>
                <a:cxn ang="0">
                  <a:pos x="2908" y="1340"/>
                </a:cxn>
                <a:cxn ang="0">
                  <a:pos x="2400" y="480"/>
                </a:cxn>
                <a:cxn ang="0">
                  <a:pos x="2880" y="1440"/>
                </a:cxn>
              </a:cxnLst>
              <a:rect l="0" t="0" r="r" b="b"/>
              <a:pathLst>
                <a:path w="3600" h="2160">
                  <a:moveTo>
                    <a:pt x="0" y="360"/>
                  </a:moveTo>
                  <a:lnTo>
                    <a:pt x="7" y="287"/>
                  </a:lnTo>
                  <a:lnTo>
                    <a:pt x="28" y="220"/>
                  </a:lnTo>
                  <a:lnTo>
                    <a:pt x="61" y="159"/>
                  </a:lnTo>
                  <a:lnTo>
                    <a:pt x="105" y="105"/>
                  </a:lnTo>
                  <a:lnTo>
                    <a:pt x="159" y="61"/>
                  </a:lnTo>
                  <a:lnTo>
                    <a:pt x="220" y="28"/>
                  </a:lnTo>
                  <a:lnTo>
                    <a:pt x="287" y="7"/>
                  </a:lnTo>
                  <a:lnTo>
                    <a:pt x="360" y="0"/>
                  </a:lnTo>
                  <a:lnTo>
                    <a:pt x="433" y="7"/>
                  </a:lnTo>
                  <a:lnTo>
                    <a:pt x="500" y="28"/>
                  </a:lnTo>
                  <a:lnTo>
                    <a:pt x="561" y="61"/>
                  </a:lnTo>
                  <a:lnTo>
                    <a:pt x="615" y="105"/>
                  </a:lnTo>
                  <a:lnTo>
                    <a:pt x="659" y="159"/>
                  </a:lnTo>
                  <a:lnTo>
                    <a:pt x="692" y="220"/>
                  </a:lnTo>
                  <a:lnTo>
                    <a:pt x="713" y="287"/>
                  </a:lnTo>
                  <a:lnTo>
                    <a:pt x="720" y="360"/>
                  </a:lnTo>
                  <a:lnTo>
                    <a:pt x="713" y="432"/>
                  </a:lnTo>
                  <a:lnTo>
                    <a:pt x="692" y="500"/>
                  </a:lnTo>
                  <a:lnTo>
                    <a:pt x="659" y="561"/>
                  </a:lnTo>
                  <a:lnTo>
                    <a:pt x="615" y="614"/>
                  </a:lnTo>
                  <a:lnTo>
                    <a:pt x="561" y="658"/>
                  </a:lnTo>
                  <a:lnTo>
                    <a:pt x="500" y="691"/>
                  </a:lnTo>
                  <a:lnTo>
                    <a:pt x="433" y="712"/>
                  </a:lnTo>
                  <a:lnTo>
                    <a:pt x="360" y="720"/>
                  </a:lnTo>
                  <a:lnTo>
                    <a:pt x="287" y="712"/>
                  </a:lnTo>
                  <a:lnTo>
                    <a:pt x="220" y="691"/>
                  </a:lnTo>
                  <a:lnTo>
                    <a:pt x="159" y="658"/>
                  </a:lnTo>
                  <a:lnTo>
                    <a:pt x="105" y="614"/>
                  </a:lnTo>
                  <a:lnTo>
                    <a:pt x="61" y="561"/>
                  </a:lnTo>
                  <a:lnTo>
                    <a:pt x="28" y="500"/>
                  </a:lnTo>
                  <a:lnTo>
                    <a:pt x="7" y="432"/>
                  </a:lnTo>
                  <a:lnTo>
                    <a:pt x="0" y="360"/>
                  </a:lnTo>
                  <a:close/>
                  <a:moveTo>
                    <a:pt x="0" y="1800"/>
                  </a:moveTo>
                  <a:lnTo>
                    <a:pt x="7" y="1727"/>
                  </a:lnTo>
                  <a:lnTo>
                    <a:pt x="28" y="1660"/>
                  </a:lnTo>
                  <a:lnTo>
                    <a:pt x="61" y="1599"/>
                  </a:lnTo>
                  <a:lnTo>
                    <a:pt x="105" y="1545"/>
                  </a:lnTo>
                  <a:lnTo>
                    <a:pt x="159" y="1501"/>
                  </a:lnTo>
                  <a:lnTo>
                    <a:pt x="220" y="1468"/>
                  </a:lnTo>
                  <a:lnTo>
                    <a:pt x="287" y="1447"/>
                  </a:lnTo>
                  <a:lnTo>
                    <a:pt x="360" y="1440"/>
                  </a:lnTo>
                  <a:lnTo>
                    <a:pt x="433" y="1447"/>
                  </a:lnTo>
                  <a:lnTo>
                    <a:pt x="500" y="1468"/>
                  </a:lnTo>
                  <a:lnTo>
                    <a:pt x="561" y="1501"/>
                  </a:lnTo>
                  <a:lnTo>
                    <a:pt x="615" y="1545"/>
                  </a:lnTo>
                  <a:lnTo>
                    <a:pt x="659" y="1599"/>
                  </a:lnTo>
                  <a:lnTo>
                    <a:pt x="692" y="1660"/>
                  </a:lnTo>
                  <a:lnTo>
                    <a:pt x="713" y="1727"/>
                  </a:lnTo>
                  <a:lnTo>
                    <a:pt x="720" y="1800"/>
                  </a:lnTo>
                  <a:lnTo>
                    <a:pt x="713" y="1872"/>
                  </a:lnTo>
                  <a:lnTo>
                    <a:pt x="692" y="1940"/>
                  </a:lnTo>
                  <a:lnTo>
                    <a:pt x="659" y="2001"/>
                  </a:lnTo>
                  <a:lnTo>
                    <a:pt x="615" y="2054"/>
                  </a:lnTo>
                  <a:lnTo>
                    <a:pt x="561" y="2098"/>
                  </a:lnTo>
                  <a:lnTo>
                    <a:pt x="500" y="2131"/>
                  </a:lnTo>
                  <a:lnTo>
                    <a:pt x="433" y="2152"/>
                  </a:lnTo>
                  <a:lnTo>
                    <a:pt x="360" y="2160"/>
                  </a:lnTo>
                  <a:lnTo>
                    <a:pt x="287" y="2152"/>
                  </a:lnTo>
                  <a:lnTo>
                    <a:pt x="220" y="2131"/>
                  </a:lnTo>
                  <a:lnTo>
                    <a:pt x="159" y="2098"/>
                  </a:lnTo>
                  <a:lnTo>
                    <a:pt x="105" y="2054"/>
                  </a:lnTo>
                  <a:lnTo>
                    <a:pt x="61" y="2001"/>
                  </a:lnTo>
                  <a:lnTo>
                    <a:pt x="28" y="1940"/>
                  </a:lnTo>
                  <a:lnTo>
                    <a:pt x="7" y="1872"/>
                  </a:lnTo>
                  <a:lnTo>
                    <a:pt x="0" y="1800"/>
                  </a:lnTo>
                  <a:close/>
                  <a:moveTo>
                    <a:pt x="1680" y="1800"/>
                  </a:moveTo>
                  <a:lnTo>
                    <a:pt x="1687" y="1727"/>
                  </a:lnTo>
                  <a:lnTo>
                    <a:pt x="1708" y="1660"/>
                  </a:lnTo>
                  <a:lnTo>
                    <a:pt x="1741" y="1599"/>
                  </a:lnTo>
                  <a:lnTo>
                    <a:pt x="1785" y="1545"/>
                  </a:lnTo>
                  <a:lnTo>
                    <a:pt x="1839" y="1501"/>
                  </a:lnTo>
                  <a:lnTo>
                    <a:pt x="1900" y="1468"/>
                  </a:lnTo>
                  <a:lnTo>
                    <a:pt x="1967" y="1447"/>
                  </a:lnTo>
                  <a:lnTo>
                    <a:pt x="2040" y="1440"/>
                  </a:lnTo>
                  <a:lnTo>
                    <a:pt x="2113" y="1447"/>
                  </a:lnTo>
                  <a:lnTo>
                    <a:pt x="2180" y="1468"/>
                  </a:lnTo>
                  <a:lnTo>
                    <a:pt x="2241" y="1501"/>
                  </a:lnTo>
                  <a:lnTo>
                    <a:pt x="2295" y="1545"/>
                  </a:lnTo>
                  <a:lnTo>
                    <a:pt x="2339" y="1599"/>
                  </a:lnTo>
                  <a:lnTo>
                    <a:pt x="2372" y="1660"/>
                  </a:lnTo>
                  <a:lnTo>
                    <a:pt x="2393" y="1727"/>
                  </a:lnTo>
                  <a:lnTo>
                    <a:pt x="2400" y="1800"/>
                  </a:lnTo>
                  <a:lnTo>
                    <a:pt x="2393" y="1872"/>
                  </a:lnTo>
                  <a:lnTo>
                    <a:pt x="2372" y="1940"/>
                  </a:lnTo>
                  <a:lnTo>
                    <a:pt x="2339" y="2001"/>
                  </a:lnTo>
                  <a:lnTo>
                    <a:pt x="2295" y="2054"/>
                  </a:lnTo>
                  <a:lnTo>
                    <a:pt x="2241" y="2098"/>
                  </a:lnTo>
                  <a:lnTo>
                    <a:pt x="2180" y="2131"/>
                  </a:lnTo>
                  <a:lnTo>
                    <a:pt x="2113" y="2152"/>
                  </a:lnTo>
                  <a:lnTo>
                    <a:pt x="2040" y="2160"/>
                  </a:lnTo>
                  <a:lnTo>
                    <a:pt x="1967" y="2152"/>
                  </a:lnTo>
                  <a:lnTo>
                    <a:pt x="1900" y="2131"/>
                  </a:lnTo>
                  <a:lnTo>
                    <a:pt x="1839" y="2098"/>
                  </a:lnTo>
                  <a:lnTo>
                    <a:pt x="1785" y="2054"/>
                  </a:lnTo>
                  <a:lnTo>
                    <a:pt x="1741" y="2001"/>
                  </a:lnTo>
                  <a:lnTo>
                    <a:pt x="1708" y="1940"/>
                  </a:lnTo>
                  <a:lnTo>
                    <a:pt x="1687" y="1872"/>
                  </a:lnTo>
                  <a:lnTo>
                    <a:pt x="1680" y="1800"/>
                  </a:lnTo>
                  <a:close/>
                  <a:moveTo>
                    <a:pt x="1680" y="360"/>
                  </a:moveTo>
                  <a:lnTo>
                    <a:pt x="1687" y="287"/>
                  </a:lnTo>
                  <a:lnTo>
                    <a:pt x="1708" y="220"/>
                  </a:lnTo>
                  <a:lnTo>
                    <a:pt x="1741" y="159"/>
                  </a:lnTo>
                  <a:lnTo>
                    <a:pt x="1785" y="105"/>
                  </a:lnTo>
                  <a:lnTo>
                    <a:pt x="1839" y="61"/>
                  </a:lnTo>
                  <a:lnTo>
                    <a:pt x="1900" y="28"/>
                  </a:lnTo>
                  <a:lnTo>
                    <a:pt x="1967" y="7"/>
                  </a:lnTo>
                  <a:lnTo>
                    <a:pt x="2040" y="0"/>
                  </a:lnTo>
                  <a:lnTo>
                    <a:pt x="2113" y="7"/>
                  </a:lnTo>
                  <a:lnTo>
                    <a:pt x="2180" y="28"/>
                  </a:lnTo>
                  <a:lnTo>
                    <a:pt x="2241" y="61"/>
                  </a:lnTo>
                  <a:lnTo>
                    <a:pt x="2295" y="105"/>
                  </a:lnTo>
                  <a:lnTo>
                    <a:pt x="2339" y="159"/>
                  </a:lnTo>
                  <a:lnTo>
                    <a:pt x="2372" y="220"/>
                  </a:lnTo>
                  <a:lnTo>
                    <a:pt x="2393" y="287"/>
                  </a:lnTo>
                  <a:lnTo>
                    <a:pt x="2400" y="360"/>
                  </a:lnTo>
                  <a:lnTo>
                    <a:pt x="2393" y="432"/>
                  </a:lnTo>
                  <a:lnTo>
                    <a:pt x="2372" y="500"/>
                  </a:lnTo>
                  <a:lnTo>
                    <a:pt x="2339" y="561"/>
                  </a:lnTo>
                  <a:lnTo>
                    <a:pt x="2295" y="614"/>
                  </a:lnTo>
                  <a:lnTo>
                    <a:pt x="2241" y="658"/>
                  </a:lnTo>
                  <a:lnTo>
                    <a:pt x="2180" y="691"/>
                  </a:lnTo>
                  <a:lnTo>
                    <a:pt x="2113" y="712"/>
                  </a:lnTo>
                  <a:lnTo>
                    <a:pt x="2040" y="720"/>
                  </a:lnTo>
                  <a:lnTo>
                    <a:pt x="1967" y="712"/>
                  </a:lnTo>
                  <a:lnTo>
                    <a:pt x="1900" y="691"/>
                  </a:lnTo>
                  <a:lnTo>
                    <a:pt x="1839" y="658"/>
                  </a:lnTo>
                  <a:lnTo>
                    <a:pt x="1785" y="614"/>
                  </a:lnTo>
                  <a:lnTo>
                    <a:pt x="1741" y="561"/>
                  </a:lnTo>
                  <a:lnTo>
                    <a:pt x="1708" y="500"/>
                  </a:lnTo>
                  <a:lnTo>
                    <a:pt x="1687" y="432"/>
                  </a:lnTo>
                  <a:lnTo>
                    <a:pt x="1680" y="360"/>
                  </a:lnTo>
                  <a:close/>
                  <a:moveTo>
                    <a:pt x="720" y="1560"/>
                  </a:moveTo>
                  <a:lnTo>
                    <a:pt x="1800" y="600"/>
                  </a:lnTo>
                  <a:moveTo>
                    <a:pt x="360" y="1440"/>
                  </a:moveTo>
                  <a:lnTo>
                    <a:pt x="360" y="720"/>
                  </a:lnTo>
                  <a:moveTo>
                    <a:pt x="720" y="1800"/>
                  </a:moveTo>
                  <a:lnTo>
                    <a:pt x="1680" y="1800"/>
                  </a:lnTo>
                  <a:moveTo>
                    <a:pt x="2040" y="720"/>
                  </a:moveTo>
                  <a:lnTo>
                    <a:pt x="2040" y="1440"/>
                  </a:lnTo>
                  <a:moveTo>
                    <a:pt x="2880" y="1200"/>
                  </a:moveTo>
                  <a:lnTo>
                    <a:pt x="2887" y="1127"/>
                  </a:lnTo>
                  <a:lnTo>
                    <a:pt x="2908" y="1060"/>
                  </a:lnTo>
                  <a:lnTo>
                    <a:pt x="2941" y="999"/>
                  </a:lnTo>
                  <a:lnTo>
                    <a:pt x="2985" y="945"/>
                  </a:lnTo>
                  <a:lnTo>
                    <a:pt x="3039" y="901"/>
                  </a:lnTo>
                  <a:lnTo>
                    <a:pt x="3100" y="868"/>
                  </a:lnTo>
                  <a:lnTo>
                    <a:pt x="3167" y="847"/>
                  </a:lnTo>
                  <a:lnTo>
                    <a:pt x="3240" y="840"/>
                  </a:lnTo>
                  <a:lnTo>
                    <a:pt x="3313" y="847"/>
                  </a:lnTo>
                  <a:lnTo>
                    <a:pt x="3380" y="868"/>
                  </a:lnTo>
                  <a:lnTo>
                    <a:pt x="3441" y="901"/>
                  </a:lnTo>
                  <a:lnTo>
                    <a:pt x="3495" y="945"/>
                  </a:lnTo>
                  <a:lnTo>
                    <a:pt x="3539" y="999"/>
                  </a:lnTo>
                  <a:lnTo>
                    <a:pt x="3572" y="1060"/>
                  </a:lnTo>
                  <a:lnTo>
                    <a:pt x="3593" y="1127"/>
                  </a:lnTo>
                  <a:lnTo>
                    <a:pt x="3600" y="1200"/>
                  </a:lnTo>
                  <a:lnTo>
                    <a:pt x="3593" y="1272"/>
                  </a:lnTo>
                  <a:lnTo>
                    <a:pt x="3572" y="1340"/>
                  </a:lnTo>
                  <a:lnTo>
                    <a:pt x="3539" y="1401"/>
                  </a:lnTo>
                  <a:lnTo>
                    <a:pt x="3495" y="1454"/>
                  </a:lnTo>
                  <a:lnTo>
                    <a:pt x="3441" y="1498"/>
                  </a:lnTo>
                  <a:lnTo>
                    <a:pt x="3380" y="1531"/>
                  </a:lnTo>
                  <a:lnTo>
                    <a:pt x="3313" y="1552"/>
                  </a:lnTo>
                  <a:lnTo>
                    <a:pt x="3240" y="1560"/>
                  </a:lnTo>
                  <a:lnTo>
                    <a:pt x="3167" y="1552"/>
                  </a:lnTo>
                  <a:lnTo>
                    <a:pt x="3100" y="1531"/>
                  </a:lnTo>
                  <a:lnTo>
                    <a:pt x="3039" y="1498"/>
                  </a:lnTo>
                  <a:lnTo>
                    <a:pt x="2985" y="1454"/>
                  </a:lnTo>
                  <a:lnTo>
                    <a:pt x="2941" y="1401"/>
                  </a:lnTo>
                  <a:lnTo>
                    <a:pt x="2908" y="1340"/>
                  </a:lnTo>
                  <a:lnTo>
                    <a:pt x="2887" y="1272"/>
                  </a:lnTo>
                  <a:lnTo>
                    <a:pt x="2880" y="1200"/>
                  </a:lnTo>
                  <a:close/>
                  <a:moveTo>
                    <a:pt x="2400" y="480"/>
                  </a:moveTo>
                  <a:lnTo>
                    <a:pt x="3000" y="960"/>
                  </a:lnTo>
                  <a:moveTo>
                    <a:pt x="2400" y="1680"/>
                  </a:moveTo>
                  <a:lnTo>
                    <a:pt x="2880" y="14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6397" name="Text Box 13"/>
            <p:cNvSpPr txBox="1">
              <a:spLocks noChangeArrowheads="1"/>
            </p:cNvSpPr>
            <p:nvPr/>
          </p:nvSpPr>
          <p:spPr bwMode="auto">
            <a:xfrm>
              <a:off x="2249478" y="3120958"/>
              <a:ext cx="684682" cy="1455656"/>
            </a:xfrm>
            <a:prstGeom prst="rect">
              <a:avLst/>
            </a:prstGeom>
            <a:noFill/>
            <a:ln w="9525">
              <a:noFill/>
              <a:miter lim="800000"/>
            </a:ln>
          </p:spPr>
          <p:txBody>
            <a:bodyPr vert="horz" wrap="square" lIns="0" tIns="0" rIns="0" bIns="0" numCol="1" anchor="t" anchorCtr="0" compatLnSpc="1"/>
            <a:lstStyle/>
            <a:p>
              <a:pPr marL="457200" marR="0" lvl="1"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dirty="0">
                  <a:ln>
                    <a:noFill/>
                  </a:ln>
                  <a:solidFill>
                    <a:schemeClr val="tx1"/>
                  </a:solidFill>
                  <a:effectLst/>
                  <a:latin typeface="Arial Black" panose="020B0A04020102020204" pitchFamily="34" charset="0"/>
                  <a:cs typeface="Arial" panose="020B0604020202020204" pitchFamily="34" charset="0"/>
                </a:rPr>
                <a:t>1</a:t>
              </a:r>
            </a:p>
            <a:p>
              <a:pPr marL="0" marR="0" lvl="0" indent="0" algn="l" defTabSz="914400" rtl="0" eaLnBrk="1" fontAlgn="base" latinLnBrk="0" hangingPunct="1">
                <a:lnSpc>
                  <a:spcPct val="100000"/>
                </a:lnSpc>
                <a:spcBef>
                  <a:spcPts val="1650"/>
                </a:spcBef>
                <a:spcAft>
                  <a:spcPts val="1000"/>
                </a:spcAft>
                <a:buClrTx/>
                <a:buSzTx/>
                <a:buFontTx/>
                <a:buNone/>
              </a:pPr>
              <a:r>
                <a:rPr kumimoji="0" lang="en-US" sz="18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1</a:t>
              </a:r>
            </a:p>
            <a:p>
              <a:pPr marL="457200" marR="0" lvl="1" indent="0" algn="l" defTabSz="914400" rtl="0" eaLnBrk="1" fontAlgn="base" latinLnBrk="0" hangingPunct="1">
                <a:lnSpc>
                  <a:spcPct val="100000"/>
                </a:lnSpc>
                <a:spcBef>
                  <a:spcPts val="565"/>
                </a:spcBef>
                <a:spcAft>
                  <a:spcPts val="1000"/>
                </a:spcAft>
                <a:buClrTx/>
                <a:buSzTx/>
                <a:buFontTx/>
                <a:buNone/>
              </a:pPr>
              <a:r>
                <a:rPr kumimoji="0" lang="en-US" sz="1800" b="0" i="0" u="none" strike="noStrike" cap="none" normalizeH="0" baseline="0" dirty="0">
                  <a:ln>
                    <a:noFill/>
                  </a:ln>
                  <a:solidFill>
                    <a:schemeClr val="tx1"/>
                  </a:solidFill>
                  <a:effectLst/>
                  <a:latin typeface="Arial Black" panose="020B0A040201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398" name="Text Box 14"/>
            <p:cNvSpPr txBox="1">
              <a:spLocks noChangeArrowheads="1"/>
            </p:cNvSpPr>
            <p:nvPr/>
          </p:nvSpPr>
          <p:spPr bwMode="auto">
            <a:xfrm>
              <a:off x="2986786" y="3070420"/>
              <a:ext cx="1265430" cy="275663"/>
            </a:xfrm>
            <a:prstGeom prst="rect">
              <a:avLst/>
            </a:prstGeom>
            <a:noFill/>
            <a:ln w="9525">
              <a:noFill/>
              <a:miter lim="800000"/>
            </a:ln>
          </p:spPr>
          <p:txBody>
            <a:bodyPr vert="horz" wrap="square" lIns="0" tIns="0" rIns="0" bIns="0" numCol="1" anchor="t" anchorCtr="0" compatLnSpc="1"/>
            <a:lstStyle/>
            <a:p>
              <a:pPr marL="0" marR="0" lvl="0" indent="0" algn="ctr" defTabSz="914400" rtl="0" eaLnBrk="1" fontAlgn="base" latinLnBrk="0" hangingPunct="1">
                <a:lnSpc>
                  <a:spcPct val="144000"/>
                </a:lnSpc>
                <a:spcBef>
                  <a:spcPct val="0"/>
                </a:spcBef>
                <a:spcAft>
                  <a:spcPts val="1000"/>
                </a:spcAft>
                <a:buClrTx/>
                <a:buSzTx/>
                <a:buFontTx/>
                <a:buNone/>
              </a:pPr>
              <a:r>
                <a:rPr kumimoji="0" lang="en-US" sz="1800" b="0" i="0" strike="noStrike" cap="none" normalizeH="0" baseline="0" dirty="0">
                  <a:ln>
                    <a:noFill/>
                  </a:ln>
                  <a:solidFill>
                    <a:schemeClr val="tx1"/>
                  </a:solidFill>
                  <a:effectLst/>
                  <a:latin typeface="Calibri" panose="020F0502020204030204" pitchFamily="34" charset="0"/>
                  <a:cs typeface="Arial" panose="020B0604020202020204" pitchFamily="34" charset="0"/>
                </a:rPr>
                <a:t> 5</a:t>
              </a:r>
              <a:endParaRPr kumimoji="0" lang="en-US" sz="1800" b="0" i="0"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399" name="Text Box 15"/>
            <p:cNvSpPr txBox="1">
              <a:spLocks noChangeArrowheads="1"/>
            </p:cNvSpPr>
            <p:nvPr/>
          </p:nvSpPr>
          <p:spPr bwMode="auto">
            <a:xfrm>
              <a:off x="3793820" y="3805522"/>
              <a:ext cx="262125" cy="275663"/>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3</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6400" name="Text Box 16"/>
            <p:cNvSpPr txBox="1">
              <a:spLocks noChangeArrowheads="1"/>
            </p:cNvSpPr>
            <p:nvPr/>
          </p:nvSpPr>
          <p:spPr bwMode="auto">
            <a:xfrm>
              <a:off x="4568573" y="3158479"/>
              <a:ext cx="522958" cy="149241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dirty="0">
                  <a:ln>
                    <a:noFill/>
                  </a:ln>
                  <a:solidFill>
                    <a:schemeClr val="tx1"/>
                  </a:solidFill>
                  <a:effectLst/>
                  <a:latin typeface="Arial Black" panose="020B0A04020102020204" pitchFamily="34" charset="0"/>
                  <a:cs typeface="Arial" panose="020B0604020202020204" pitchFamily="34" charset="0"/>
                </a:rPr>
                <a:t>2</a:t>
              </a:r>
            </a:p>
            <a:p>
              <a:pPr marL="457200" marR="0" lvl="1" indent="0" algn="l" defTabSz="914400" rtl="0" eaLnBrk="1" fontAlgn="base" latinLnBrk="0" hangingPunct="1">
                <a:lnSpc>
                  <a:spcPct val="100000"/>
                </a:lnSpc>
                <a:spcBef>
                  <a:spcPts val="1315"/>
                </a:spcBef>
                <a:spcAft>
                  <a:spcPts val="1000"/>
                </a:spcAft>
                <a:buClrTx/>
                <a:buSzTx/>
                <a:buFontTx/>
                <a:buNone/>
              </a:pPr>
              <a:r>
                <a:rPr kumimoji="0" lang="en-US" sz="18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6</a:t>
              </a:r>
            </a:p>
            <a:p>
              <a:pPr marL="0" marR="0" lvl="0" indent="0" algn="l" defTabSz="914400" rtl="0" eaLnBrk="1" fontAlgn="base" latinLnBrk="0" hangingPunct="1">
                <a:lnSpc>
                  <a:spcPct val="100000"/>
                </a:lnSpc>
                <a:spcBef>
                  <a:spcPts val="1150"/>
                </a:spcBef>
                <a:spcAft>
                  <a:spcPts val="1000"/>
                </a:spcAft>
                <a:buClrTx/>
                <a:buSzTx/>
                <a:buFontTx/>
                <a:buNone/>
              </a:pPr>
              <a:r>
                <a:rPr kumimoji="0" lang="en-US" sz="1800" b="0" i="0" u="none" strike="noStrike" cap="none" normalizeH="0" baseline="0" dirty="0">
                  <a:ln>
                    <a:noFill/>
                  </a:ln>
                  <a:solidFill>
                    <a:schemeClr val="tx1"/>
                  </a:solidFill>
                  <a:effectLst/>
                  <a:latin typeface="Arial Black" panose="020B0A04020102020204" pitchFamily="34" charset="0"/>
                  <a:cs typeface="Arial" panose="020B0604020202020204" pitchFamily="34" charset="0"/>
                </a:rPr>
                <a:t>4</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401" name="Text Box 17"/>
            <p:cNvSpPr txBox="1">
              <a:spLocks noChangeArrowheads="1"/>
            </p:cNvSpPr>
            <p:nvPr/>
          </p:nvSpPr>
          <p:spPr bwMode="auto">
            <a:xfrm>
              <a:off x="5653227" y="3345317"/>
              <a:ext cx="262125" cy="276429"/>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4</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6403" name="Text Box 19"/>
            <p:cNvSpPr txBox="1">
              <a:spLocks noChangeArrowheads="1"/>
            </p:cNvSpPr>
            <p:nvPr/>
          </p:nvSpPr>
          <p:spPr bwMode="auto">
            <a:xfrm>
              <a:off x="3482628" y="4448737"/>
              <a:ext cx="262125" cy="275663"/>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7</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6404" name="Text Box 20"/>
            <p:cNvSpPr txBox="1">
              <a:spLocks noChangeArrowheads="1"/>
            </p:cNvSpPr>
            <p:nvPr/>
          </p:nvSpPr>
          <p:spPr bwMode="auto">
            <a:xfrm>
              <a:off x="5503442" y="4264961"/>
              <a:ext cx="262125" cy="275663"/>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44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2</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cxnSp>
          <p:nvCxnSpPr>
            <p:cNvPr id="29" name="Straight Connector 28"/>
            <p:cNvCxnSpPr/>
            <p:nvPr/>
          </p:nvCxnSpPr>
          <p:spPr>
            <a:xfrm>
              <a:off x="2971800" y="3352800"/>
              <a:ext cx="1219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5" name="Table 34"/>
          <p:cNvGraphicFramePr>
            <a:graphicFrameLocks noGrp="1"/>
          </p:cNvGraphicFramePr>
          <p:nvPr/>
        </p:nvGraphicFramePr>
        <p:xfrm>
          <a:off x="5029200" y="2971800"/>
          <a:ext cx="3429000" cy="2692399"/>
        </p:xfrm>
        <a:graphic>
          <a:graphicData uri="http://schemas.openxmlformats.org/drawingml/2006/table">
            <a:tbl>
              <a:tblPr firstRow="1" bandRow="1">
                <a:tableStyleId>{2D5ABB26-0587-4C30-8999-92F81FD0307C}</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gridCol w="571500">
                  <a:extLst>
                    <a:ext uri="{9D8B030D-6E8A-4147-A177-3AD203B41FA5}">
                      <a16:colId xmlns:a16="http://schemas.microsoft.com/office/drawing/2014/main" val="20005"/>
                    </a:ext>
                  </a:extLst>
                </a:gridCol>
              </a:tblGrid>
              <a:tr h="443599">
                <a:tc>
                  <a:txBody>
                    <a:bodyPr/>
                    <a:lstStyle/>
                    <a:p>
                      <a:endParaRPr lang="en-US" dirty="0"/>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0000"/>
                  </a:ext>
                </a:extLst>
              </a:tr>
              <a:tr h="449760">
                <a:tc>
                  <a:txBody>
                    <a:bodyPr/>
                    <a:lstStyle/>
                    <a:p>
                      <a:r>
                        <a:rPr lang="en-US" dirty="0"/>
                        <a:t>1</a:t>
                      </a:r>
                    </a:p>
                  </a:txBody>
                  <a:tcPr/>
                </a:tc>
                <a:tc>
                  <a:txBody>
                    <a:bodyPr/>
                    <a:lstStyle/>
                    <a:p>
                      <a:r>
                        <a:rPr lang="en-US"/>
                        <a:t>0</a:t>
                      </a:r>
                      <a:endParaRPr lang="en-US" dirty="0"/>
                    </a:p>
                  </a:txBody>
                  <a:tcPr/>
                </a:tc>
                <a:tc>
                  <a:txBody>
                    <a:bodyPr/>
                    <a:lstStyle/>
                    <a:p>
                      <a:r>
                        <a:rPr lang="en-US" dirty="0"/>
                        <a:t>5</a:t>
                      </a:r>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a:t>1</a:t>
                      </a:r>
                      <a:endParaRPr lang="en-US" dirty="0"/>
                    </a:p>
                  </a:txBody>
                  <a:tcPr/>
                </a:tc>
                <a:extLst>
                  <a:ext uri="{0D108BD9-81ED-4DB2-BD59-A6C34878D82A}">
                    <a16:rowId xmlns:a16="http://schemas.microsoft.com/office/drawing/2014/main" val="10001"/>
                  </a:ext>
                </a:extLst>
              </a:tr>
              <a:tr h="449760">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4</a:t>
                      </a:r>
                    </a:p>
                  </a:txBody>
                  <a:tcPr/>
                </a:tc>
                <a:tc>
                  <a:txBody>
                    <a:bodyPr/>
                    <a:lstStyle/>
                    <a:p>
                      <a:r>
                        <a:rPr lang="en-US" dirty="0"/>
                        <a:t>6</a:t>
                      </a:r>
                    </a:p>
                  </a:txBody>
                  <a:tcPr/>
                </a:tc>
                <a:tc>
                  <a:txBody>
                    <a:bodyPr/>
                    <a:lstStyle/>
                    <a:p>
                      <a:r>
                        <a:rPr lang="en-US" dirty="0"/>
                        <a:t>3</a:t>
                      </a:r>
                    </a:p>
                  </a:txBody>
                  <a:tcPr/>
                </a:tc>
                <a:extLst>
                  <a:ext uri="{0D108BD9-81ED-4DB2-BD59-A6C34878D82A}">
                    <a16:rowId xmlns:a16="http://schemas.microsoft.com/office/drawing/2014/main" val="10002"/>
                  </a:ext>
                </a:extLst>
              </a:tr>
              <a:tr h="449760">
                <a:tc>
                  <a:txBody>
                    <a:bodyPr/>
                    <a:lstStyle/>
                    <a:p>
                      <a:r>
                        <a:rPr lang="en-US" dirty="0"/>
                        <a:t>3</a:t>
                      </a:r>
                    </a:p>
                  </a:txBody>
                  <a:tcPr/>
                </a:tc>
                <a:tc>
                  <a:txBody>
                    <a:bodyPr/>
                    <a:lstStyle/>
                    <a:p>
                      <a:r>
                        <a:rPr lang="en-US"/>
                        <a:t>0</a:t>
                      </a:r>
                      <a:endParaRPr lang="en-US" dirty="0"/>
                    </a:p>
                  </a:txBody>
                  <a:tcPr/>
                </a:tc>
                <a:tc>
                  <a:txBody>
                    <a:bodyPr/>
                    <a:lstStyle/>
                    <a:p>
                      <a:r>
                        <a:rPr lang="en-US" dirty="0"/>
                        <a:t>4</a:t>
                      </a:r>
                    </a:p>
                  </a:txBody>
                  <a:tcPr/>
                </a:tc>
                <a:tc>
                  <a:txBody>
                    <a:bodyPr/>
                    <a:lstStyle/>
                    <a:p>
                      <a:r>
                        <a:rPr lang="en-US" dirty="0"/>
                        <a:t>0</a:t>
                      </a:r>
                    </a:p>
                  </a:txBody>
                  <a:tcPr/>
                </a:tc>
                <a:tc>
                  <a:txBody>
                    <a:bodyPr/>
                    <a:lstStyle/>
                    <a:p>
                      <a:r>
                        <a:rPr lang="en-US" dirty="0"/>
                        <a:t>2</a:t>
                      </a:r>
                    </a:p>
                  </a:txBody>
                  <a:tcPr/>
                </a:tc>
                <a:tc>
                  <a:txBody>
                    <a:bodyPr/>
                    <a:lstStyle/>
                    <a:p>
                      <a:r>
                        <a:rPr lang="en-US"/>
                        <a:t>0</a:t>
                      </a:r>
                      <a:endParaRPr lang="en-US" dirty="0"/>
                    </a:p>
                  </a:txBody>
                  <a:tcPr/>
                </a:tc>
                <a:extLst>
                  <a:ext uri="{0D108BD9-81ED-4DB2-BD59-A6C34878D82A}">
                    <a16:rowId xmlns:a16="http://schemas.microsoft.com/office/drawing/2014/main" val="10003"/>
                  </a:ext>
                </a:extLst>
              </a:tr>
              <a:tr h="449760">
                <a:tc>
                  <a:txBody>
                    <a:bodyPr/>
                    <a:lstStyle/>
                    <a:p>
                      <a:r>
                        <a:rPr lang="en-US" dirty="0"/>
                        <a:t>4</a:t>
                      </a:r>
                    </a:p>
                  </a:txBody>
                  <a:tcPr/>
                </a:tc>
                <a:tc>
                  <a:txBody>
                    <a:bodyPr/>
                    <a:lstStyle/>
                    <a:p>
                      <a:r>
                        <a:rPr lang="en-US"/>
                        <a:t>0</a:t>
                      </a:r>
                      <a:endParaRPr lang="en-US" dirty="0"/>
                    </a:p>
                  </a:txBody>
                  <a:tcPr/>
                </a:tc>
                <a:tc>
                  <a:txBody>
                    <a:bodyPr/>
                    <a:lstStyle/>
                    <a:p>
                      <a:r>
                        <a:rPr lang="en-US" dirty="0"/>
                        <a:t>6</a:t>
                      </a:r>
                    </a:p>
                  </a:txBody>
                  <a:tcPr/>
                </a:tc>
                <a:tc>
                  <a:txBody>
                    <a:bodyPr/>
                    <a:lstStyle/>
                    <a:p>
                      <a:r>
                        <a:rPr lang="en-US" dirty="0"/>
                        <a:t>2</a:t>
                      </a:r>
                    </a:p>
                  </a:txBody>
                  <a:tcPr/>
                </a:tc>
                <a:tc>
                  <a:txBody>
                    <a:bodyPr/>
                    <a:lstStyle/>
                    <a:p>
                      <a:r>
                        <a:rPr lang="en-US"/>
                        <a:t>0</a:t>
                      </a:r>
                      <a:endParaRPr lang="en-US" dirty="0"/>
                    </a:p>
                  </a:txBody>
                  <a:tcPr/>
                </a:tc>
                <a:tc>
                  <a:txBody>
                    <a:bodyPr/>
                    <a:lstStyle/>
                    <a:p>
                      <a:r>
                        <a:rPr lang="en-US" dirty="0"/>
                        <a:t>7</a:t>
                      </a:r>
                    </a:p>
                  </a:txBody>
                  <a:tcPr/>
                </a:tc>
                <a:extLst>
                  <a:ext uri="{0D108BD9-81ED-4DB2-BD59-A6C34878D82A}">
                    <a16:rowId xmlns:a16="http://schemas.microsoft.com/office/drawing/2014/main" val="10004"/>
                  </a:ext>
                </a:extLst>
              </a:tr>
              <a:tr h="449760">
                <a:tc>
                  <a:txBody>
                    <a:bodyPr/>
                    <a:lstStyle/>
                    <a:p>
                      <a:r>
                        <a:rPr lang="en-US" dirty="0"/>
                        <a:t>5</a:t>
                      </a:r>
                    </a:p>
                  </a:txBody>
                  <a:tcPr/>
                </a:tc>
                <a:tc>
                  <a:txBody>
                    <a:bodyPr/>
                    <a:lstStyle/>
                    <a:p>
                      <a:r>
                        <a:rPr lang="en-US"/>
                        <a:t>1</a:t>
                      </a:r>
                      <a:endParaRPr lang="en-US" dirty="0"/>
                    </a:p>
                  </a:txBody>
                  <a:tcPr/>
                </a:tc>
                <a:tc>
                  <a:txBody>
                    <a:bodyPr/>
                    <a:lstStyle/>
                    <a:p>
                      <a:r>
                        <a:rPr lang="en-US" dirty="0"/>
                        <a:t>3</a:t>
                      </a:r>
                    </a:p>
                  </a:txBody>
                  <a:tcPr/>
                </a:tc>
                <a:tc>
                  <a:txBody>
                    <a:bodyPr/>
                    <a:lstStyle/>
                    <a:p>
                      <a:r>
                        <a:rPr lang="en-US"/>
                        <a:t>0</a:t>
                      </a:r>
                      <a:endParaRPr lang="en-US" dirty="0"/>
                    </a:p>
                  </a:txBody>
                  <a:tcPr/>
                </a:tc>
                <a:tc>
                  <a:txBody>
                    <a:bodyPr/>
                    <a:lstStyle/>
                    <a:p>
                      <a:r>
                        <a:rPr lang="en-US" dirty="0"/>
                        <a:t>7</a:t>
                      </a:r>
                    </a:p>
                  </a:txBody>
                  <a:tcPr/>
                </a:tc>
                <a:tc>
                  <a:txBody>
                    <a:bodyPr/>
                    <a:lstStyle/>
                    <a:p>
                      <a:r>
                        <a:rPr lang="en-US" dirty="0"/>
                        <a:t>0</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1752599"/>
          </a:xfrm>
        </p:spPr>
        <p:txBody>
          <a:bodyPr>
            <a:normAutofit/>
          </a:bodyPr>
          <a:lstStyle/>
          <a:p>
            <a:pPr lvl="0"/>
            <a:r>
              <a:rPr lang="en-US" sz="2200" dirty="0"/>
              <a:t>Adjacency-list representation</a:t>
            </a:r>
          </a:p>
          <a:p>
            <a:pPr lvl="1"/>
            <a:r>
              <a:rPr lang="en-US" sz="2200" dirty="0"/>
              <a:t>an array of |</a:t>
            </a:r>
            <a:r>
              <a:rPr lang="en-US" sz="2200" i="1" dirty="0"/>
              <a:t>V </a:t>
            </a:r>
            <a:r>
              <a:rPr lang="en-US" sz="2200" dirty="0"/>
              <a:t>| elements, one for each vertex in </a:t>
            </a:r>
            <a:r>
              <a:rPr lang="en-US" sz="2200" i="1" dirty="0"/>
              <a:t>V</a:t>
            </a:r>
            <a:endParaRPr lang="en-US" sz="2200" dirty="0"/>
          </a:p>
          <a:p>
            <a:pPr lvl="1"/>
            <a:r>
              <a:rPr lang="en-US" sz="2200" dirty="0"/>
              <a:t>For each </a:t>
            </a:r>
            <a:r>
              <a:rPr lang="en-US" sz="2200" i="1" dirty="0"/>
              <a:t>u in </a:t>
            </a:r>
            <a:r>
              <a:rPr lang="en-US" sz="2200" dirty="0"/>
              <a:t> </a:t>
            </a:r>
            <a:r>
              <a:rPr lang="en-US" sz="2200" i="1" dirty="0"/>
              <a:t>V </a:t>
            </a:r>
            <a:r>
              <a:rPr lang="en-US" sz="2200" dirty="0"/>
              <a:t>, </a:t>
            </a:r>
            <a:r>
              <a:rPr lang="en-US" sz="2200" i="1" dirty="0"/>
              <a:t>ADJ </a:t>
            </a:r>
            <a:r>
              <a:rPr lang="en-US" sz="2200" dirty="0"/>
              <a:t>[ </a:t>
            </a:r>
            <a:r>
              <a:rPr lang="en-US" sz="2200" i="1" dirty="0"/>
              <a:t>u </a:t>
            </a:r>
            <a:r>
              <a:rPr lang="en-US" sz="2200" dirty="0"/>
              <a:t>] points to all its adjacent vertices.</a:t>
            </a:r>
          </a:p>
          <a:p>
            <a:pPr lvl="1"/>
            <a:endParaRPr lang="en-US" sz="2200" dirty="0"/>
          </a:p>
          <a:p>
            <a:endParaRPr lang="en-US" sz="2200" dirty="0"/>
          </a:p>
        </p:txBody>
      </p:sp>
      <p:sp>
        <p:nvSpPr>
          <p:cNvPr id="4" name="Date Placeholder 3"/>
          <p:cNvSpPr>
            <a:spLocks noGrp="1"/>
          </p:cNvSpPr>
          <p:nvPr>
            <p:ph type="dt" sz="half" idx="10"/>
          </p:nvPr>
        </p:nvSpPr>
        <p:spPr/>
        <p:txBody>
          <a:bodyPr/>
          <a:lstStyle/>
          <a:p>
            <a:fld id="{631E81C7-FED9-4EC5-AD31-56D77875C7A3}"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Adjacency List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15361" name="Group 1"/>
          <p:cNvGrpSpPr/>
          <p:nvPr/>
        </p:nvGrpSpPr>
        <p:grpSpPr bwMode="auto">
          <a:xfrm>
            <a:off x="990600" y="3505200"/>
            <a:ext cx="2405062" cy="2111375"/>
            <a:chOff x="1782" y="519"/>
            <a:chExt cx="3787" cy="3324"/>
          </a:xfrm>
        </p:grpSpPr>
        <p:sp>
          <p:nvSpPr>
            <p:cNvPr id="15362" name="AutoShape 2"/>
            <p:cNvSpPr/>
            <p:nvPr/>
          </p:nvSpPr>
          <p:spPr bwMode="auto">
            <a:xfrm>
              <a:off x="1922" y="526"/>
              <a:ext cx="2424" cy="2648"/>
            </a:xfrm>
            <a:custGeom>
              <a:avLst/>
              <a:gdLst/>
              <a:ahLst/>
              <a:cxnLst>
                <a:cxn ang="0">
                  <a:pos x="23" y="288"/>
                </a:cxn>
                <a:cxn ang="0">
                  <a:pos x="130" y="104"/>
                </a:cxn>
                <a:cxn ang="0">
                  <a:pos x="299" y="8"/>
                </a:cxn>
                <a:cxn ang="0">
                  <a:pos x="491" y="28"/>
                </a:cxn>
                <a:cxn ang="0">
                  <a:pos x="642" y="158"/>
                </a:cxn>
                <a:cxn ang="0">
                  <a:pos x="722" y="363"/>
                </a:cxn>
                <a:cxn ang="0">
                  <a:pos x="705" y="596"/>
                </a:cxn>
                <a:cxn ang="0">
                  <a:pos x="598" y="780"/>
                </a:cxn>
                <a:cxn ang="0">
                  <a:pos x="429" y="876"/>
                </a:cxn>
                <a:cxn ang="0">
                  <a:pos x="237" y="856"/>
                </a:cxn>
                <a:cxn ang="0">
                  <a:pos x="86" y="726"/>
                </a:cxn>
                <a:cxn ang="0">
                  <a:pos x="6" y="521"/>
                </a:cxn>
                <a:cxn ang="0">
                  <a:pos x="6" y="2128"/>
                </a:cxn>
                <a:cxn ang="0">
                  <a:pos x="86" y="1923"/>
                </a:cxn>
                <a:cxn ang="0">
                  <a:pos x="237" y="1794"/>
                </a:cxn>
                <a:cxn ang="0">
                  <a:pos x="429" y="1774"/>
                </a:cxn>
                <a:cxn ang="0">
                  <a:pos x="598" y="1870"/>
                </a:cxn>
                <a:cxn ang="0">
                  <a:pos x="705" y="2054"/>
                </a:cxn>
                <a:cxn ang="0">
                  <a:pos x="722" y="2286"/>
                </a:cxn>
                <a:cxn ang="0">
                  <a:pos x="642" y="2491"/>
                </a:cxn>
                <a:cxn ang="0">
                  <a:pos x="491" y="2620"/>
                </a:cxn>
                <a:cxn ang="0">
                  <a:pos x="299" y="2641"/>
                </a:cxn>
                <a:cxn ang="0">
                  <a:pos x="130" y="2544"/>
                </a:cxn>
                <a:cxn ang="0">
                  <a:pos x="23" y="2361"/>
                </a:cxn>
                <a:cxn ang="0">
                  <a:pos x="1697" y="2207"/>
                </a:cxn>
                <a:cxn ang="0">
                  <a:pos x="1747" y="1985"/>
                </a:cxn>
                <a:cxn ang="0">
                  <a:pos x="1877" y="1827"/>
                </a:cxn>
                <a:cxn ang="0">
                  <a:pos x="2061" y="1767"/>
                </a:cxn>
                <a:cxn ang="0">
                  <a:pos x="2244" y="1827"/>
                </a:cxn>
                <a:cxn ang="0">
                  <a:pos x="2375" y="1985"/>
                </a:cxn>
                <a:cxn ang="0">
                  <a:pos x="2424" y="2207"/>
                </a:cxn>
                <a:cxn ang="0">
                  <a:pos x="2375" y="2429"/>
                </a:cxn>
                <a:cxn ang="0">
                  <a:pos x="2244" y="2587"/>
                </a:cxn>
                <a:cxn ang="0">
                  <a:pos x="2061" y="2648"/>
                </a:cxn>
                <a:cxn ang="0">
                  <a:pos x="1877" y="2587"/>
                </a:cxn>
                <a:cxn ang="0">
                  <a:pos x="1747" y="2429"/>
                </a:cxn>
                <a:cxn ang="0">
                  <a:pos x="1697" y="2207"/>
                </a:cxn>
                <a:cxn ang="0">
                  <a:pos x="1720" y="288"/>
                </a:cxn>
                <a:cxn ang="0">
                  <a:pos x="1827" y="104"/>
                </a:cxn>
                <a:cxn ang="0">
                  <a:pos x="1995" y="8"/>
                </a:cxn>
                <a:cxn ang="0">
                  <a:pos x="2188" y="28"/>
                </a:cxn>
                <a:cxn ang="0">
                  <a:pos x="2339" y="158"/>
                </a:cxn>
                <a:cxn ang="0">
                  <a:pos x="2419" y="363"/>
                </a:cxn>
                <a:cxn ang="0">
                  <a:pos x="2402" y="596"/>
                </a:cxn>
                <a:cxn ang="0">
                  <a:pos x="2295" y="780"/>
                </a:cxn>
                <a:cxn ang="0">
                  <a:pos x="2126" y="876"/>
                </a:cxn>
                <a:cxn ang="0">
                  <a:pos x="1934" y="856"/>
                </a:cxn>
                <a:cxn ang="0">
                  <a:pos x="1783" y="726"/>
                </a:cxn>
                <a:cxn ang="0">
                  <a:pos x="1703" y="521"/>
                </a:cxn>
              </a:cxnLst>
              <a:rect l="0" t="0" r="r" b="b"/>
              <a:pathLst>
                <a:path w="2424" h="2648">
                  <a:moveTo>
                    <a:pt x="0" y="442"/>
                  </a:moveTo>
                  <a:lnTo>
                    <a:pt x="6" y="363"/>
                  </a:lnTo>
                  <a:lnTo>
                    <a:pt x="23" y="288"/>
                  </a:lnTo>
                  <a:lnTo>
                    <a:pt x="50" y="219"/>
                  </a:lnTo>
                  <a:lnTo>
                    <a:pt x="86" y="158"/>
                  </a:lnTo>
                  <a:lnTo>
                    <a:pt x="130" y="104"/>
                  </a:lnTo>
                  <a:lnTo>
                    <a:pt x="180" y="61"/>
                  </a:lnTo>
                  <a:lnTo>
                    <a:pt x="237" y="28"/>
                  </a:lnTo>
                  <a:lnTo>
                    <a:pt x="299" y="8"/>
                  </a:lnTo>
                  <a:lnTo>
                    <a:pt x="364" y="0"/>
                  </a:lnTo>
                  <a:lnTo>
                    <a:pt x="429" y="8"/>
                  </a:lnTo>
                  <a:lnTo>
                    <a:pt x="491" y="28"/>
                  </a:lnTo>
                  <a:lnTo>
                    <a:pt x="548" y="61"/>
                  </a:lnTo>
                  <a:lnTo>
                    <a:pt x="598" y="104"/>
                  </a:lnTo>
                  <a:lnTo>
                    <a:pt x="642" y="158"/>
                  </a:lnTo>
                  <a:lnTo>
                    <a:pt x="678" y="219"/>
                  </a:lnTo>
                  <a:lnTo>
                    <a:pt x="705" y="288"/>
                  </a:lnTo>
                  <a:lnTo>
                    <a:pt x="722" y="363"/>
                  </a:lnTo>
                  <a:lnTo>
                    <a:pt x="728" y="442"/>
                  </a:lnTo>
                  <a:lnTo>
                    <a:pt x="722" y="521"/>
                  </a:lnTo>
                  <a:lnTo>
                    <a:pt x="705" y="596"/>
                  </a:lnTo>
                  <a:lnTo>
                    <a:pt x="678" y="665"/>
                  </a:lnTo>
                  <a:lnTo>
                    <a:pt x="642" y="726"/>
                  </a:lnTo>
                  <a:lnTo>
                    <a:pt x="598" y="780"/>
                  </a:lnTo>
                  <a:lnTo>
                    <a:pt x="548" y="823"/>
                  </a:lnTo>
                  <a:lnTo>
                    <a:pt x="491" y="856"/>
                  </a:lnTo>
                  <a:lnTo>
                    <a:pt x="429" y="876"/>
                  </a:lnTo>
                  <a:lnTo>
                    <a:pt x="364" y="884"/>
                  </a:lnTo>
                  <a:lnTo>
                    <a:pt x="299" y="876"/>
                  </a:lnTo>
                  <a:lnTo>
                    <a:pt x="237" y="856"/>
                  </a:lnTo>
                  <a:lnTo>
                    <a:pt x="180" y="823"/>
                  </a:lnTo>
                  <a:lnTo>
                    <a:pt x="130" y="780"/>
                  </a:lnTo>
                  <a:lnTo>
                    <a:pt x="86" y="726"/>
                  </a:lnTo>
                  <a:lnTo>
                    <a:pt x="50" y="665"/>
                  </a:lnTo>
                  <a:lnTo>
                    <a:pt x="23" y="596"/>
                  </a:lnTo>
                  <a:lnTo>
                    <a:pt x="6" y="521"/>
                  </a:lnTo>
                  <a:lnTo>
                    <a:pt x="0" y="442"/>
                  </a:lnTo>
                  <a:close/>
                  <a:moveTo>
                    <a:pt x="0" y="2207"/>
                  </a:moveTo>
                  <a:lnTo>
                    <a:pt x="6" y="2128"/>
                  </a:lnTo>
                  <a:lnTo>
                    <a:pt x="23" y="2054"/>
                  </a:lnTo>
                  <a:lnTo>
                    <a:pt x="50" y="1985"/>
                  </a:lnTo>
                  <a:lnTo>
                    <a:pt x="86" y="1923"/>
                  </a:lnTo>
                  <a:lnTo>
                    <a:pt x="130" y="1870"/>
                  </a:lnTo>
                  <a:lnTo>
                    <a:pt x="180" y="1827"/>
                  </a:lnTo>
                  <a:lnTo>
                    <a:pt x="237" y="1794"/>
                  </a:lnTo>
                  <a:lnTo>
                    <a:pt x="299" y="1774"/>
                  </a:lnTo>
                  <a:lnTo>
                    <a:pt x="364" y="1767"/>
                  </a:lnTo>
                  <a:lnTo>
                    <a:pt x="429" y="1774"/>
                  </a:lnTo>
                  <a:lnTo>
                    <a:pt x="491" y="1794"/>
                  </a:lnTo>
                  <a:lnTo>
                    <a:pt x="548" y="1827"/>
                  </a:lnTo>
                  <a:lnTo>
                    <a:pt x="598" y="1870"/>
                  </a:lnTo>
                  <a:lnTo>
                    <a:pt x="642" y="1923"/>
                  </a:lnTo>
                  <a:lnTo>
                    <a:pt x="678" y="1985"/>
                  </a:lnTo>
                  <a:lnTo>
                    <a:pt x="705" y="2054"/>
                  </a:lnTo>
                  <a:lnTo>
                    <a:pt x="722" y="2128"/>
                  </a:lnTo>
                  <a:lnTo>
                    <a:pt x="728" y="2207"/>
                  </a:lnTo>
                  <a:lnTo>
                    <a:pt x="722" y="2286"/>
                  </a:lnTo>
                  <a:lnTo>
                    <a:pt x="705" y="2361"/>
                  </a:lnTo>
                  <a:lnTo>
                    <a:pt x="678" y="2429"/>
                  </a:lnTo>
                  <a:lnTo>
                    <a:pt x="642" y="2491"/>
                  </a:lnTo>
                  <a:lnTo>
                    <a:pt x="598" y="2544"/>
                  </a:lnTo>
                  <a:lnTo>
                    <a:pt x="548" y="2587"/>
                  </a:lnTo>
                  <a:lnTo>
                    <a:pt x="491" y="2620"/>
                  </a:lnTo>
                  <a:lnTo>
                    <a:pt x="429" y="2641"/>
                  </a:lnTo>
                  <a:lnTo>
                    <a:pt x="364" y="2648"/>
                  </a:lnTo>
                  <a:lnTo>
                    <a:pt x="299" y="2641"/>
                  </a:lnTo>
                  <a:lnTo>
                    <a:pt x="237" y="2620"/>
                  </a:lnTo>
                  <a:lnTo>
                    <a:pt x="180" y="2587"/>
                  </a:lnTo>
                  <a:lnTo>
                    <a:pt x="130" y="2544"/>
                  </a:lnTo>
                  <a:lnTo>
                    <a:pt x="86" y="2491"/>
                  </a:lnTo>
                  <a:lnTo>
                    <a:pt x="50" y="2429"/>
                  </a:lnTo>
                  <a:lnTo>
                    <a:pt x="23" y="2361"/>
                  </a:lnTo>
                  <a:lnTo>
                    <a:pt x="6" y="2286"/>
                  </a:lnTo>
                  <a:lnTo>
                    <a:pt x="0" y="2207"/>
                  </a:lnTo>
                  <a:close/>
                  <a:moveTo>
                    <a:pt x="1697" y="2207"/>
                  </a:moveTo>
                  <a:lnTo>
                    <a:pt x="1703" y="2128"/>
                  </a:lnTo>
                  <a:lnTo>
                    <a:pt x="1720" y="2054"/>
                  </a:lnTo>
                  <a:lnTo>
                    <a:pt x="1747" y="1985"/>
                  </a:lnTo>
                  <a:lnTo>
                    <a:pt x="1783" y="1923"/>
                  </a:lnTo>
                  <a:lnTo>
                    <a:pt x="1827" y="1870"/>
                  </a:lnTo>
                  <a:lnTo>
                    <a:pt x="1877" y="1827"/>
                  </a:lnTo>
                  <a:lnTo>
                    <a:pt x="1934" y="1794"/>
                  </a:lnTo>
                  <a:lnTo>
                    <a:pt x="1995" y="1774"/>
                  </a:lnTo>
                  <a:lnTo>
                    <a:pt x="2061" y="1767"/>
                  </a:lnTo>
                  <a:lnTo>
                    <a:pt x="2126" y="1774"/>
                  </a:lnTo>
                  <a:lnTo>
                    <a:pt x="2188" y="1794"/>
                  </a:lnTo>
                  <a:lnTo>
                    <a:pt x="2244" y="1827"/>
                  </a:lnTo>
                  <a:lnTo>
                    <a:pt x="2295" y="1870"/>
                  </a:lnTo>
                  <a:lnTo>
                    <a:pt x="2339" y="1923"/>
                  </a:lnTo>
                  <a:lnTo>
                    <a:pt x="2375" y="1985"/>
                  </a:lnTo>
                  <a:lnTo>
                    <a:pt x="2402" y="2054"/>
                  </a:lnTo>
                  <a:lnTo>
                    <a:pt x="2419" y="2128"/>
                  </a:lnTo>
                  <a:lnTo>
                    <a:pt x="2424" y="2207"/>
                  </a:lnTo>
                  <a:lnTo>
                    <a:pt x="2419" y="2286"/>
                  </a:lnTo>
                  <a:lnTo>
                    <a:pt x="2402" y="2361"/>
                  </a:lnTo>
                  <a:lnTo>
                    <a:pt x="2375" y="2429"/>
                  </a:lnTo>
                  <a:lnTo>
                    <a:pt x="2339" y="2491"/>
                  </a:lnTo>
                  <a:lnTo>
                    <a:pt x="2295" y="2544"/>
                  </a:lnTo>
                  <a:lnTo>
                    <a:pt x="2244" y="2587"/>
                  </a:lnTo>
                  <a:lnTo>
                    <a:pt x="2188" y="2620"/>
                  </a:lnTo>
                  <a:lnTo>
                    <a:pt x="2126" y="2641"/>
                  </a:lnTo>
                  <a:lnTo>
                    <a:pt x="2061" y="2648"/>
                  </a:lnTo>
                  <a:lnTo>
                    <a:pt x="1995" y="2641"/>
                  </a:lnTo>
                  <a:lnTo>
                    <a:pt x="1934" y="2620"/>
                  </a:lnTo>
                  <a:lnTo>
                    <a:pt x="1877" y="2587"/>
                  </a:lnTo>
                  <a:lnTo>
                    <a:pt x="1827" y="2544"/>
                  </a:lnTo>
                  <a:lnTo>
                    <a:pt x="1783" y="2491"/>
                  </a:lnTo>
                  <a:lnTo>
                    <a:pt x="1747" y="2429"/>
                  </a:lnTo>
                  <a:lnTo>
                    <a:pt x="1720" y="2361"/>
                  </a:lnTo>
                  <a:lnTo>
                    <a:pt x="1703" y="2286"/>
                  </a:lnTo>
                  <a:lnTo>
                    <a:pt x="1697" y="2207"/>
                  </a:lnTo>
                  <a:close/>
                  <a:moveTo>
                    <a:pt x="1697" y="442"/>
                  </a:moveTo>
                  <a:lnTo>
                    <a:pt x="1703" y="363"/>
                  </a:lnTo>
                  <a:lnTo>
                    <a:pt x="1720" y="288"/>
                  </a:lnTo>
                  <a:lnTo>
                    <a:pt x="1747" y="219"/>
                  </a:lnTo>
                  <a:lnTo>
                    <a:pt x="1783" y="158"/>
                  </a:lnTo>
                  <a:lnTo>
                    <a:pt x="1827" y="104"/>
                  </a:lnTo>
                  <a:lnTo>
                    <a:pt x="1877" y="61"/>
                  </a:lnTo>
                  <a:lnTo>
                    <a:pt x="1934" y="28"/>
                  </a:lnTo>
                  <a:lnTo>
                    <a:pt x="1995" y="8"/>
                  </a:lnTo>
                  <a:lnTo>
                    <a:pt x="2061" y="0"/>
                  </a:lnTo>
                  <a:lnTo>
                    <a:pt x="2126" y="8"/>
                  </a:lnTo>
                  <a:lnTo>
                    <a:pt x="2188" y="28"/>
                  </a:lnTo>
                  <a:lnTo>
                    <a:pt x="2244" y="61"/>
                  </a:lnTo>
                  <a:lnTo>
                    <a:pt x="2295" y="104"/>
                  </a:lnTo>
                  <a:lnTo>
                    <a:pt x="2339" y="158"/>
                  </a:lnTo>
                  <a:lnTo>
                    <a:pt x="2375" y="219"/>
                  </a:lnTo>
                  <a:lnTo>
                    <a:pt x="2402" y="288"/>
                  </a:lnTo>
                  <a:lnTo>
                    <a:pt x="2419" y="363"/>
                  </a:lnTo>
                  <a:lnTo>
                    <a:pt x="2424" y="442"/>
                  </a:lnTo>
                  <a:lnTo>
                    <a:pt x="2419" y="521"/>
                  </a:lnTo>
                  <a:lnTo>
                    <a:pt x="2402" y="596"/>
                  </a:lnTo>
                  <a:lnTo>
                    <a:pt x="2375" y="665"/>
                  </a:lnTo>
                  <a:lnTo>
                    <a:pt x="2339" y="726"/>
                  </a:lnTo>
                  <a:lnTo>
                    <a:pt x="2295" y="780"/>
                  </a:lnTo>
                  <a:lnTo>
                    <a:pt x="2244" y="823"/>
                  </a:lnTo>
                  <a:lnTo>
                    <a:pt x="2188" y="856"/>
                  </a:lnTo>
                  <a:lnTo>
                    <a:pt x="2126" y="876"/>
                  </a:lnTo>
                  <a:lnTo>
                    <a:pt x="2061" y="884"/>
                  </a:lnTo>
                  <a:lnTo>
                    <a:pt x="1995" y="876"/>
                  </a:lnTo>
                  <a:lnTo>
                    <a:pt x="1934" y="856"/>
                  </a:lnTo>
                  <a:lnTo>
                    <a:pt x="1877" y="823"/>
                  </a:lnTo>
                  <a:lnTo>
                    <a:pt x="1827" y="780"/>
                  </a:lnTo>
                  <a:lnTo>
                    <a:pt x="1783" y="726"/>
                  </a:lnTo>
                  <a:lnTo>
                    <a:pt x="1747" y="665"/>
                  </a:lnTo>
                  <a:lnTo>
                    <a:pt x="1720" y="596"/>
                  </a:lnTo>
                  <a:lnTo>
                    <a:pt x="1703" y="521"/>
                  </a:lnTo>
                  <a:lnTo>
                    <a:pt x="1697" y="442"/>
                  </a:lnTo>
                  <a:close/>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5363" name="AutoShape 3"/>
            <p:cNvSpPr/>
            <p:nvPr/>
          </p:nvSpPr>
          <p:spPr bwMode="auto">
            <a:xfrm>
              <a:off x="2226" y="909"/>
              <a:ext cx="1820" cy="1887"/>
            </a:xfrm>
            <a:custGeom>
              <a:avLst/>
              <a:gdLst/>
              <a:ahLst/>
              <a:cxnLst>
                <a:cxn ang="0">
                  <a:pos x="120" y="1265"/>
                </a:cxn>
                <a:cxn ang="0">
                  <a:pos x="76" y="1265"/>
                </a:cxn>
                <a:cxn ang="0">
                  <a:pos x="76" y="502"/>
                </a:cxn>
                <a:cxn ang="0">
                  <a:pos x="44" y="502"/>
                </a:cxn>
                <a:cxn ang="0">
                  <a:pos x="44" y="1265"/>
                </a:cxn>
                <a:cxn ang="0">
                  <a:pos x="0" y="1265"/>
                </a:cxn>
                <a:cxn ang="0">
                  <a:pos x="60" y="1385"/>
                </a:cxn>
                <a:cxn ang="0">
                  <a:pos x="110" y="1285"/>
                </a:cxn>
                <a:cxn ang="0">
                  <a:pos x="120" y="1265"/>
                </a:cxn>
                <a:cxn ang="0">
                  <a:pos x="1394" y="1811"/>
                </a:cxn>
                <a:cxn ang="0">
                  <a:pos x="545" y="1811"/>
                </a:cxn>
                <a:cxn ang="0">
                  <a:pos x="545" y="1767"/>
                </a:cxn>
                <a:cxn ang="0">
                  <a:pos x="425" y="1827"/>
                </a:cxn>
                <a:cxn ang="0">
                  <a:pos x="545" y="1887"/>
                </a:cxn>
                <a:cxn ang="0">
                  <a:pos x="545" y="1842"/>
                </a:cxn>
                <a:cxn ang="0">
                  <a:pos x="1394" y="1842"/>
                </a:cxn>
                <a:cxn ang="0">
                  <a:pos x="1394" y="1811"/>
                </a:cxn>
                <a:cxn ang="0">
                  <a:pos x="1394" y="60"/>
                </a:cxn>
                <a:cxn ang="0">
                  <a:pos x="1363" y="45"/>
                </a:cxn>
                <a:cxn ang="0">
                  <a:pos x="1274" y="0"/>
                </a:cxn>
                <a:cxn ang="0">
                  <a:pos x="1274" y="45"/>
                </a:cxn>
                <a:cxn ang="0">
                  <a:pos x="425" y="45"/>
                </a:cxn>
                <a:cxn ang="0">
                  <a:pos x="425" y="76"/>
                </a:cxn>
                <a:cxn ang="0">
                  <a:pos x="1274" y="76"/>
                </a:cxn>
                <a:cxn ang="0">
                  <a:pos x="1274" y="120"/>
                </a:cxn>
                <a:cxn ang="0">
                  <a:pos x="1363" y="76"/>
                </a:cxn>
                <a:cxn ang="0">
                  <a:pos x="1394" y="60"/>
                </a:cxn>
                <a:cxn ang="0">
                  <a:pos x="1406" y="366"/>
                </a:cxn>
                <a:cxn ang="0">
                  <a:pos x="1383" y="345"/>
                </a:cxn>
                <a:cxn ang="0">
                  <a:pos x="373" y="1433"/>
                </a:cxn>
                <a:cxn ang="0">
                  <a:pos x="340" y="1403"/>
                </a:cxn>
                <a:cxn ang="0">
                  <a:pos x="302" y="1531"/>
                </a:cxn>
                <a:cxn ang="0">
                  <a:pos x="428" y="1484"/>
                </a:cxn>
                <a:cxn ang="0">
                  <a:pos x="411" y="1469"/>
                </a:cxn>
                <a:cxn ang="0">
                  <a:pos x="395" y="1454"/>
                </a:cxn>
                <a:cxn ang="0">
                  <a:pos x="1406" y="366"/>
                </a:cxn>
                <a:cxn ang="0">
                  <a:pos x="1819" y="1265"/>
                </a:cxn>
                <a:cxn ang="0">
                  <a:pos x="1775" y="1265"/>
                </a:cxn>
                <a:cxn ang="0">
                  <a:pos x="1775" y="502"/>
                </a:cxn>
                <a:cxn ang="0">
                  <a:pos x="1744" y="502"/>
                </a:cxn>
                <a:cxn ang="0">
                  <a:pos x="1744" y="1265"/>
                </a:cxn>
                <a:cxn ang="0">
                  <a:pos x="1699" y="1265"/>
                </a:cxn>
                <a:cxn ang="0">
                  <a:pos x="1759" y="1385"/>
                </a:cxn>
                <a:cxn ang="0">
                  <a:pos x="1809" y="1285"/>
                </a:cxn>
                <a:cxn ang="0">
                  <a:pos x="1819" y="1265"/>
                </a:cxn>
              </a:cxnLst>
              <a:rect l="0" t="0" r="r" b="b"/>
              <a:pathLst>
                <a:path w="1820" h="1887">
                  <a:moveTo>
                    <a:pt x="120" y="1265"/>
                  </a:moveTo>
                  <a:lnTo>
                    <a:pt x="76" y="1265"/>
                  </a:lnTo>
                  <a:lnTo>
                    <a:pt x="76" y="502"/>
                  </a:lnTo>
                  <a:lnTo>
                    <a:pt x="44" y="502"/>
                  </a:lnTo>
                  <a:lnTo>
                    <a:pt x="44" y="1265"/>
                  </a:lnTo>
                  <a:lnTo>
                    <a:pt x="0" y="1265"/>
                  </a:lnTo>
                  <a:lnTo>
                    <a:pt x="60" y="1385"/>
                  </a:lnTo>
                  <a:lnTo>
                    <a:pt x="110" y="1285"/>
                  </a:lnTo>
                  <a:lnTo>
                    <a:pt x="120" y="1265"/>
                  </a:lnTo>
                  <a:close/>
                  <a:moveTo>
                    <a:pt x="1394" y="1811"/>
                  </a:moveTo>
                  <a:lnTo>
                    <a:pt x="545" y="1811"/>
                  </a:lnTo>
                  <a:lnTo>
                    <a:pt x="545" y="1767"/>
                  </a:lnTo>
                  <a:lnTo>
                    <a:pt x="425" y="1827"/>
                  </a:lnTo>
                  <a:lnTo>
                    <a:pt x="545" y="1887"/>
                  </a:lnTo>
                  <a:lnTo>
                    <a:pt x="545" y="1842"/>
                  </a:lnTo>
                  <a:lnTo>
                    <a:pt x="1394" y="1842"/>
                  </a:lnTo>
                  <a:lnTo>
                    <a:pt x="1394" y="1811"/>
                  </a:lnTo>
                  <a:close/>
                  <a:moveTo>
                    <a:pt x="1394" y="60"/>
                  </a:moveTo>
                  <a:lnTo>
                    <a:pt x="1363" y="45"/>
                  </a:lnTo>
                  <a:lnTo>
                    <a:pt x="1274" y="0"/>
                  </a:lnTo>
                  <a:lnTo>
                    <a:pt x="1274" y="45"/>
                  </a:lnTo>
                  <a:lnTo>
                    <a:pt x="425" y="45"/>
                  </a:lnTo>
                  <a:lnTo>
                    <a:pt x="425" y="76"/>
                  </a:lnTo>
                  <a:lnTo>
                    <a:pt x="1274" y="76"/>
                  </a:lnTo>
                  <a:lnTo>
                    <a:pt x="1274" y="120"/>
                  </a:lnTo>
                  <a:lnTo>
                    <a:pt x="1363" y="76"/>
                  </a:lnTo>
                  <a:lnTo>
                    <a:pt x="1394" y="60"/>
                  </a:lnTo>
                  <a:close/>
                  <a:moveTo>
                    <a:pt x="1406" y="366"/>
                  </a:moveTo>
                  <a:lnTo>
                    <a:pt x="1383" y="345"/>
                  </a:lnTo>
                  <a:lnTo>
                    <a:pt x="373" y="1433"/>
                  </a:lnTo>
                  <a:lnTo>
                    <a:pt x="340" y="1403"/>
                  </a:lnTo>
                  <a:lnTo>
                    <a:pt x="302" y="1531"/>
                  </a:lnTo>
                  <a:lnTo>
                    <a:pt x="428" y="1484"/>
                  </a:lnTo>
                  <a:lnTo>
                    <a:pt x="411" y="1469"/>
                  </a:lnTo>
                  <a:lnTo>
                    <a:pt x="395" y="1454"/>
                  </a:lnTo>
                  <a:lnTo>
                    <a:pt x="1406" y="366"/>
                  </a:lnTo>
                  <a:close/>
                  <a:moveTo>
                    <a:pt x="1819" y="1265"/>
                  </a:moveTo>
                  <a:lnTo>
                    <a:pt x="1775" y="1265"/>
                  </a:lnTo>
                  <a:lnTo>
                    <a:pt x="1775" y="502"/>
                  </a:lnTo>
                  <a:lnTo>
                    <a:pt x="1744" y="502"/>
                  </a:lnTo>
                  <a:lnTo>
                    <a:pt x="1744" y="1265"/>
                  </a:lnTo>
                  <a:lnTo>
                    <a:pt x="1699" y="1265"/>
                  </a:lnTo>
                  <a:lnTo>
                    <a:pt x="1759" y="1385"/>
                  </a:lnTo>
                  <a:lnTo>
                    <a:pt x="1809" y="1285"/>
                  </a:lnTo>
                  <a:lnTo>
                    <a:pt x="1819" y="1265"/>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15364" name="Freeform 4"/>
            <p:cNvSpPr/>
            <p:nvPr/>
          </p:nvSpPr>
          <p:spPr bwMode="auto">
            <a:xfrm>
              <a:off x="4831" y="1556"/>
              <a:ext cx="730" cy="884"/>
            </a:xfrm>
            <a:custGeom>
              <a:avLst/>
              <a:gdLst/>
              <a:ahLst/>
              <a:cxnLst>
                <a:cxn ang="0">
                  <a:pos x="0" y="442"/>
                </a:cxn>
                <a:cxn ang="0">
                  <a:pos x="6" y="362"/>
                </a:cxn>
                <a:cxn ang="0">
                  <a:pos x="23" y="288"/>
                </a:cxn>
                <a:cxn ang="0">
                  <a:pos x="50" y="219"/>
                </a:cxn>
                <a:cxn ang="0">
                  <a:pos x="86" y="157"/>
                </a:cxn>
                <a:cxn ang="0">
                  <a:pos x="130" y="104"/>
                </a:cxn>
                <a:cxn ang="0">
                  <a:pos x="181" y="60"/>
                </a:cxn>
                <a:cxn ang="0">
                  <a:pos x="238" y="28"/>
                </a:cxn>
                <a:cxn ang="0">
                  <a:pos x="299" y="7"/>
                </a:cxn>
                <a:cxn ang="0">
                  <a:pos x="365" y="0"/>
                </a:cxn>
                <a:cxn ang="0">
                  <a:pos x="431" y="7"/>
                </a:cxn>
                <a:cxn ang="0">
                  <a:pos x="492" y="28"/>
                </a:cxn>
                <a:cxn ang="0">
                  <a:pos x="549" y="60"/>
                </a:cxn>
                <a:cxn ang="0">
                  <a:pos x="600" y="104"/>
                </a:cxn>
                <a:cxn ang="0">
                  <a:pos x="644" y="157"/>
                </a:cxn>
                <a:cxn ang="0">
                  <a:pos x="680" y="219"/>
                </a:cxn>
                <a:cxn ang="0">
                  <a:pos x="707" y="288"/>
                </a:cxn>
                <a:cxn ang="0">
                  <a:pos x="724" y="362"/>
                </a:cxn>
                <a:cxn ang="0">
                  <a:pos x="730" y="442"/>
                </a:cxn>
                <a:cxn ang="0">
                  <a:pos x="724" y="521"/>
                </a:cxn>
                <a:cxn ang="0">
                  <a:pos x="707" y="596"/>
                </a:cxn>
                <a:cxn ang="0">
                  <a:pos x="680" y="664"/>
                </a:cxn>
                <a:cxn ang="0">
                  <a:pos x="644" y="726"/>
                </a:cxn>
                <a:cxn ang="0">
                  <a:pos x="600" y="779"/>
                </a:cxn>
                <a:cxn ang="0">
                  <a:pos x="549" y="823"/>
                </a:cxn>
                <a:cxn ang="0">
                  <a:pos x="492" y="856"/>
                </a:cxn>
                <a:cxn ang="0">
                  <a:pos x="431" y="876"/>
                </a:cxn>
                <a:cxn ang="0">
                  <a:pos x="365" y="883"/>
                </a:cxn>
                <a:cxn ang="0">
                  <a:pos x="299" y="876"/>
                </a:cxn>
                <a:cxn ang="0">
                  <a:pos x="238" y="856"/>
                </a:cxn>
                <a:cxn ang="0">
                  <a:pos x="181" y="823"/>
                </a:cxn>
                <a:cxn ang="0">
                  <a:pos x="130" y="779"/>
                </a:cxn>
                <a:cxn ang="0">
                  <a:pos x="86" y="726"/>
                </a:cxn>
                <a:cxn ang="0">
                  <a:pos x="50" y="664"/>
                </a:cxn>
                <a:cxn ang="0">
                  <a:pos x="23" y="596"/>
                </a:cxn>
                <a:cxn ang="0">
                  <a:pos x="6" y="521"/>
                </a:cxn>
                <a:cxn ang="0">
                  <a:pos x="0" y="442"/>
                </a:cxn>
              </a:cxnLst>
              <a:rect l="0" t="0" r="r" b="b"/>
              <a:pathLst>
                <a:path w="730" h="884">
                  <a:moveTo>
                    <a:pt x="0" y="442"/>
                  </a:moveTo>
                  <a:lnTo>
                    <a:pt x="6" y="362"/>
                  </a:lnTo>
                  <a:lnTo>
                    <a:pt x="23" y="288"/>
                  </a:lnTo>
                  <a:lnTo>
                    <a:pt x="50" y="219"/>
                  </a:lnTo>
                  <a:lnTo>
                    <a:pt x="86" y="157"/>
                  </a:lnTo>
                  <a:lnTo>
                    <a:pt x="130" y="104"/>
                  </a:lnTo>
                  <a:lnTo>
                    <a:pt x="181" y="60"/>
                  </a:lnTo>
                  <a:lnTo>
                    <a:pt x="238" y="28"/>
                  </a:lnTo>
                  <a:lnTo>
                    <a:pt x="299" y="7"/>
                  </a:lnTo>
                  <a:lnTo>
                    <a:pt x="365" y="0"/>
                  </a:lnTo>
                  <a:lnTo>
                    <a:pt x="431" y="7"/>
                  </a:lnTo>
                  <a:lnTo>
                    <a:pt x="492" y="28"/>
                  </a:lnTo>
                  <a:lnTo>
                    <a:pt x="549" y="60"/>
                  </a:lnTo>
                  <a:lnTo>
                    <a:pt x="600" y="104"/>
                  </a:lnTo>
                  <a:lnTo>
                    <a:pt x="644" y="157"/>
                  </a:lnTo>
                  <a:lnTo>
                    <a:pt x="680" y="219"/>
                  </a:lnTo>
                  <a:lnTo>
                    <a:pt x="707" y="288"/>
                  </a:lnTo>
                  <a:lnTo>
                    <a:pt x="724" y="362"/>
                  </a:lnTo>
                  <a:lnTo>
                    <a:pt x="730" y="442"/>
                  </a:lnTo>
                  <a:lnTo>
                    <a:pt x="724" y="521"/>
                  </a:lnTo>
                  <a:lnTo>
                    <a:pt x="707" y="596"/>
                  </a:lnTo>
                  <a:lnTo>
                    <a:pt x="680" y="664"/>
                  </a:lnTo>
                  <a:lnTo>
                    <a:pt x="644" y="726"/>
                  </a:lnTo>
                  <a:lnTo>
                    <a:pt x="600" y="779"/>
                  </a:lnTo>
                  <a:lnTo>
                    <a:pt x="549" y="823"/>
                  </a:lnTo>
                  <a:lnTo>
                    <a:pt x="492" y="856"/>
                  </a:lnTo>
                  <a:lnTo>
                    <a:pt x="431" y="876"/>
                  </a:lnTo>
                  <a:lnTo>
                    <a:pt x="365" y="883"/>
                  </a:lnTo>
                  <a:lnTo>
                    <a:pt x="299" y="876"/>
                  </a:lnTo>
                  <a:lnTo>
                    <a:pt x="238" y="856"/>
                  </a:lnTo>
                  <a:lnTo>
                    <a:pt x="181" y="823"/>
                  </a:lnTo>
                  <a:lnTo>
                    <a:pt x="130" y="779"/>
                  </a:lnTo>
                  <a:lnTo>
                    <a:pt x="86" y="726"/>
                  </a:lnTo>
                  <a:lnTo>
                    <a:pt x="50" y="664"/>
                  </a:lnTo>
                  <a:lnTo>
                    <a:pt x="23" y="596"/>
                  </a:lnTo>
                  <a:lnTo>
                    <a:pt x="6" y="521"/>
                  </a:lnTo>
                  <a:lnTo>
                    <a:pt x="0" y="442"/>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5365" name="AutoShape 5"/>
            <p:cNvSpPr/>
            <p:nvPr/>
          </p:nvSpPr>
          <p:spPr bwMode="auto">
            <a:xfrm>
              <a:off x="4336" y="1104"/>
              <a:ext cx="618" cy="1483"/>
            </a:xfrm>
            <a:custGeom>
              <a:avLst/>
              <a:gdLst/>
              <a:ahLst/>
              <a:cxnLst>
                <a:cxn ang="0">
                  <a:pos x="503" y="1203"/>
                </a:cxn>
                <a:cxn ang="0">
                  <a:pos x="487" y="1177"/>
                </a:cxn>
                <a:cxn ang="0">
                  <a:pos x="105" y="1408"/>
                </a:cxn>
                <a:cxn ang="0">
                  <a:pos x="82" y="1369"/>
                </a:cxn>
                <a:cxn ang="0">
                  <a:pos x="11" y="1483"/>
                </a:cxn>
                <a:cxn ang="0">
                  <a:pos x="144" y="1472"/>
                </a:cxn>
                <a:cxn ang="0">
                  <a:pos x="128" y="1444"/>
                </a:cxn>
                <a:cxn ang="0">
                  <a:pos x="121" y="1434"/>
                </a:cxn>
                <a:cxn ang="0">
                  <a:pos x="503" y="1203"/>
                </a:cxn>
                <a:cxn ang="0">
                  <a:pos x="618" y="600"/>
                </a:cxn>
                <a:cxn ang="0">
                  <a:pos x="597" y="541"/>
                </a:cxn>
                <a:cxn ang="0">
                  <a:pos x="573" y="473"/>
                </a:cxn>
                <a:cxn ang="0">
                  <a:pos x="542" y="505"/>
                </a:cxn>
                <a:cxn ang="0">
                  <a:pos x="21" y="0"/>
                </a:cxn>
                <a:cxn ang="0">
                  <a:pos x="0" y="23"/>
                </a:cxn>
                <a:cxn ang="0">
                  <a:pos x="521" y="527"/>
                </a:cxn>
                <a:cxn ang="0">
                  <a:pos x="490" y="559"/>
                </a:cxn>
                <a:cxn ang="0">
                  <a:pos x="618" y="600"/>
                </a:cxn>
              </a:cxnLst>
              <a:rect l="0" t="0" r="r" b="b"/>
              <a:pathLst>
                <a:path w="618" h="1483">
                  <a:moveTo>
                    <a:pt x="503" y="1203"/>
                  </a:moveTo>
                  <a:lnTo>
                    <a:pt x="487" y="1177"/>
                  </a:lnTo>
                  <a:lnTo>
                    <a:pt x="105" y="1408"/>
                  </a:lnTo>
                  <a:lnTo>
                    <a:pt x="82" y="1369"/>
                  </a:lnTo>
                  <a:lnTo>
                    <a:pt x="11" y="1483"/>
                  </a:lnTo>
                  <a:lnTo>
                    <a:pt x="144" y="1472"/>
                  </a:lnTo>
                  <a:lnTo>
                    <a:pt x="128" y="1444"/>
                  </a:lnTo>
                  <a:lnTo>
                    <a:pt x="121" y="1434"/>
                  </a:lnTo>
                  <a:lnTo>
                    <a:pt x="503" y="1203"/>
                  </a:lnTo>
                  <a:close/>
                  <a:moveTo>
                    <a:pt x="618" y="600"/>
                  </a:moveTo>
                  <a:lnTo>
                    <a:pt x="597" y="541"/>
                  </a:lnTo>
                  <a:lnTo>
                    <a:pt x="573" y="473"/>
                  </a:lnTo>
                  <a:lnTo>
                    <a:pt x="542" y="505"/>
                  </a:lnTo>
                  <a:lnTo>
                    <a:pt x="21" y="0"/>
                  </a:lnTo>
                  <a:lnTo>
                    <a:pt x="0" y="23"/>
                  </a:lnTo>
                  <a:lnTo>
                    <a:pt x="521" y="527"/>
                  </a:lnTo>
                  <a:lnTo>
                    <a:pt x="490" y="559"/>
                  </a:lnTo>
                  <a:lnTo>
                    <a:pt x="618" y="60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15366" name="AutoShape 6"/>
            <p:cNvSpPr/>
            <p:nvPr/>
          </p:nvSpPr>
          <p:spPr bwMode="auto">
            <a:xfrm>
              <a:off x="1781" y="3017"/>
              <a:ext cx="704" cy="826"/>
            </a:xfrm>
            <a:custGeom>
              <a:avLst/>
              <a:gdLst/>
              <a:ahLst/>
              <a:cxnLst>
                <a:cxn ang="0">
                  <a:pos x="216" y="33"/>
                </a:cxn>
                <a:cxn ang="0">
                  <a:pos x="143" y="100"/>
                </a:cxn>
                <a:cxn ang="0">
                  <a:pos x="65" y="183"/>
                </a:cxn>
                <a:cxn ang="0">
                  <a:pos x="11" y="277"/>
                </a:cxn>
                <a:cxn ang="0">
                  <a:pos x="0" y="356"/>
                </a:cxn>
                <a:cxn ang="0">
                  <a:pos x="8" y="481"/>
                </a:cxn>
                <a:cxn ang="0">
                  <a:pos x="39" y="611"/>
                </a:cxn>
                <a:cxn ang="0">
                  <a:pos x="94" y="720"/>
                </a:cxn>
                <a:cxn ang="0">
                  <a:pos x="143" y="765"/>
                </a:cxn>
                <a:cxn ang="0">
                  <a:pos x="212" y="796"/>
                </a:cxn>
                <a:cxn ang="0">
                  <a:pos x="353" y="823"/>
                </a:cxn>
                <a:cxn ang="0">
                  <a:pos x="501" y="819"/>
                </a:cxn>
                <a:cxn ang="0">
                  <a:pos x="585" y="794"/>
                </a:cxn>
                <a:cxn ang="0">
                  <a:pos x="284" y="782"/>
                </a:cxn>
                <a:cxn ang="0">
                  <a:pos x="181" y="750"/>
                </a:cxn>
                <a:cxn ang="0">
                  <a:pos x="142" y="726"/>
                </a:cxn>
                <a:cxn ang="0">
                  <a:pos x="91" y="655"/>
                </a:cxn>
                <a:cxn ang="0">
                  <a:pos x="50" y="539"/>
                </a:cxn>
                <a:cxn ang="0">
                  <a:pos x="32" y="413"/>
                </a:cxn>
                <a:cxn ang="0">
                  <a:pos x="33" y="330"/>
                </a:cxn>
                <a:cxn ang="0">
                  <a:pos x="49" y="264"/>
                </a:cxn>
                <a:cxn ang="0">
                  <a:pos x="107" y="180"/>
                </a:cxn>
                <a:cxn ang="0">
                  <a:pos x="184" y="104"/>
                </a:cxn>
                <a:cxn ang="0">
                  <a:pos x="264" y="32"/>
                </a:cxn>
                <a:cxn ang="0">
                  <a:pos x="605" y="743"/>
                </a:cxn>
                <a:cxn ang="0">
                  <a:pos x="566" y="768"/>
                </a:cxn>
                <a:cxn ang="0">
                  <a:pos x="461" y="792"/>
                </a:cxn>
                <a:cxn ang="0">
                  <a:pos x="606" y="782"/>
                </a:cxn>
                <a:cxn ang="0">
                  <a:pos x="637" y="755"/>
                </a:cxn>
                <a:cxn ang="0">
                  <a:pos x="613" y="735"/>
                </a:cxn>
                <a:cxn ang="0">
                  <a:pos x="614" y="735"/>
                </a:cxn>
                <a:cxn ang="0">
                  <a:pos x="650" y="736"/>
                </a:cxn>
                <a:cxn ang="0">
                  <a:pos x="625" y="718"/>
                </a:cxn>
                <a:cxn ang="0">
                  <a:pos x="651" y="735"/>
                </a:cxn>
                <a:cxn ang="0">
                  <a:pos x="660" y="716"/>
                </a:cxn>
                <a:cxn ang="0">
                  <a:pos x="625" y="718"/>
                </a:cxn>
                <a:cxn ang="0">
                  <a:pos x="626" y="716"/>
                </a:cxn>
                <a:cxn ang="0">
                  <a:pos x="644" y="385"/>
                </a:cxn>
                <a:cxn ang="0">
                  <a:pos x="656" y="539"/>
                </a:cxn>
                <a:cxn ang="0">
                  <a:pos x="649" y="644"/>
                </a:cxn>
                <a:cxn ang="0">
                  <a:pos x="626" y="716"/>
                </a:cxn>
                <a:cxn ang="0">
                  <a:pos x="680" y="649"/>
                </a:cxn>
                <a:cxn ang="0">
                  <a:pos x="687" y="539"/>
                </a:cxn>
                <a:cxn ang="0">
                  <a:pos x="675" y="381"/>
                </a:cxn>
                <a:cxn ang="0">
                  <a:pos x="585" y="285"/>
                </a:cxn>
                <a:cxn ang="0">
                  <a:pos x="694" y="254"/>
                </a:cxn>
                <a:cxn ang="0">
                  <a:pos x="628" y="278"/>
                </a:cxn>
                <a:cxn ang="0">
                  <a:pos x="656" y="254"/>
                </a:cxn>
              </a:cxnLst>
              <a:rect l="0" t="0" r="r" b="b"/>
              <a:pathLst>
                <a:path w="704" h="826">
                  <a:moveTo>
                    <a:pt x="251" y="0"/>
                  </a:moveTo>
                  <a:lnTo>
                    <a:pt x="242" y="9"/>
                  </a:lnTo>
                  <a:lnTo>
                    <a:pt x="231" y="20"/>
                  </a:lnTo>
                  <a:lnTo>
                    <a:pt x="216" y="33"/>
                  </a:lnTo>
                  <a:lnTo>
                    <a:pt x="200" y="48"/>
                  </a:lnTo>
                  <a:lnTo>
                    <a:pt x="182" y="64"/>
                  </a:lnTo>
                  <a:lnTo>
                    <a:pt x="163" y="81"/>
                  </a:lnTo>
                  <a:lnTo>
                    <a:pt x="143" y="100"/>
                  </a:lnTo>
                  <a:lnTo>
                    <a:pt x="123" y="119"/>
                  </a:lnTo>
                  <a:lnTo>
                    <a:pt x="103" y="139"/>
                  </a:lnTo>
                  <a:lnTo>
                    <a:pt x="83" y="161"/>
                  </a:lnTo>
                  <a:lnTo>
                    <a:pt x="65" y="183"/>
                  </a:lnTo>
                  <a:lnTo>
                    <a:pt x="48" y="205"/>
                  </a:lnTo>
                  <a:lnTo>
                    <a:pt x="33" y="229"/>
                  </a:lnTo>
                  <a:lnTo>
                    <a:pt x="20" y="253"/>
                  </a:lnTo>
                  <a:lnTo>
                    <a:pt x="11" y="277"/>
                  </a:lnTo>
                  <a:lnTo>
                    <a:pt x="7" y="290"/>
                  </a:lnTo>
                  <a:lnTo>
                    <a:pt x="5" y="302"/>
                  </a:lnTo>
                  <a:lnTo>
                    <a:pt x="2" y="328"/>
                  </a:lnTo>
                  <a:lnTo>
                    <a:pt x="0" y="356"/>
                  </a:lnTo>
                  <a:lnTo>
                    <a:pt x="0" y="385"/>
                  </a:lnTo>
                  <a:lnTo>
                    <a:pt x="1" y="416"/>
                  </a:lnTo>
                  <a:lnTo>
                    <a:pt x="4" y="448"/>
                  </a:lnTo>
                  <a:lnTo>
                    <a:pt x="8" y="481"/>
                  </a:lnTo>
                  <a:lnTo>
                    <a:pt x="13" y="514"/>
                  </a:lnTo>
                  <a:lnTo>
                    <a:pt x="20" y="547"/>
                  </a:lnTo>
                  <a:lnTo>
                    <a:pt x="29" y="580"/>
                  </a:lnTo>
                  <a:lnTo>
                    <a:pt x="39" y="611"/>
                  </a:lnTo>
                  <a:lnTo>
                    <a:pt x="50" y="642"/>
                  </a:lnTo>
                  <a:lnTo>
                    <a:pt x="63" y="670"/>
                  </a:lnTo>
                  <a:lnTo>
                    <a:pt x="78" y="697"/>
                  </a:lnTo>
                  <a:lnTo>
                    <a:pt x="94" y="720"/>
                  </a:lnTo>
                  <a:lnTo>
                    <a:pt x="112" y="741"/>
                  </a:lnTo>
                  <a:lnTo>
                    <a:pt x="122" y="750"/>
                  </a:lnTo>
                  <a:lnTo>
                    <a:pt x="132" y="758"/>
                  </a:lnTo>
                  <a:lnTo>
                    <a:pt x="143" y="765"/>
                  </a:lnTo>
                  <a:lnTo>
                    <a:pt x="155" y="772"/>
                  </a:lnTo>
                  <a:lnTo>
                    <a:pt x="168" y="779"/>
                  </a:lnTo>
                  <a:lnTo>
                    <a:pt x="182" y="785"/>
                  </a:lnTo>
                  <a:lnTo>
                    <a:pt x="212" y="796"/>
                  </a:lnTo>
                  <a:lnTo>
                    <a:pt x="245" y="805"/>
                  </a:lnTo>
                  <a:lnTo>
                    <a:pt x="279" y="813"/>
                  </a:lnTo>
                  <a:lnTo>
                    <a:pt x="316" y="819"/>
                  </a:lnTo>
                  <a:lnTo>
                    <a:pt x="353" y="823"/>
                  </a:lnTo>
                  <a:lnTo>
                    <a:pt x="391" y="825"/>
                  </a:lnTo>
                  <a:lnTo>
                    <a:pt x="428" y="825"/>
                  </a:lnTo>
                  <a:lnTo>
                    <a:pt x="465" y="823"/>
                  </a:lnTo>
                  <a:lnTo>
                    <a:pt x="501" y="819"/>
                  </a:lnTo>
                  <a:lnTo>
                    <a:pt x="534" y="812"/>
                  </a:lnTo>
                  <a:lnTo>
                    <a:pt x="565" y="802"/>
                  </a:lnTo>
                  <a:lnTo>
                    <a:pt x="579" y="797"/>
                  </a:lnTo>
                  <a:lnTo>
                    <a:pt x="585" y="794"/>
                  </a:lnTo>
                  <a:lnTo>
                    <a:pt x="391" y="794"/>
                  </a:lnTo>
                  <a:lnTo>
                    <a:pt x="355" y="792"/>
                  </a:lnTo>
                  <a:lnTo>
                    <a:pt x="319" y="788"/>
                  </a:lnTo>
                  <a:lnTo>
                    <a:pt x="284" y="782"/>
                  </a:lnTo>
                  <a:lnTo>
                    <a:pt x="251" y="775"/>
                  </a:lnTo>
                  <a:lnTo>
                    <a:pt x="221" y="766"/>
                  </a:lnTo>
                  <a:lnTo>
                    <a:pt x="193" y="756"/>
                  </a:lnTo>
                  <a:lnTo>
                    <a:pt x="181" y="750"/>
                  </a:lnTo>
                  <a:lnTo>
                    <a:pt x="169" y="745"/>
                  </a:lnTo>
                  <a:lnTo>
                    <a:pt x="159" y="739"/>
                  </a:lnTo>
                  <a:lnTo>
                    <a:pt x="150" y="732"/>
                  </a:lnTo>
                  <a:lnTo>
                    <a:pt x="142" y="726"/>
                  </a:lnTo>
                  <a:lnTo>
                    <a:pt x="134" y="718"/>
                  </a:lnTo>
                  <a:lnTo>
                    <a:pt x="118" y="700"/>
                  </a:lnTo>
                  <a:lnTo>
                    <a:pt x="104" y="679"/>
                  </a:lnTo>
                  <a:lnTo>
                    <a:pt x="91" y="655"/>
                  </a:lnTo>
                  <a:lnTo>
                    <a:pt x="79" y="629"/>
                  </a:lnTo>
                  <a:lnTo>
                    <a:pt x="68" y="600"/>
                  </a:lnTo>
                  <a:lnTo>
                    <a:pt x="58" y="570"/>
                  </a:lnTo>
                  <a:lnTo>
                    <a:pt x="50" y="539"/>
                  </a:lnTo>
                  <a:lnTo>
                    <a:pt x="44" y="507"/>
                  </a:lnTo>
                  <a:lnTo>
                    <a:pt x="38" y="476"/>
                  </a:lnTo>
                  <a:lnTo>
                    <a:pt x="35" y="444"/>
                  </a:lnTo>
                  <a:lnTo>
                    <a:pt x="32" y="413"/>
                  </a:lnTo>
                  <a:lnTo>
                    <a:pt x="31" y="385"/>
                  </a:lnTo>
                  <a:lnTo>
                    <a:pt x="31" y="381"/>
                  </a:lnTo>
                  <a:lnTo>
                    <a:pt x="31" y="356"/>
                  </a:lnTo>
                  <a:lnTo>
                    <a:pt x="33" y="330"/>
                  </a:lnTo>
                  <a:lnTo>
                    <a:pt x="36" y="306"/>
                  </a:lnTo>
                  <a:lnTo>
                    <a:pt x="38" y="296"/>
                  </a:lnTo>
                  <a:lnTo>
                    <a:pt x="41" y="286"/>
                  </a:lnTo>
                  <a:lnTo>
                    <a:pt x="49" y="264"/>
                  </a:lnTo>
                  <a:lnTo>
                    <a:pt x="60" y="243"/>
                  </a:lnTo>
                  <a:lnTo>
                    <a:pt x="74" y="222"/>
                  </a:lnTo>
                  <a:lnTo>
                    <a:pt x="90" y="201"/>
                  </a:lnTo>
                  <a:lnTo>
                    <a:pt x="107" y="180"/>
                  </a:lnTo>
                  <a:lnTo>
                    <a:pt x="126" y="160"/>
                  </a:lnTo>
                  <a:lnTo>
                    <a:pt x="145" y="141"/>
                  </a:lnTo>
                  <a:lnTo>
                    <a:pt x="164" y="122"/>
                  </a:lnTo>
                  <a:lnTo>
                    <a:pt x="184" y="104"/>
                  </a:lnTo>
                  <a:lnTo>
                    <a:pt x="203" y="87"/>
                  </a:lnTo>
                  <a:lnTo>
                    <a:pt x="237" y="57"/>
                  </a:lnTo>
                  <a:lnTo>
                    <a:pt x="252" y="43"/>
                  </a:lnTo>
                  <a:lnTo>
                    <a:pt x="264" y="32"/>
                  </a:lnTo>
                  <a:lnTo>
                    <a:pt x="274" y="21"/>
                  </a:lnTo>
                  <a:lnTo>
                    <a:pt x="251" y="0"/>
                  </a:lnTo>
                  <a:close/>
                  <a:moveTo>
                    <a:pt x="613" y="735"/>
                  </a:moveTo>
                  <a:lnTo>
                    <a:pt x="605" y="743"/>
                  </a:lnTo>
                  <a:lnTo>
                    <a:pt x="597" y="750"/>
                  </a:lnTo>
                  <a:lnTo>
                    <a:pt x="588" y="757"/>
                  </a:lnTo>
                  <a:lnTo>
                    <a:pt x="577" y="763"/>
                  </a:lnTo>
                  <a:lnTo>
                    <a:pt x="566" y="768"/>
                  </a:lnTo>
                  <a:lnTo>
                    <a:pt x="553" y="773"/>
                  </a:lnTo>
                  <a:lnTo>
                    <a:pt x="525" y="782"/>
                  </a:lnTo>
                  <a:lnTo>
                    <a:pt x="494" y="788"/>
                  </a:lnTo>
                  <a:lnTo>
                    <a:pt x="461" y="792"/>
                  </a:lnTo>
                  <a:lnTo>
                    <a:pt x="426" y="794"/>
                  </a:lnTo>
                  <a:lnTo>
                    <a:pt x="585" y="794"/>
                  </a:lnTo>
                  <a:lnTo>
                    <a:pt x="593" y="790"/>
                  </a:lnTo>
                  <a:lnTo>
                    <a:pt x="606" y="782"/>
                  </a:lnTo>
                  <a:lnTo>
                    <a:pt x="618" y="774"/>
                  </a:lnTo>
                  <a:lnTo>
                    <a:pt x="628" y="765"/>
                  </a:lnTo>
                  <a:lnTo>
                    <a:pt x="636" y="756"/>
                  </a:lnTo>
                  <a:lnTo>
                    <a:pt x="637" y="755"/>
                  </a:lnTo>
                  <a:lnTo>
                    <a:pt x="638" y="755"/>
                  </a:lnTo>
                  <a:lnTo>
                    <a:pt x="650" y="736"/>
                  </a:lnTo>
                  <a:lnTo>
                    <a:pt x="612" y="736"/>
                  </a:lnTo>
                  <a:lnTo>
                    <a:pt x="613" y="735"/>
                  </a:lnTo>
                  <a:close/>
                  <a:moveTo>
                    <a:pt x="614" y="735"/>
                  </a:moveTo>
                  <a:lnTo>
                    <a:pt x="613" y="735"/>
                  </a:lnTo>
                  <a:lnTo>
                    <a:pt x="612" y="736"/>
                  </a:lnTo>
                  <a:lnTo>
                    <a:pt x="614" y="735"/>
                  </a:lnTo>
                  <a:close/>
                  <a:moveTo>
                    <a:pt x="651" y="735"/>
                  </a:moveTo>
                  <a:lnTo>
                    <a:pt x="614" y="735"/>
                  </a:lnTo>
                  <a:lnTo>
                    <a:pt x="612" y="736"/>
                  </a:lnTo>
                  <a:lnTo>
                    <a:pt x="650" y="736"/>
                  </a:lnTo>
                  <a:lnTo>
                    <a:pt x="651" y="735"/>
                  </a:lnTo>
                  <a:close/>
                  <a:moveTo>
                    <a:pt x="660" y="716"/>
                  </a:moveTo>
                  <a:lnTo>
                    <a:pt x="626" y="716"/>
                  </a:lnTo>
                  <a:lnTo>
                    <a:pt x="625" y="718"/>
                  </a:lnTo>
                  <a:lnTo>
                    <a:pt x="624" y="718"/>
                  </a:lnTo>
                  <a:lnTo>
                    <a:pt x="613" y="735"/>
                  </a:lnTo>
                  <a:lnTo>
                    <a:pt x="614" y="735"/>
                  </a:lnTo>
                  <a:lnTo>
                    <a:pt x="651" y="735"/>
                  </a:lnTo>
                  <a:lnTo>
                    <a:pt x="652" y="734"/>
                  </a:lnTo>
                  <a:lnTo>
                    <a:pt x="652" y="733"/>
                  </a:lnTo>
                  <a:lnTo>
                    <a:pt x="660" y="716"/>
                  </a:lnTo>
                  <a:close/>
                  <a:moveTo>
                    <a:pt x="625" y="718"/>
                  </a:moveTo>
                  <a:lnTo>
                    <a:pt x="624" y="718"/>
                  </a:lnTo>
                  <a:lnTo>
                    <a:pt x="625" y="718"/>
                  </a:lnTo>
                  <a:close/>
                  <a:moveTo>
                    <a:pt x="626" y="716"/>
                  </a:moveTo>
                  <a:lnTo>
                    <a:pt x="625" y="718"/>
                  </a:lnTo>
                  <a:lnTo>
                    <a:pt x="626" y="716"/>
                  </a:lnTo>
                  <a:close/>
                  <a:moveTo>
                    <a:pt x="659" y="273"/>
                  </a:moveTo>
                  <a:lnTo>
                    <a:pt x="628" y="278"/>
                  </a:lnTo>
                  <a:lnTo>
                    <a:pt x="638" y="341"/>
                  </a:lnTo>
                  <a:lnTo>
                    <a:pt x="644" y="385"/>
                  </a:lnTo>
                  <a:lnTo>
                    <a:pt x="649" y="427"/>
                  </a:lnTo>
                  <a:lnTo>
                    <a:pt x="652" y="468"/>
                  </a:lnTo>
                  <a:lnTo>
                    <a:pt x="655" y="508"/>
                  </a:lnTo>
                  <a:lnTo>
                    <a:pt x="656" y="539"/>
                  </a:lnTo>
                  <a:lnTo>
                    <a:pt x="656" y="547"/>
                  </a:lnTo>
                  <a:lnTo>
                    <a:pt x="656" y="581"/>
                  </a:lnTo>
                  <a:lnTo>
                    <a:pt x="653" y="614"/>
                  </a:lnTo>
                  <a:lnTo>
                    <a:pt x="649" y="644"/>
                  </a:lnTo>
                  <a:lnTo>
                    <a:pt x="643" y="672"/>
                  </a:lnTo>
                  <a:lnTo>
                    <a:pt x="635" y="697"/>
                  </a:lnTo>
                  <a:lnTo>
                    <a:pt x="625" y="718"/>
                  </a:lnTo>
                  <a:lnTo>
                    <a:pt x="626" y="716"/>
                  </a:lnTo>
                  <a:lnTo>
                    <a:pt x="660" y="716"/>
                  </a:lnTo>
                  <a:lnTo>
                    <a:pt x="665" y="707"/>
                  </a:lnTo>
                  <a:lnTo>
                    <a:pt x="674" y="679"/>
                  </a:lnTo>
                  <a:lnTo>
                    <a:pt x="680" y="649"/>
                  </a:lnTo>
                  <a:lnTo>
                    <a:pt x="684" y="616"/>
                  </a:lnTo>
                  <a:lnTo>
                    <a:pt x="687" y="581"/>
                  </a:lnTo>
                  <a:lnTo>
                    <a:pt x="687" y="547"/>
                  </a:lnTo>
                  <a:lnTo>
                    <a:pt x="687" y="539"/>
                  </a:lnTo>
                  <a:lnTo>
                    <a:pt x="686" y="505"/>
                  </a:lnTo>
                  <a:lnTo>
                    <a:pt x="683" y="465"/>
                  </a:lnTo>
                  <a:lnTo>
                    <a:pt x="680" y="423"/>
                  </a:lnTo>
                  <a:lnTo>
                    <a:pt x="675" y="381"/>
                  </a:lnTo>
                  <a:lnTo>
                    <a:pt x="669" y="336"/>
                  </a:lnTo>
                  <a:lnTo>
                    <a:pt x="659" y="273"/>
                  </a:lnTo>
                  <a:close/>
                  <a:moveTo>
                    <a:pt x="625" y="157"/>
                  </a:moveTo>
                  <a:lnTo>
                    <a:pt x="585" y="285"/>
                  </a:lnTo>
                  <a:lnTo>
                    <a:pt x="628" y="278"/>
                  </a:lnTo>
                  <a:lnTo>
                    <a:pt x="625" y="259"/>
                  </a:lnTo>
                  <a:lnTo>
                    <a:pt x="656" y="254"/>
                  </a:lnTo>
                  <a:lnTo>
                    <a:pt x="694" y="254"/>
                  </a:lnTo>
                  <a:lnTo>
                    <a:pt x="625" y="157"/>
                  </a:lnTo>
                  <a:close/>
                  <a:moveTo>
                    <a:pt x="656" y="254"/>
                  </a:moveTo>
                  <a:lnTo>
                    <a:pt x="625" y="259"/>
                  </a:lnTo>
                  <a:lnTo>
                    <a:pt x="628" y="278"/>
                  </a:lnTo>
                  <a:lnTo>
                    <a:pt x="659" y="273"/>
                  </a:lnTo>
                  <a:lnTo>
                    <a:pt x="656" y="254"/>
                  </a:lnTo>
                  <a:close/>
                  <a:moveTo>
                    <a:pt x="694" y="254"/>
                  </a:moveTo>
                  <a:lnTo>
                    <a:pt x="656" y="254"/>
                  </a:lnTo>
                  <a:lnTo>
                    <a:pt x="659" y="273"/>
                  </a:lnTo>
                  <a:lnTo>
                    <a:pt x="703" y="266"/>
                  </a:lnTo>
                  <a:lnTo>
                    <a:pt x="694" y="254"/>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15367" name="Text Box 7"/>
            <p:cNvSpPr txBox="1">
              <a:spLocks noChangeArrowheads="1"/>
            </p:cNvSpPr>
            <p:nvPr/>
          </p:nvSpPr>
          <p:spPr bwMode="auto">
            <a:xfrm>
              <a:off x="2162" y="628"/>
              <a:ext cx="261" cy="508"/>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Arial Black" panose="020B0A04020102020204" pitchFamily="34" charset="0"/>
                  <a:cs typeface="Arial" panose="020B0604020202020204" pitchFamily="34" charset="0"/>
                </a:rPr>
                <a:t>1</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368" name="Text Box 8"/>
            <p:cNvSpPr txBox="1">
              <a:spLocks noChangeArrowheads="1"/>
            </p:cNvSpPr>
            <p:nvPr/>
          </p:nvSpPr>
          <p:spPr bwMode="auto">
            <a:xfrm>
              <a:off x="3885" y="689"/>
              <a:ext cx="261" cy="508"/>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Arial Black" panose="020B0A04020102020204" pitchFamily="34" charset="0"/>
                  <a:cs typeface="Arial" panose="020B0604020202020204" pitchFamily="34" charset="0"/>
                </a:rPr>
                <a:t>2</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369" name="Text Box 9"/>
            <p:cNvSpPr txBox="1">
              <a:spLocks noChangeArrowheads="1"/>
            </p:cNvSpPr>
            <p:nvPr/>
          </p:nvSpPr>
          <p:spPr bwMode="auto">
            <a:xfrm>
              <a:off x="5047" y="1718"/>
              <a:ext cx="261" cy="509"/>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Arial Black" panose="020B0A04020102020204" pitchFamily="34" charset="0"/>
                  <a:cs typeface="Arial" panose="020B0604020202020204" pitchFamily="34" charset="0"/>
                </a:rPr>
                <a:t>3</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370" name="Text Box 10"/>
            <p:cNvSpPr txBox="1">
              <a:spLocks noChangeArrowheads="1"/>
            </p:cNvSpPr>
            <p:nvPr/>
          </p:nvSpPr>
          <p:spPr bwMode="auto">
            <a:xfrm>
              <a:off x="2136" y="2335"/>
              <a:ext cx="261" cy="508"/>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Arial Black" panose="020B0A0402010202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371" name="Text Box 11"/>
            <p:cNvSpPr txBox="1">
              <a:spLocks noChangeArrowheads="1"/>
            </p:cNvSpPr>
            <p:nvPr/>
          </p:nvSpPr>
          <p:spPr bwMode="auto">
            <a:xfrm>
              <a:off x="3885" y="2454"/>
              <a:ext cx="261" cy="508"/>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00000"/>
                </a:lnSpc>
                <a:spcBef>
                  <a:spcPct val="0"/>
                </a:spcBef>
                <a:spcAft>
                  <a:spcPts val="1000"/>
                </a:spcAft>
                <a:buClrTx/>
                <a:buSzTx/>
                <a:buFontTx/>
                <a:buNone/>
              </a:pPr>
              <a:r>
                <a:rPr kumimoji="0" lang="en-US" sz="1800" b="0" i="0" u="none" strike="noStrike" cap="none" normalizeH="0" baseline="0">
                  <a:ln>
                    <a:noFill/>
                  </a:ln>
                  <a:solidFill>
                    <a:schemeClr val="tx1"/>
                  </a:solidFill>
                  <a:effectLst/>
                  <a:latin typeface="Arial Black" panose="020B0A04020102020204" pitchFamily="34" charset="0"/>
                  <a:cs typeface="Arial" panose="020B0604020202020204" pitchFamily="34" charset="0"/>
                </a:rPr>
                <a:t>4</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grpSp>
        <p:nvGrpSpPr>
          <p:cNvPr id="15372" name="Group 12"/>
          <p:cNvGrpSpPr/>
          <p:nvPr/>
        </p:nvGrpSpPr>
        <p:grpSpPr bwMode="auto">
          <a:xfrm>
            <a:off x="4419600" y="3124200"/>
            <a:ext cx="4014788" cy="2905125"/>
            <a:chOff x="6886" y="-69"/>
            <a:chExt cx="6322" cy="4575"/>
          </a:xfrm>
        </p:grpSpPr>
        <p:sp>
          <p:nvSpPr>
            <p:cNvPr id="15373" name="Rectangle 13"/>
            <p:cNvSpPr>
              <a:spLocks noChangeArrowheads="1"/>
            </p:cNvSpPr>
            <p:nvPr/>
          </p:nvSpPr>
          <p:spPr bwMode="auto">
            <a:xfrm>
              <a:off x="6892" y="-62"/>
              <a:ext cx="1092" cy="4560"/>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15374" name="AutoShape 14"/>
            <p:cNvSpPr/>
            <p:nvPr/>
          </p:nvSpPr>
          <p:spPr bwMode="auto">
            <a:xfrm>
              <a:off x="6892" y="821"/>
              <a:ext cx="1092" cy="2501"/>
            </a:xfrm>
            <a:custGeom>
              <a:avLst/>
              <a:gdLst/>
              <a:ahLst/>
              <a:cxnLst>
                <a:cxn ang="0">
                  <a:pos x="0" y="0"/>
                </a:cxn>
                <a:cxn ang="0">
                  <a:pos x="1092" y="0"/>
                </a:cxn>
                <a:cxn ang="0">
                  <a:pos x="0" y="734"/>
                </a:cxn>
                <a:cxn ang="0">
                  <a:pos x="1092" y="734"/>
                </a:cxn>
                <a:cxn ang="0">
                  <a:pos x="0" y="1617"/>
                </a:cxn>
                <a:cxn ang="0">
                  <a:pos x="1092" y="1617"/>
                </a:cxn>
                <a:cxn ang="0">
                  <a:pos x="0" y="2500"/>
                </a:cxn>
                <a:cxn ang="0">
                  <a:pos x="1092" y="2500"/>
                </a:cxn>
              </a:cxnLst>
              <a:rect l="0" t="0" r="r" b="b"/>
              <a:pathLst>
                <a:path w="1092" h="2501">
                  <a:moveTo>
                    <a:pt x="0" y="0"/>
                  </a:moveTo>
                  <a:lnTo>
                    <a:pt x="1092" y="0"/>
                  </a:lnTo>
                  <a:moveTo>
                    <a:pt x="0" y="734"/>
                  </a:moveTo>
                  <a:lnTo>
                    <a:pt x="1092" y="734"/>
                  </a:lnTo>
                  <a:moveTo>
                    <a:pt x="0" y="1617"/>
                  </a:moveTo>
                  <a:lnTo>
                    <a:pt x="1092" y="1617"/>
                  </a:lnTo>
                  <a:moveTo>
                    <a:pt x="0" y="2500"/>
                  </a:moveTo>
                  <a:lnTo>
                    <a:pt x="1092" y="250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5375" name="Rectangle 15"/>
            <p:cNvSpPr>
              <a:spLocks noChangeArrowheads="1"/>
            </p:cNvSpPr>
            <p:nvPr/>
          </p:nvSpPr>
          <p:spPr bwMode="auto">
            <a:xfrm>
              <a:off x="8592" y="-62"/>
              <a:ext cx="1212" cy="735"/>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15376" name="Line 16"/>
            <p:cNvSpPr>
              <a:spLocks noChangeShapeType="1"/>
            </p:cNvSpPr>
            <p:nvPr/>
          </p:nvSpPr>
          <p:spPr bwMode="auto">
            <a:xfrm>
              <a:off x="9197" y="-62"/>
              <a:ext cx="0" cy="735"/>
            </a:xfrm>
            <a:prstGeom prst="line">
              <a:avLst/>
            </a:prstGeom>
            <a:noFill/>
            <a:ln w="9144">
              <a:solidFill>
                <a:srgbClr val="000000"/>
              </a:solidFill>
              <a:round/>
            </a:ln>
          </p:spPr>
          <p:txBody>
            <a:bodyPr vert="horz" wrap="square" lIns="91440" tIns="45720" rIns="91440" bIns="45720" numCol="1" anchor="t" anchorCtr="0" compatLnSpc="1"/>
            <a:lstStyle/>
            <a:p>
              <a:endParaRPr lang="en-US"/>
            </a:p>
          </p:txBody>
        </p:sp>
        <p:sp>
          <p:nvSpPr>
            <p:cNvPr id="15377" name="AutoShape 17"/>
            <p:cNvSpPr/>
            <p:nvPr/>
          </p:nvSpPr>
          <p:spPr bwMode="auto">
            <a:xfrm>
              <a:off x="7440" y="320"/>
              <a:ext cx="1152" cy="120"/>
            </a:xfrm>
            <a:custGeom>
              <a:avLst/>
              <a:gdLst/>
              <a:ahLst/>
              <a:cxnLst>
                <a:cxn ang="0">
                  <a:pos x="60" y="0"/>
                </a:cxn>
                <a:cxn ang="0">
                  <a:pos x="37" y="5"/>
                </a:cxn>
                <a:cxn ang="0">
                  <a:pos x="18" y="18"/>
                </a:cxn>
                <a:cxn ang="0">
                  <a:pos x="5" y="37"/>
                </a:cxn>
                <a:cxn ang="0">
                  <a:pos x="0" y="60"/>
                </a:cxn>
                <a:cxn ang="0">
                  <a:pos x="5" y="83"/>
                </a:cxn>
                <a:cxn ang="0">
                  <a:pos x="18" y="102"/>
                </a:cxn>
                <a:cxn ang="0">
                  <a:pos x="37" y="115"/>
                </a:cxn>
                <a:cxn ang="0">
                  <a:pos x="60" y="120"/>
                </a:cxn>
                <a:cxn ang="0">
                  <a:pos x="83" y="115"/>
                </a:cxn>
                <a:cxn ang="0">
                  <a:pos x="102" y="102"/>
                </a:cxn>
                <a:cxn ang="0">
                  <a:pos x="115" y="83"/>
                </a:cxn>
                <a:cxn ang="0">
                  <a:pos x="118" y="70"/>
                </a:cxn>
                <a:cxn ang="0">
                  <a:pos x="60" y="70"/>
                </a:cxn>
                <a:cxn ang="0">
                  <a:pos x="60" y="50"/>
                </a:cxn>
                <a:cxn ang="0">
                  <a:pos x="118" y="50"/>
                </a:cxn>
                <a:cxn ang="0">
                  <a:pos x="115" y="37"/>
                </a:cxn>
                <a:cxn ang="0">
                  <a:pos x="102" y="18"/>
                </a:cxn>
                <a:cxn ang="0">
                  <a:pos x="83" y="5"/>
                </a:cxn>
                <a:cxn ang="0">
                  <a:pos x="60" y="0"/>
                </a:cxn>
                <a:cxn ang="0">
                  <a:pos x="1032" y="0"/>
                </a:cxn>
                <a:cxn ang="0">
                  <a:pos x="1032" y="120"/>
                </a:cxn>
                <a:cxn ang="0">
                  <a:pos x="1132" y="70"/>
                </a:cxn>
                <a:cxn ang="0">
                  <a:pos x="1052" y="70"/>
                </a:cxn>
                <a:cxn ang="0">
                  <a:pos x="1052" y="50"/>
                </a:cxn>
                <a:cxn ang="0">
                  <a:pos x="1132" y="50"/>
                </a:cxn>
                <a:cxn ang="0">
                  <a:pos x="1032" y="0"/>
                </a:cxn>
                <a:cxn ang="0">
                  <a:pos x="118" y="50"/>
                </a:cxn>
                <a:cxn ang="0">
                  <a:pos x="60" y="50"/>
                </a:cxn>
                <a:cxn ang="0">
                  <a:pos x="60" y="70"/>
                </a:cxn>
                <a:cxn ang="0">
                  <a:pos x="118" y="70"/>
                </a:cxn>
                <a:cxn ang="0">
                  <a:pos x="120" y="60"/>
                </a:cxn>
                <a:cxn ang="0">
                  <a:pos x="118" y="50"/>
                </a:cxn>
                <a:cxn ang="0">
                  <a:pos x="1032" y="50"/>
                </a:cxn>
                <a:cxn ang="0">
                  <a:pos x="118" y="50"/>
                </a:cxn>
                <a:cxn ang="0">
                  <a:pos x="120" y="60"/>
                </a:cxn>
                <a:cxn ang="0">
                  <a:pos x="118" y="70"/>
                </a:cxn>
                <a:cxn ang="0">
                  <a:pos x="1032" y="70"/>
                </a:cxn>
                <a:cxn ang="0">
                  <a:pos x="1032" y="50"/>
                </a:cxn>
                <a:cxn ang="0">
                  <a:pos x="1132" y="50"/>
                </a:cxn>
                <a:cxn ang="0">
                  <a:pos x="1052" y="50"/>
                </a:cxn>
                <a:cxn ang="0">
                  <a:pos x="1052" y="70"/>
                </a:cxn>
                <a:cxn ang="0">
                  <a:pos x="1132" y="70"/>
                </a:cxn>
                <a:cxn ang="0">
                  <a:pos x="1152" y="60"/>
                </a:cxn>
                <a:cxn ang="0">
                  <a:pos x="1132" y="50"/>
                </a:cxn>
              </a:cxnLst>
              <a:rect l="0" t="0" r="r" b="b"/>
              <a:pathLst>
                <a:path w="1152" h="120">
                  <a:moveTo>
                    <a:pt x="60" y="0"/>
                  </a:moveTo>
                  <a:lnTo>
                    <a:pt x="37" y="5"/>
                  </a:lnTo>
                  <a:lnTo>
                    <a:pt x="18" y="18"/>
                  </a:lnTo>
                  <a:lnTo>
                    <a:pt x="5" y="37"/>
                  </a:lnTo>
                  <a:lnTo>
                    <a:pt x="0" y="60"/>
                  </a:lnTo>
                  <a:lnTo>
                    <a:pt x="5" y="83"/>
                  </a:lnTo>
                  <a:lnTo>
                    <a:pt x="18" y="102"/>
                  </a:lnTo>
                  <a:lnTo>
                    <a:pt x="37" y="115"/>
                  </a:lnTo>
                  <a:lnTo>
                    <a:pt x="60" y="120"/>
                  </a:lnTo>
                  <a:lnTo>
                    <a:pt x="83" y="115"/>
                  </a:lnTo>
                  <a:lnTo>
                    <a:pt x="102" y="102"/>
                  </a:lnTo>
                  <a:lnTo>
                    <a:pt x="115" y="83"/>
                  </a:lnTo>
                  <a:lnTo>
                    <a:pt x="118" y="70"/>
                  </a:lnTo>
                  <a:lnTo>
                    <a:pt x="60" y="70"/>
                  </a:lnTo>
                  <a:lnTo>
                    <a:pt x="60" y="50"/>
                  </a:lnTo>
                  <a:lnTo>
                    <a:pt x="118" y="50"/>
                  </a:lnTo>
                  <a:lnTo>
                    <a:pt x="115" y="37"/>
                  </a:lnTo>
                  <a:lnTo>
                    <a:pt x="102" y="18"/>
                  </a:lnTo>
                  <a:lnTo>
                    <a:pt x="83" y="5"/>
                  </a:lnTo>
                  <a:lnTo>
                    <a:pt x="60" y="0"/>
                  </a:lnTo>
                  <a:close/>
                  <a:moveTo>
                    <a:pt x="1032" y="0"/>
                  </a:moveTo>
                  <a:lnTo>
                    <a:pt x="1032" y="120"/>
                  </a:lnTo>
                  <a:lnTo>
                    <a:pt x="1132" y="70"/>
                  </a:lnTo>
                  <a:lnTo>
                    <a:pt x="1052" y="70"/>
                  </a:lnTo>
                  <a:lnTo>
                    <a:pt x="1052" y="50"/>
                  </a:lnTo>
                  <a:lnTo>
                    <a:pt x="1132" y="50"/>
                  </a:lnTo>
                  <a:lnTo>
                    <a:pt x="1032" y="0"/>
                  </a:lnTo>
                  <a:close/>
                  <a:moveTo>
                    <a:pt x="118" y="50"/>
                  </a:moveTo>
                  <a:lnTo>
                    <a:pt x="60" y="50"/>
                  </a:lnTo>
                  <a:lnTo>
                    <a:pt x="60" y="70"/>
                  </a:lnTo>
                  <a:lnTo>
                    <a:pt x="118" y="70"/>
                  </a:lnTo>
                  <a:lnTo>
                    <a:pt x="120" y="60"/>
                  </a:lnTo>
                  <a:lnTo>
                    <a:pt x="118" y="50"/>
                  </a:lnTo>
                  <a:close/>
                  <a:moveTo>
                    <a:pt x="1032" y="50"/>
                  </a:moveTo>
                  <a:lnTo>
                    <a:pt x="118" y="50"/>
                  </a:lnTo>
                  <a:lnTo>
                    <a:pt x="120" y="60"/>
                  </a:lnTo>
                  <a:lnTo>
                    <a:pt x="118" y="70"/>
                  </a:lnTo>
                  <a:lnTo>
                    <a:pt x="1032" y="70"/>
                  </a:lnTo>
                  <a:lnTo>
                    <a:pt x="1032" y="50"/>
                  </a:lnTo>
                  <a:close/>
                  <a:moveTo>
                    <a:pt x="1132" y="50"/>
                  </a:moveTo>
                  <a:lnTo>
                    <a:pt x="1052" y="50"/>
                  </a:lnTo>
                  <a:lnTo>
                    <a:pt x="1052" y="70"/>
                  </a:lnTo>
                  <a:lnTo>
                    <a:pt x="1132" y="70"/>
                  </a:lnTo>
                  <a:lnTo>
                    <a:pt x="1152" y="60"/>
                  </a:lnTo>
                  <a:lnTo>
                    <a:pt x="1132" y="5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15378" name="Rectangle 18"/>
            <p:cNvSpPr>
              <a:spLocks noChangeArrowheads="1"/>
            </p:cNvSpPr>
            <p:nvPr/>
          </p:nvSpPr>
          <p:spPr bwMode="auto">
            <a:xfrm>
              <a:off x="8592" y="821"/>
              <a:ext cx="1212" cy="735"/>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15379" name="Line 19"/>
            <p:cNvSpPr>
              <a:spLocks noChangeShapeType="1"/>
            </p:cNvSpPr>
            <p:nvPr/>
          </p:nvSpPr>
          <p:spPr bwMode="auto">
            <a:xfrm>
              <a:off x="9197" y="822"/>
              <a:ext cx="0" cy="734"/>
            </a:xfrm>
            <a:prstGeom prst="line">
              <a:avLst/>
            </a:prstGeom>
            <a:noFill/>
            <a:ln w="9144">
              <a:solidFill>
                <a:srgbClr val="000000"/>
              </a:solidFill>
              <a:round/>
            </a:ln>
          </p:spPr>
          <p:txBody>
            <a:bodyPr vert="horz" wrap="square" lIns="91440" tIns="45720" rIns="91440" bIns="45720" numCol="1" anchor="t" anchorCtr="0" compatLnSpc="1"/>
            <a:lstStyle/>
            <a:p>
              <a:endParaRPr lang="en-US"/>
            </a:p>
          </p:txBody>
        </p:sp>
        <p:sp>
          <p:nvSpPr>
            <p:cNvPr id="15380" name="AutoShape 20"/>
            <p:cNvSpPr/>
            <p:nvPr/>
          </p:nvSpPr>
          <p:spPr bwMode="auto">
            <a:xfrm>
              <a:off x="7440" y="1054"/>
              <a:ext cx="1152" cy="120"/>
            </a:xfrm>
            <a:custGeom>
              <a:avLst/>
              <a:gdLst/>
              <a:ahLst/>
              <a:cxnLst>
                <a:cxn ang="0">
                  <a:pos x="60" y="0"/>
                </a:cxn>
                <a:cxn ang="0">
                  <a:pos x="37" y="5"/>
                </a:cxn>
                <a:cxn ang="0">
                  <a:pos x="18" y="18"/>
                </a:cxn>
                <a:cxn ang="0">
                  <a:pos x="5" y="37"/>
                </a:cxn>
                <a:cxn ang="0">
                  <a:pos x="0" y="60"/>
                </a:cxn>
                <a:cxn ang="0">
                  <a:pos x="5" y="84"/>
                </a:cxn>
                <a:cxn ang="0">
                  <a:pos x="18" y="103"/>
                </a:cxn>
                <a:cxn ang="0">
                  <a:pos x="37" y="116"/>
                </a:cxn>
                <a:cxn ang="0">
                  <a:pos x="60" y="120"/>
                </a:cxn>
                <a:cxn ang="0">
                  <a:pos x="83" y="116"/>
                </a:cxn>
                <a:cxn ang="0">
                  <a:pos x="102" y="103"/>
                </a:cxn>
                <a:cxn ang="0">
                  <a:pos x="115" y="84"/>
                </a:cxn>
                <a:cxn ang="0">
                  <a:pos x="118" y="70"/>
                </a:cxn>
                <a:cxn ang="0">
                  <a:pos x="60" y="70"/>
                </a:cxn>
                <a:cxn ang="0">
                  <a:pos x="60" y="50"/>
                </a:cxn>
                <a:cxn ang="0">
                  <a:pos x="118" y="50"/>
                </a:cxn>
                <a:cxn ang="0">
                  <a:pos x="115" y="37"/>
                </a:cxn>
                <a:cxn ang="0">
                  <a:pos x="102" y="18"/>
                </a:cxn>
                <a:cxn ang="0">
                  <a:pos x="83" y="5"/>
                </a:cxn>
                <a:cxn ang="0">
                  <a:pos x="60" y="0"/>
                </a:cxn>
                <a:cxn ang="0">
                  <a:pos x="1032" y="0"/>
                </a:cxn>
                <a:cxn ang="0">
                  <a:pos x="1032" y="120"/>
                </a:cxn>
                <a:cxn ang="0">
                  <a:pos x="1132" y="70"/>
                </a:cxn>
                <a:cxn ang="0">
                  <a:pos x="1052" y="70"/>
                </a:cxn>
                <a:cxn ang="0">
                  <a:pos x="1052" y="50"/>
                </a:cxn>
                <a:cxn ang="0">
                  <a:pos x="1132" y="50"/>
                </a:cxn>
                <a:cxn ang="0">
                  <a:pos x="1032" y="0"/>
                </a:cxn>
                <a:cxn ang="0">
                  <a:pos x="118" y="50"/>
                </a:cxn>
                <a:cxn ang="0">
                  <a:pos x="60" y="50"/>
                </a:cxn>
                <a:cxn ang="0">
                  <a:pos x="60" y="70"/>
                </a:cxn>
                <a:cxn ang="0">
                  <a:pos x="118" y="70"/>
                </a:cxn>
                <a:cxn ang="0">
                  <a:pos x="120" y="60"/>
                </a:cxn>
                <a:cxn ang="0">
                  <a:pos x="118" y="50"/>
                </a:cxn>
                <a:cxn ang="0">
                  <a:pos x="1032" y="50"/>
                </a:cxn>
                <a:cxn ang="0">
                  <a:pos x="118" y="50"/>
                </a:cxn>
                <a:cxn ang="0">
                  <a:pos x="120" y="60"/>
                </a:cxn>
                <a:cxn ang="0">
                  <a:pos x="118" y="70"/>
                </a:cxn>
                <a:cxn ang="0">
                  <a:pos x="1032" y="70"/>
                </a:cxn>
                <a:cxn ang="0">
                  <a:pos x="1032" y="50"/>
                </a:cxn>
                <a:cxn ang="0">
                  <a:pos x="1132" y="50"/>
                </a:cxn>
                <a:cxn ang="0">
                  <a:pos x="1052" y="50"/>
                </a:cxn>
                <a:cxn ang="0">
                  <a:pos x="1052" y="70"/>
                </a:cxn>
                <a:cxn ang="0">
                  <a:pos x="1132" y="70"/>
                </a:cxn>
                <a:cxn ang="0">
                  <a:pos x="1152" y="60"/>
                </a:cxn>
                <a:cxn ang="0">
                  <a:pos x="1132" y="50"/>
                </a:cxn>
              </a:cxnLst>
              <a:rect l="0" t="0" r="r" b="b"/>
              <a:pathLst>
                <a:path w="1152" h="120">
                  <a:moveTo>
                    <a:pt x="60" y="0"/>
                  </a:moveTo>
                  <a:lnTo>
                    <a:pt x="37" y="5"/>
                  </a:lnTo>
                  <a:lnTo>
                    <a:pt x="18" y="18"/>
                  </a:lnTo>
                  <a:lnTo>
                    <a:pt x="5" y="37"/>
                  </a:lnTo>
                  <a:lnTo>
                    <a:pt x="0" y="60"/>
                  </a:lnTo>
                  <a:lnTo>
                    <a:pt x="5" y="84"/>
                  </a:lnTo>
                  <a:lnTo>
                    <a:pt x="18" y="103"/>
                  </a:lnTo>
                  <a:lnTo>
                    <a:pt x="37" y="116"/>
                  </a:lnTo>
                  <a:lnTo>
                    <a:pt x="60" y="120"/>
                  </a:lnTo>
                  <a:lnTo>
                    <a:pt x="83" y="116"/>
                  </a:lnTo>
                  <a:lnTo>
                    <a:pt x="102" y="103"/>
                  </a:lnTo>
                  <a:lnTo>
                    <a:pt x="115" y="84"/>
                  </a:lnTo>
                  <a:lnTo>
                    <a:pt x="118" y="70"/>
                  </a:lnTo>
                  <a:lnTo>
                    <a:pt x="60" y="70"/>
                  </a:lnTo>
                  <a:lnTo>
                    <a:pt x="60" y="50"/>
                  </a:lnTo>
                  <a:lnTo>
                    <a:pt x="118" y="50"/>
                  </a:lnTo>
                  <a:lnTo>
                    <a:pt x="115" y="37"/>
                  </a:lnTo>
                  <a:lnTo>
                    <a:pt x="102" y="18"/>
                  </a:lnTo>
                  <a:lnTo>
                    <a:pt x="83" y="5"/>
                  </a:lnTo>
                  <a:lnTo>
                    <a:pt x="60" y="0"/>
                  </a:lnTo>
                  <a:close/>
                  <a:moveTo>
                    <a:pt x="1032" y="0"/>
                  </a:moveTo>
                  <a:lnTo>
                    <a:pt x="1032" y="120"/>
                  </a:lnTo>
                  <a:lnTo>
                    <a:pt x="1132" y="70"/>
                  </a:lnTo>
                  <a:lnTo>
                    <a:pt x="1052" y="70"/>
                  </a:lnTo>
                  <a:lnTo>
                    <a:pt x="1052" y="50"/>
                  </a:lnTo>
                  <a:lnTo>
                    <a:pt x="1132" y="50"/>
                  </a:lnTo>
                  <a:lnTo>
                    <a:pt x="1032" y="0"/>
                  </a:lnTo>
                  <a:close/>
                  <a:moveTo>
                    <a:pt x="118" y="50"/>
                  </a:moveTo>
                  <a:lnTo>
                    <a:pt x="60" y="50"/>
                  </a:lnTo>
                  <a:lnTo>
                    <a:pt x="60" y="70"/>
                  </a:lnTo>
                  <a:lnTo>
                    <a:pt x="118" y="70"/>
                  </a:lnTo>
                  <a:lnTo>
                    <a:pt x="120" y="60"/>
                  </a:lnTo>
                  <a:lnTo>
                    <a:pt x="118" y="50"/>
                  </a:lnTo>
                  <a:close/>
                  <a:moveTo>
                    <a:pt x="1032" y="50"/>
                  </a:moveTo>
                  <a:lnTo>
                    <a:pt x="118" y="50"/>
                  </a:lnTo>
                  <a:lnTo>
                    <a:pt x="120" y="60"/>
                  </a:lnTo>
                  <a:lnTo>
                    <a:pt x="118" y="70"/>
                  </a:lnTo>
                  <a:lnTo>
                    <a:pt x="1032" y="70"/>
                  </a:lnTo>
                  <a:lnTo>
                    <a:pt x="1032" y="50"/>
                  </a:lnTo>
                  <a:close/>
                  <a:moveTo>
                    <a:pt x="1132" y="50"/>
                  </a:moveTo>
                  <a:lnTo>
                    <a:pt x="1052" y="50"/>
                  </a:lnTo>
                  <a:lnTo>
                    <a:pt x="1052" y="70"/>
                  </a:lnTo>
                  <a:lnTo>
                    <a:pt x="1132" y="70"/>
                  </a:lnTo>
                  <a:lnTo>
                    <a:pt x="1152" y="60"/>
                  </a:lnTo>
                  <a:lnTo>
                    <a:pt x="1132" y="5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15381" name="Rectangle 21"/>
            <p:cNvSpPr>
              <a:spLocks noChangeArrowheads="1"/>
            </p:cNvSpPr>
            <p:nvPr/>
          </p:nvSpPr>
          <p:spPr bwMode="auto">
            <a:xfrm>
              <a:off x="8592" y="1702"/>
              <a:ext cx="1212" cy="737"/>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15382" name="Line 22"/>
            <p:cNvSpPr>
              <a:spLocks noChangeShapeType="1"/>
            </p:cNvSpPr>
            <p:nvPr/>
          </p:nvSpPr>
          <p:spPr bwMode="auto">
            <a:xfrm>
              <a:off x="9197" y="1702"/>
              <a:ext cx="0" cy="737"/>
            </a:xfrm>
            <a:prstGeom prst="line">
              <a:avLst/>
            </a:prstGeom>
            <a:noFill/>
            <a:ln w="9144">
              <a:solidFill>
                <a:srgbClr val="000000"/>
              </a:solidFill>
              <a:round/>
            </a:ln>
          </p:spPr>
          <p:txBody>
            <a:bodyPr vert="horz" wrap="square" lIns="91440" tIns="45720" rIns="91440" bIns="45720" numCol="1" anchor="t" anchorCtr="0" compatLnSpc="1"/>
            <a:lstStyle/>
            <a:p>
              <a:endParaRPr lang="en-US"/>
            </a:p>
          </p:txBody>
        </p:sp>
        <p:sp>
          <p:nvSpPr>
            <p:cNvPr id="15383" name="AutoShape 23"/>
            <p:cNvSpPr/>
            <p:nvPr/>
          </p:nvSpPr>
          <p:spPr bwMode="auto">
            <a:xfrm>
              <a:off x="7440" y="1937"/>
              <a:ext cx="1152" cy="120"/>
            </a:xfrm>
            <a:custGeom>
              <a:avLst/>
              <a:gdLst/>
              <a:ahLst/>
              <a:cxnLst>
                <a:cxn ang="0">
                  <a:pos x="60" y="0"/>
                </a:cxn>
                <a:cxn ang="0">
                  <a:pos x="37" y="4"/>
                </a:cxn>
                <a:cxn ang="0">
                  <a:pos x="18" y="17"/>
                </a:cxn>
                <a:cxn ang="0">
                  <a:pos x="5" y="36"/>
                </a:cxn>
                <a:cxn ang="0">
                  <a:pos x="0" y="60"/>
                </a:cxn>
                <a:cxn ang="0">
                  <a:pos x="5" y="83"/>
                </a:cxn>
                <a:cxn ang="0">
                  <a:pos x="18" y="102"/>
                </a:cxn>
                <a:cxn ang="0">
                  <a:pos x="37" y="115"/>
                </a:cxn>
                <a:cxn ang="0">
                  <a:pos x="60" y="120"/>
                </a:cxn>
                <a:cxn ang="0">
                  <a:pos x="83" y="115"/>
                </a:cxn>
                <a:cxn ang="0">
                  <a:pos x="102" y="102"/>
                </a:cxn>
                <a:cxn ang="0">
                  <a:pos x="115" y="83"/>
                </a:cxn>
                <a:cxn ang="0">
                  <a:pos x="118" y="70"/>
                </a:cxn>
                <a:cxn ang="0">
                  <a:pos x="60" y="70"/>
                </a:cxn>
                <a:cxn ang="0">
                  <a:pos x="60" y="50"/>
                </a:cxn>
                <a:cxn ang="0">
                  <a:pos x="118" y="50"/>
                </a:cxn>
                <a:cxn ang="0">
                  <a:pos x="115" y="36"/>
                </a:cxn>
                <a:cxn ang="0">
                  <a:pos x="102" y="17"/>
                </a:cxn>
                <a:cxn ang="0">
                  <a:pos x="83" y="4"/>
                </a:cxn>
                <a:cxn ang="0">
                  <a:pos x="60" y="0"/>
                </a:cxn>
                <a:cxn ang="0">
                  <a:pos x="1032" y="0"/>
                </a:cxn>
                <a:cxn ang="0">
                  <a:pos x="1032" y="120"/>
                </a:cxn>
                <a:cxn ang="0">
                  <a:pos x="1132" y="70"/>
                </a:cxn>
                <a:cxn ang="0">
                  <a:pos x="1052" y="70"/>
                </a:cxn>
                <a:cxn ang="0">
                  <a:pos x="1052" y="50"/>
                </a:cxn>
                <a:cxn ang="0">
                  <a:pos x="1132" y="50"/>
                </a:cxn>
                <a:cxn ang="0">
                  <a:pos x="1032" y="0"/>
                </a:cxn>
                <a:cxn ang="0">
                  <a:pos x="118" y="50"/>
                </a:cxn>
                <a:cxn ang="0">
                  <a:pos x="60" y="50"/>
                </a:cxn>
                <a:cxn ang="0">
                  <a:pos x="60" y="70"/>
                </a:cxn>
                <a:cxn ang="0">
                  <a:pos x="118" y="70"/>
                </a:cxn>
                <a:cxn ang="0">
                  <a:pos x="120" y="60"/>
                </a:cxn>
                <a:cxn ang="0">
                  <a:pos x="118" y="50"/>
                </a:cxn>
                <a:cxn ang="0">
                  <a:pos x="1032" y="50"/>
                </a:cxn>
                <a:cxn ang="0">
                  <a:pos x="118" y="50"/>
                </a:cxn>
                <a:cxn ang="0">
                  <a:pos x="120" y="60"/>
                </a:cxn>
                <a:cxn ang="0">
                  <a:pos x="118" y="70"/>
                </a:cxn>
                <a:cxn ang="0">
                  <a:pos x="1032" y="70"/>
                </a:cxn>
                <a:cxn ang="0">
                  <a:pos x="1032" y="50"/>
                </a:cxn>
                <a:cxn ang="0">
                  <a:pos x="1132" y="50"/>
                </a:cxn>
                <a:cxn ang="0">
                  <a:pos x="1052" y="50"/>
                </a:cxn>
                <a:cxn ang="0">
                  <a:pos x="1052" y="70"/>
                </a:cxn>
                <a:cxn ang="0">
                  <a:pos x="1132" y="70"/>
                </a:cxn>
                <a:cxn ang="0">
                  <a:pos x="1152" y="60"/>
                </a:cxn>
                <a:cxn ang="0">
                  <a:pos x="1132" y="50"/>
                </a:cxn>
              </a:cxnLst>
              <a:rect l="0" t="0" r="r" b="b"/>
              <a:pathLst>
                <a:path w="1152" h="120">
                  <a:moveTo>
                    <a:pt x="60" y="0"/>
                  </a:moveTo>
                  <a:lnTo>
                    <a:pt x="37" y="4"/>
                  </a:lnTo>
                  <a:lnTo>
                    <a:pt x="18" y="17"/>
                  </a:lnTo>
                  <a:lnTo>
                    <a:pt x="5" y="36"/>
                  </a:lnTo>
                  <a:lnTo>
                    <a:pt x="0" y="60"/>
                  </a:lnTo>
                  <a:lnTo>
                    <a:pt x="5" y="83"/>
                  </a:lnTo>
                  <a:lnTo>
                    <a:pt x="18" y="102"/>
                  </a:lnTo>
                  <a:lnTo>
                    <a:pt x="37" y="115"/>
                  </a:lnTo>
                  <a:lnTo>
                    <a:pt x="60" y="120"/>
                  </a:lnTo>
                  <a:lnTo>
                    <a:pt x="83" y="115"/>
                  </a:lnTo>
                  <a:lnTo>
                    <a:pt x="102" y="102"/>
                  </a:lnTo>
                  <a:lnTo>
                    <a:pt x="115" y="83"/>
                  </a:lnTo>
                  <a:lnTo>
                    <a:pt x="118" y="70"/>
                  </a:lnTo>
                  <a:lnTo>
                    <a:pt x="60" y="70"/>
                  </a:lnTo>
                  <a:lnTo>
                    <a:pt x="60" y="50"/>
                  </a:lnTo>
                  <a:lnTo>
                    <a:pt x="118" y="50"/>
                  </a:lnTo>
                  <a:lnTo>
                    <a:pt x="115" y="36"/>
                  </a:lnTo>
                  <a:lnTo>
                    <a:pt x="102" y="17"/>
                  </a:lnTo>
                  <a:lnTo>
                    <a:pt x="83" y="4"/>
                  </a:lnTo>
                  <a:lnTo>
                    <a:pt x="60" y="0"/>
                  </a:lnTo>
                  <a:close/>
                  <a:moveTo>
                    <a:pt x="1032" y="0"/>
                  </a:moveTo>
                  <a:lnTo>
                    <a:pt x="1032" y="120"/>
                  </a:lnTo>
                  <a:lnTo>
                    <a:pt x="1132" y="70"/>
                  </a:lnTo>
                  <a:lnTo>
                    <a:pt x="1052" y="70"/>
                  </a:lnTo>
                  <a:lnTo>
                    <a:pt x="1052" y="50"/>
                  </a:lnTo>
                  <a:lnTo>
                    <a:pt x="1132" y="50"/>
                  </a:lnTo>
                  <a:lnTo>
                    <a:pt x="1032" y="0"/>
                  </a:lnTo>
                  <a:close/>
                  <a:moveTo>
                    <a:pt x="118" y="50"/>
                  </a:moveTo>
                  <a:lnTo>
                    <a:pt x="60" y="50"/>
                  </a:lnTo>
                  <a:lnTo>
                    <a:pt x="60" y="70"/>
                  </a:lnTo>
                  <a:lnTo>
                    <a:pt x="118" y="70"/>
                  </a:lnTo>
                  <a:lnTo>
                    <a:pt x="120" y="60"/>
                  </a:lnTo>
                  <a:lnTo>
                    <a:pt x="118" y="50"/>
                  </a:lnTo>
                  <a:close/>
                  <a:moveTo>
                    <a:pt x="1032" y="50"/>
                  </a:moveTo>
                  <a:lnTo>
                    <a:pt x="118" y="50"/>
                  </a:lnTo>
                  <a:lnTo>
                    <a:pt x="120" y="60"/>
                  </a:lnTo>
                  <a:lnTo>
                    <a:pt x="118" y="70"/>
                  </a:lnTo>
                  <a:lnTo>
                    <a:pt x="1032" y="70"/>
                  </a:lnTo>
                  <a:lnTo>
                    <a:pt x="1032" y="50"/>
                  </a:lnTo>
                  <a:close/>
                  <a:moveTo>
                    <a:pt x="1132" y="50"/>
                  </a:moveTo>
                  <a:lnTo>
                    <a:pt x="1052" y="50"/>
                  </a:lnTo>
                  <a:lnTo>
                    <a:pt x="1052" y="70"/>
                  </a:lnTo>
                  <a:lnTo>
                    <a:pt x="1132" y="70"/>
                  </a:lnTo>
                  <a:lnTo>
                    <a:pt x="1152" y="60"/>
                  </a:lnTo>
                  <a:lnTo>
                    <a:pt x="1132" y="5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15384" name="Rectangle 24"/>
            <p:cNvSpPr>
              <a:spLocks noChangeArrowheads="1"/>
            </p:cNvSpPr>
            <p:nvPr/>
          </p:nvSpPr>
          <p:spPr bwMode="auto">
            <a:xfrm>
              <a:off x="8592" y="2585"/>
              <a:ext cx="1212" cy="737"/>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15385" name="Line 25"/>
            <p:cNvSpPr>
              <a:spLocks noChangeShapeType="1"/>
            </p:cNvSpPr>
            <p:nvPr/>
          </p:nvSpPr>
          <p:spPr bwMode="auto">
            <a:xfrm>
              <a:off x="9197" y="2586"/>
              <a:ext cx="0" cy="736"/>
            </a:xfrm>
            <a:prstGeom prst="line">
              <a:avLst/>
            </a:prstGeom>
            <a:noFill/>
            <a:ln w="9144">
              <a:solidFill>
                <a:srgbClr val="000000"/>
              </a:solidFill>
              <a:round/>
            </a:ln>
          </p:spPr>
          <p:txBody>
            <a:bodyPr vert="horz" wrap="square" lIns="91440" tIns="45720" rIns="91440" bIns="45720" numCol="1" anchor="t" anchorCtr="0" compatLnSpc="1"/>
            <a:lstStyle/>
            <a:p>
              <a:endParaRPr lang="en-US"/>
            </a:p>
          </p:txBody>
        </p:sp>
        <p:sp>
          <p:nvSpPr>
            <p:cNvPr id="15386" name="AutoShape 26"/>
            <p:cNvSpPr/>
            <p:nvPr/>
          </p:nvSpPr>
          <p:spPr bwMode="auto">
            <a:xfrm>
              <a:off x="7440" y="2820"/>
              <a:ext cx="1152" cy="120"/>
            </a:xfrm>
            <a:custGeom>
              <a:avLst/>
              <a:gdLst/>
              <a:ahLst/>
              <a:cxnLst>
                <a:cxn ang="0">
                  <a:pos x="60" y="0"/>
                </a:cxn>
                <a:cxn ang="0">
                  <a:pos x="37" y="5"/>
                </a:cxn>
                <a:cxn ang="0">
                  <a:pos x="18" y="17"/>
                </a:cxn>
                <a:cxn ang="0">
                  <a:pos x="5" y="36"/>
                </a:cxn>
                <a:cxn ang="0">
                  <a:pos x="0" y="60"/>
                </a:cxn>
                <a:cxn ang="0">
                  <a:pos x="5" y="83"/>
                </a:cxn>
                <a:cxn ang="0">
                  <a:pos x="18" y="102"/>
                </a:cxn>
                <a:cxn ang="0">
                  <a:pos x="37" y="115"/>
                </a:cxn>
                <a:cxn ang="0">
                  <a:pos x="60" y="120"/>
                </a:cxn>
                <a:cxn ang="0">
                  <a:pos x="83" y="115"/>
                </a:cxn>
                <a:cxn ang="0">
                  <a:pos x="102" y="102"/>
                </a:cxn>
                <a:cxn ang="0">
                  <a:pos x="115" y="83"/>
                </a:cxn>
                <a:cxn ang="0">
                  <a:pos x="118" y="70"/>
                </a:cxn>
                <a:cxn ang="0">
                  <a:pos x="60" y="70"/>
                </a:cxn>
                <a:cxn ang="0">
                  <a:pos x="60" y="50"/>
                </a:cxn>
                <a:cxn ang="0">
                  <a:pos x="118" y="50"/>
                </a:cxn>
                <a:cxn ang="0">
                  <a:pos x="115" y="36"/>
                </a:cxn>
                <a:cxn ang="0">
                  <a:pos x="102" y="17"/>
                </a:cxn>
                <a:cxn ang="0">
                  <a:pos x="83" y="5"/>
                </a:cxn>
                <a:cxn ang="0">
                  <a:pos x="60" y="0"/>
                </a:cxn>
                <a:cxn ang="0">
                  <a:pos x="1032" y="0"/>
                </a:cxn>
                <a:cxn ang="0">
                  <a:pos x="1032" y="120"/>
                </a:cxn>
                <a:cxn ang="0">
                  <a:pos x="1132" y="70"/>
                </a:cxn>
                <a:cxn ang="0">
                  <a:pos x="1052" y="70"/>
                </a:cxn>
                <a:cxn ang="0">
                  <a:pos x="1052" y="50"/>
                </a:cxn>
                <a:cxn ang="0">
                  <a:pos x="1132" y="50"/>
                </a:cxn>
                <a:cxn ang="0">
                  <a:pos x="1032" y="0"/>
                </a:cxn>
                <a:cxn ang="0">
                  <a:pos x="118" y="50"/>
                </a:cxn>
                <a:cxn ang="0">
                  <a:pos x="60" y="50"/>
                </a:cxn>
                <a:cxn ang="0">
                  <a:pos x="60" y="70"/>
                </a:cxn>
                <a:cxn ang="0">
                  <a:pos x="118" y="70"/>
                </a:cxn>
                <a:cxn ang="0">
                  <a:pos x="120" y="60"/>
                </a:cxn>
                <a:cxn ang="0">
                  <a:pos x="118" y="50"/>
                </a:cxn>
                <a:cxn ang="0">
                  <a:pos x="1032" y="50"/>
                </a:cxn>
                <a:cxn ang="0">
                  <a:pos x="118" y="50"/>
                </a:cxn>
                <a:cxn ang="0">
                  <a:pos x="120" y="60"/>
                </a:cxn>
                <a:cxn ang="0">
                  <a:pos x="118" y="70"/>
                </a:cxn>
                <a:cxn ang="0">
                  <a:pos x="1032" y="70"/>
                </a:cxn>
                <a:cxn ang="0">
                  <a:pos x="1032" y="50"/>
                </a:cxn>
                <a:cxn ang="0">
                  <a:pos x="1132" y="50"/>
                </a:cxn>
                <a:cxn ang="0">
                  <a:pos x="1052" y="50"/>
                </a:cxn>
                <a:cxn ang="0">
                  <a:pos x="1052" y="70"/>
                </a:cxn>
                <a:cxn ang="0">
                  <a:pos x="1132" y="70"/>
                </a:cxn>
                <a:cxn ang="0">
                  <a:pos x="1152" y="60"/>
                </a:cxn>
                <a:cxn ang="0">
                  <a:pos x="1132" y="50"/>
                </a:cxn>
              </a:cxnLst>
              <a:rect l="0" t="0" r="r" b="b"/>
              <a:pathLst>
                <a:path w="1152" h="120">
                  <a:moveTo>
                    <a:pt x="60" y="0"/>
                  </a:moveTo>
                  <a:lnTo>
                    <a:pt x="37" y="5"/>
                  </a:lnTo>
                  <a:lnTo>
                    <a:pt x="18" y="17"/>
                  </a:lnTo>
                  <a:lnTo>
                    <a:pt x="5" y="36"/>
                  </a:lnTo>
                  <a:lnTo>
                    <a:pt x="0" y="60"/>
                  </a:lnTo>
                  <a:lnTo>
                    <a:pt x="5" y="83"/>
                  </a:lnTo>
                  <a:lnTo>
                    <a:pt x="18" y="102"/>
                  </a:lnTo>
                  <a:lnTo>
                    <a:pt x="37" y="115"/>
                  </a:lnTo>
                  <a:lnTo>
                    <a:pt x="60" y="120"/>
                  </a:lnTo>
                  <a:lnTo>
                    <a:pt x="83" y="115"/>
                  </a:lnTo>
                  <a:lnTo>
                    <a:pt x="102" y="102"/>
                  </a:lnTo>
                  <a:lnTo>
                    <a:pt x="115" y="83"/>
                  </a:lnTo>
                  <a:lnTo>
                    <a:pt x="118" y="70"/>
                  </a:lnTo>
                  <a:lnTo>
                    <a:pt x="60" y="70"/>
                  </a:lnTo>
                  <a:lnTo>
                    <a:pt x="60" y="50"/>
                  </a:lnTo>
                  <a:lnTo>
                    <a:pt x="118" y="50"/>
                  </a:lnTo>
                  <a:lnTo>
                    <a:pt x="115" y="36"/>
                  </a:lnTo>
                  <a:lnTo>
                    <a:pt x="102" y="17"/>
                  </a:lnTo>
                  <a:lnTo>
                    <a:pt x="83" y="5"/>
                  </a:lnTo>
                  <a:lnTo>
                    <a:pt x="60" y="0"/>
                  </a:lnTo>
                  <a:close/>
                  <a:moveTo>
                    <a:pt x="1032" y="0"/>
                  </a:moveTo>
                  <a:lnTo>
                    <a:pt x="1032" y="120"/>
                  </a:lnTo>
                  <a:lnTo>
                    <a:pt x="1132" y="70"/>
                  </a:lnTo>
                  <a:lnTo>
                    <a:pt x="1052" y="70"/>
                  </a:lnTo>
                  <a:lnTo>
                    <a:pt x="1052" y="50"/>
                  </a:lnTo>
                  <a:lnTo>
                    <a:pt x="1132" y="50"/>
                  </a:lnTo>
                  <a:lnTo>
                    <a:pt x="1032" y="0"/>
                  </a:lnTo>
                  <a:close/>
                  <a:moveTo>
                    <a:pt x="118" y="50"/>
                  </a:moveTo>
                  <a:lnTo>
                    <a:pt x="60" y="50"/>
                  </a:lnTo>
                  <a:lnTo>
                    <a:pt x="60" y="70"/>
                  </a:lnTo>
                  <a:lnTo>
                    <a:pt x="118" y="70"/>
                  </a:lnTo>
                  <a:lnTo>
                    <a:pt x="120" y="60"/>
                  </a:lnTo>
                  <a:lnTo>
                    <a:pt x="118" y="50"/>
                  </a:lnTo>
                  <a:close/>
                  <a:moveTo>
                    <a:pt x="1032" y="50"/>
                  </a:moveTo>
                  <a:lnTo>
                    <a:pt x="118" y="50"/>
                  </a:lnTo>
                  <a:lnTo>
                    <a:pt x="120" y="60"/>
                  </a:lnTo>
                  <a:lnTo>
                    <a:pt x="118" y="70"/>
                  </a:lnTo>
                  <a:lnTo>
                    <a:pt x="1032" y="70"/>
                  </a:lnTo>
                  <a:lnTo>
                    <a:pt x="1032" y="50"/>
                  </a:lnTo>
                  <a:close/>
                  <a:moveTo>
                    <a:pt x="1132" y="50"/>
                  </a:moveTo>
                  <a:lnTo>
                    <a:pt x="1052" y="50"/>
                  </a:lnTo>
                  <a:lnTo>
                    <a:pt x="1052" y="70"/>
                  </a:lnTo>
                  <a:lnTo>
                    <a:pt x="1132" y="70"/>
                  </a:lnTo>
                  <a:lnTo>
                    <a:pt x="1152" y="60"/>
                  </a:lnTo>
                  <a:lnTo>
                    <a:pt x="1132" y="5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15387" name="Rectangle 27"/>
            <p:cNvSpPr>
              <a:spLocks noChangeArrowheads="1"/>
            </p:cNvSpPr>
            <p:nvPr/>
          </p:nvSpPr>
          <p:spPr bwMode="auto">
            <a:xfrm>
              <a:off x="8592" y="3615"/>
              <a:ext cx="1212" cy="737"/>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15388" name="Line 28"/>
            <p:cNvSpPr>
              <a:spLocks noChangeShapeType="1"/>
            </p:cNvSpPr>
            <p:nvPr/>
          </p:nvSpPr>
          <p:spPr bwMode="auto">
            <a:xfrm>
              <a:off x="9197" y="3615"/>
              <a:ext cx="0" cy="737"/>
            </a:xfrm>
            <a:prstGeom prst="line">
              <a:avLst/>
            </a:prstGeom>
            <a:noFill/>
            <a:ln w="9144">
              <a:solidFill>
                <a:srgbClr val="000000"/>
              </a:solidFill>
              <a:round/>
            </a:ln>
          </p:spPr>
          <p:txBody>
            <a:bodyPr vert="horz" wrap="square" lIns="91440" tIns="45720" rIns="91440" bIns="45720" numCol="1" anchor="t" anchorCtr="0" compatLnSpc="1"/>
            <a:lstStyle/>
            <a:p>
              <a:endParaRPr lang="en-US"/>
            </a:p>
          </p:txBody>
        </p:sp>
        <p:sp>
          <p:nvSpPr>
            <p:cNvPr id="15389" name="AutoShape 29"/>
            <p:cNvSpPr/>
            <p:nvPr/>
          </p:nvSpPr>
          <p:spPr bwMode="auto">
            <a:xfrm>
              <a:off x="7440" y="3850"/>
              <a:ext cx="1152" cy="120"/>
            </a:xfrm>
            <a:custGeom>
              <a:avLst/>
              <a:gdLst/>
              <a:ahLst/>
              <a:cxnLst>
                <a:cxn ang="0">
                  <a:pos x="60" y="0"/>
                </a:cxn>
                <a:cxn ang="0">
                  <a:pos x="37" y="5"/>
                </a:cxn>
                <a:cxn ang="0">
                  <a:pos x="18" y="18"/>
                </a:cxn>
                <a:cxn ang="0">
                  <a:pos x="5" y="37"/>
                </a:cxn>
                <a:cxn ang="0">
                  <a:pos x="0" y="60"/>
                </a:cxn>
                <a:cxn ang="0">
                  <a:pos x="5" y="84"/>
                </a:cxn>
                <a:cxn ang="0">
                  <a:pos x="18" y="103"/>
                </a:cxn>
                <a:cxn ang="0">
                  <a:pos x="37" y="116"/>
                </a:cxn>
                <a:cxn ang="0">
                  <a:pos x="60" y="120"/>
                </a:cxn>
                <a:cxn ang="0">
                  <a:pos x="83" y="116"/>
                </a:cxn>
                <a:cxn ang="0">
                  <a:pos x="102" y="103"/>
                </a:cxn>
                <a:cxn ang="0">
                  <a:pos x="115" y="84"/>
                </a:cxn>
                <a:cxn ang="0">
                  <a:pos x="118" y="70"/>
                </a:cxn>
                <a:cxn ang="0">
                  <a:pos x="60" y="70"/>
                </a:cxn>
                <a:cxn ang="0">
                  <a:pos x="60" y="50"/>
                </a:cxn>
                <a:cxn ang="0">
                  <a:pos x="118" y="50"/>
                </a:cxn>
                <a:cxn ang="0">
                  <a:pos x="115" y="37"/>
                </a:cxn>
                <a:cxn ang="0">
                  <a:pos x="102" y="18"/>
                </a:cxn>
                <a:cxn ang="0">
                  <a:pos x="83" y="5"/>
                </a:cxn>
                <a:cxn ang="0">
                  <a:pos x="60" y="0"/>
                </a:cxn>
                <a:cxn ang="0">
                  <a:pos x="1032" y="0"/>
                </a:cxn>
                <a:cxn ang="0">
                  <a:pos x="1032" y="120"/>
                </a:cxn>
                <a:cxn ang="0">
                  <a:pos x="1132" y="70"/>
                </a:cxn>
                <a:cxn ang="0">
                  <a:pos x="1052" y="70"/>
                </a:cxn>
                <a:cxn ang="0">
                  <a:pos x="1052" y="50"/>
                </a:cxn>
                <a:cxn ang="0">
                  <a:pos x="1132" y="50"/>
                </a:cxn>
                <a:cxn ang="0">
                  <a:pos x="1032" y="0"/>
                </a:cxn>
                <a:cxn ang="0">
                  <a:pos x="118" y="50"/>
                </a:cxn>
                <a:cxn ang="0">
                  <a:pos x="60" y="50"/>
                </a:cxn>
                <a:cxn ang="0">
                  <a:pos x="60" y="70"/>
                </a:cxn>
                <a:cxn ang="0">
                  <a:pos x="118" y="70"/>
                </a:cxn>
                <a:cxn ang="0">
                  <a:pos x="120" y="60"/>
                </a:cxn>
                <a:cxn ang="0">
                  <a:pos x="118" y="50"/>
                </a:cxn>
                <a:cxn ang="0">
                  <a:pos x="1032" y="50"/>
                </a:cxn>
                <a:cxn ang="0">
                  <a:pos x="118" y="50"/>
                </a:cxn>
                <a:cxn ang="0">
                  <a:pos x="120" y="60"/>
                </a:cxn>
                <a:cxn ang="0">
                  <a:pos x="118" y="70"/>
                </a:cxn>
                <a:cxn ang="0">
                  <a:pos x="1032" y="70"/>
                </a:cxn>
                <a:cxn ang="0">
                  <a:pos x="1032" y="50"/>
                </a:cxn>
                <a:cxn ang="0">
                  <a:pos x="1132" y="50"/>
                </a:cxn>
                <a:cxn ang="0">
                  <a:pos x="1052" y="50"/>
                </a:cxn>
                <a:cxn ang="0">
                  <a:pos x="1052" y="70"/>
                </a:cxn>
                <a:cxn ang="0">
                  <a:pos x="1132" y="70"/>
                </a:cxn>
                <a:cxn ang="0">
                  <a:pos x="1152" y="60"/>
                </a:cxn>
                <a:cxn ang="0">
                  <a:pos x="1132" y="50"/>
                </a:cxn>
              </a:cxnLst>
              <a:rect l="0" t="0" r="r" b="b"/>
              <a:pathLst>
                <a:path w="1152" h="120">
                  <a:moveTo>
                    <a:pt x="60" y="0"/>
                  </a:moveTo>
                  <a:lnTo>
                    <a:pt x="37" y="5"/>
                  </a:lnTo>
                  <a:lnTo>
                    <a:pt x="18" y="18"/>
                  </a:lnTo>
                  <a:lnTo>
                    <a:pt x="5" y="37"/>
                  </a:lnTo>
                  <a:lnTo>
                    <a:pt x="0" y="60"/>
                  </a:lnTo>
                  <a:lnTo>
                    <a:pt x="5" y="84"/>
                  </a:lnTo>
                  <a:lnTo>
                    <a:pt x="18" y="103"/>
                  </a:lnTo>
                  <a:lnTo>
                    <a:pt x="37" y="116"/>
                  </a:lnTo>
                  <a:lnTo>
                    <a:pt x="60" y="120"/>
                  </a:lnTo>
                  <a:lnTo>
                    <a:pt x="83" y="116"/>
                  </a:lnTo>
                  <a:lnTo>
                    <a:pt x="102" y="103"/>
                  </a:lnTo>
                  <a:lnTo>
                    <a:pt x="115" y="84"/>
                  </a:lnTo>
                  <a:lnTo>
                    <a:pt x="118" y="70"/>
                  </a:lnTo>
                  <a:lnTo>
                    <a:pt x="60" y="70"/>
                  </a:lnTo>
                  <a:lnTo>
                    <a:pt x="60" y="50"/>
                  </a:lnTo>
                  <a:lnTo>
                    <a:pt x="118" y="50"/>
                  </a:lnTo>
                  <a:lnTo>
                    <a:pt x="115" y="37"/>
                  </a:lnTo>
                  <a:lnTo>
                    <a:pt x="102" y="18"/>
                  </a:lnTo>
                  <a:lnTo>
                    <a:pt x="83" y="5"/>
                  </a:lnTo>
                  <a:lnTo>
                    <a:pt x="60" y="0"/>
                  </a:lnTo>
                  <a:close/>
                  <a:moveTo>
                    <a:pt x="1032" y="0"/>
                  </a:moveTo>
                  <a:lnTo>
                    <a:pt x="1032" y="120"/>
                  </a:lnTo>
                  <a:lnTo>
                    <a:pt x="1132" y="70"/>
                  </a:lnTo>
                  <a:lnTo>
                    <a:pt x="1052" y="70"/>
                  </a:lnTo>
                  <a:lnTo>
                    <a:pt x="1052" y="50"/>
                  </a:lnTo>
                  <a:lnTo>
                    <a:pt x="1132" y="50"/>
                  </a:lnTo>
                  <a:lnTo>
                    <a:pt x="1032" y="0"/>
                  </a:lnTo>
                  <a:close/>
                  <a:moveTo>
                    <a:pt x="118" y="50"/>
                  </a:moveTo>
                  <a:lnTo>
                    <a:pt x="60" y="50"/>
                  </a:lnTo>
                  <a:lnTo>
                    <a:pt x="60" y="70"/>
                  </a:lnTo>
                  <a:lnTo>
                    <a:pt x="118" y="70"/>
                  </a:lnTo>
                  <a:lnTo>
                    <a:pt x="120" y="60"/>
                  </a:lnTo>
                  <a:lnTo>
                    <a:pt x="118" y="50"/>
                  </a:lnTo>
                  <a:close/>
                  <a:moveTo>
                    <a:pt x="1032" y="50"/>
                  </a:moveTo>
                  <a:lnTo>
                    <a:pt x="118" y="50"/>
                  </a:lnTo>
                  <a:lnTo>
                    <a:pt x="120" y="60"/>
                  </a:lnTo>
                  <a:lnTo>
                    <a:pt x="118" y="70"/>
                  </a:lnTo>
                  <a:lnTo>
                    <a:pt x="1032" y="70"/>
                  </a:lnTo>
                  <a:lnTo>
                    <a:pt x="1032" y="50"/>
                  </a:lnTo>
                  <a:close/>
                  <a:moveTo>
                    <a:pt x="1132" y="50"/>
                  </a:moveTo>
                  <a:lnTo>
                    <a:pt x="1052" y="50"/>
                  </a:lnTo>
                  <a:lnTo>
                    <a:pt x="1052" y="70"/>
                  </a:lnTo>
                  <a:lnTo>
                    <a:pt x="1132" y="70"/>
                  </a:lnTo>
                  <a:lnTo>
                    <a:pt x="1152" y="60"/>
                  </a:lnTo>
                  <a:lnTo>
                    <a:pt x="1132" y="5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15390" name="Rectangle 30"/>
            <p:cNvSpPr>
              <a:spLocks noChangeArrowheads="1"/>
            </p:cNvSpPr>
            <p:nvPr/>
          </p:nvSpPr>
          <p:spPr bwMode="auto">
            <a:xfrm>
              <a:off x="10288" y="-62"/>
              <a:ext cx="1215" cy="735"/>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15391" name="Line 31"/>
            <p:cNvSpPr>
              <a:spLocks noChangeShapeType="1"/>
            </p:cNvSpPr>
            <p:nvPr/>
          </p:nvSpPr>
          <p:spPr bwMode="auto">
            <a:xfrm>
              <a:off x="10896" y="-62"/>
              <a:ext cx="0" cy="735"/>
            </a:xfrm>
            <a:prstGeom prst="line">
              <a:avLst/>
            </a:prstGeom>
            <a:noFill/>
            <a:ln w="9144">
              <a:solidFill>
                <a:srgbClr val="000000"/>
              </a:solidFill>
              <a:round/>
            </a:ln>
          </p:spPr>
          <p:txBody>
            <a:bodyPr vert="horz" wrap="square" lIns="91440" tIns="45720" rIns="91440" bIns="45720" numCol="1" anchor="t" anchorCtr="0" compatLnSpc="1"/>
            <a:lstStyle/>
            <a:p>
              <a:endParaRPr lang="en-US"/>
            </a:p>
          </p:txBody>
        </p:sp>
        <p:sp>
          <p:nvSpPr>
            <p:cNvPr id="15392" name="AutoShape 32"/>
            <p:cNvSpPr/>
            <p:nvPr/>
          </p:nvSpPr>
          <p:spPr bwMode="auto">
            <a:xfrm>
              <a:off x="9501" y="320"/>
              <a:ext cx="788" cy="120"/>
            </a:xfrm>
            <a:custGeom>
              <a:avLst/>
              <a:gdLst/>
              <a:ahLst/>
              <a:cxnLst>
                <a:cxn ang="0">
                  <a:pos x="60" y="0"/>
                </a:cxn>
                <a:cxn ang="0">
                  <a:pos x="36" y="5"/>
                </a:cxn>
                <a:cxn ang="0">
                  <a:pos x="17" y="18"/>
                </a:cxn>
                <a:cxn ang="0">
                  <a:pos x="4" y="37"/>
                </a:cxn>
                <a:cxn ang="0">
                  <a:pos x="0" y="60"/>
                </a:cxn>
                <a:cxn ang="0">
                  <a:pos x="4" y="83"/>
                </a:cxn>
                <a:cxn ang="0">
                  <a:pos x="17" y="102"/>
                </a:cxn>
                <a:cxn ang="0">
                  <a:pos x="36" y="115"/>
                </a:cxn>
                <a:cxn ang="0">
                  <a:pos x="60" y="120"/>
                </a:cxn>
                <a:cxn ang="0">
                  <a:pos x="83" y="115"/>
                </a:cxn>
                <a:cxn ang="0">
                  <a:pos x="102" y="102"/>
                </a:cxn>
                <a:cxn ang="0">
                  <a:pos x="115" y="83"/>
                </a:cxn>
                <a:cxn ang="0">
                  <a:pos x="118" y="70"/>
                </a:cxn>
                <a:cxn ang="0">
                  <a:pos x="60" y="70"/>
                </a:cxn>
                <a:cxn ang="0">
                  <a:pos x="60" y="50"/>
                </a:cxn>
                <a:cxn ang="0">
                  <a:pos x="118" y="50"/>
                </a:cxn>
                <a:cxn ang="0">
                  <a:pos x="115" y="37"/>
                </a:cxn>
                <a:cxn ang="0">
                  <a:pos x="102" y="18"/>
                </a:cxn>
                <a:cxn ang="0">
                  <a:pos x="83" y="5"/>
                </a:cxn>
                <a:cxn ang="0">
                  <a:pos x="60" y="0"/>
                </a:cxn>
                <a:cxn ang="0">
                  <a:pos x="667" y="0"/>
                </a:cxn>
                <a:cxn ang="0">
                  <a:pos x="667" y="120"/>
                </a:cxn>
                <a:cxn ang="0">
                  <a:pos x="767" y="70"/>
                </a:cxn>
                <a:cxn ang="0">
                  <a:pos x="687" y="70"/>
                </a:cxn>
                <a:cxn ang="0">
                  <a:pos x="687" y="50"/>
                </a:cxn>
                <a:cxn ang="0">
                  <a:pos x="767" y="50"/>
                </a:cxn>
                <a:cxn ang="0">
                  <a:pos x="667" y="0"/>
                </a:cxn>
                <a:cxn ang="0">
                  <a:pos x="118" y="50"/>
                </a:cxn>
                <a:cxn ang="0">
                  <a:pos x="60" y="50"/>
                </a:cxn>
                <a:cxn ang="0">
                  <a:pos x="60" y="70"/>
                </a:cxn>
                <a:cxn ang="0">
                  <a:pos x="118" y="70"/>
                </a:cxn>
                <a:cxn ang="0">
                  <a:pos x="120" y="60"/>
                </a:cxn>
                <a:cxn ang="0">
                  <a:pos x="118" y="50"/>
                </a:cxn>
                <a:cxn ang="0">
                  <a:pos x="667" y="50"/>
                </a:cxn>
                <a:cxn ang="0">
                  <a:pos x="118" y="50"/>
                </a:cxn>
                <a:cxn ang="0">
                  <a:pos x="120" y="60"/>
                </a:cxn>
                <a:cxn ang="0">
                  <a:pos x="118" y="70"/>
                </a:cxn>
                <a:cxn ang="0">
                  <a:pos x="667" y="70"/>
                </a:cxn>
                <a:cxn ang="0">
                  <a:pos x="667" y="50"/>
                </a:cxn>
                <a:cxn ang="0">
                  <a:pos x="767" y="50"/>
                </a:cxn>
                <a:cxn ang="0">
                  <a:pos x="687" y="50"/>
                </a:cxn>
                <a:cxn ang="0">
                  <a:pos x="687" y="70"/>
                </a:cxn>
                <a:cxn ang="0">
                  <a:pos x="767" y="70"/>
                </a:cxn>
                <a:cxn ang="0">
                  <a:pos x="787" y="60"/>
                </a:cxn>
                <a:cxn ang="0">
                  <a:pos x="767" y="50"/>
                </a:cxn>
              </a:cxnLst>
              <a:rect l="0" t="0" r="r" b="b"/>
              <a:pathLst>
                <a:path w="788" h="120">
                  <a:moveTo>
                    <a:pt x="60" y="0"/>
                  </a:moveTo>
                  <a:lnTo>
                    <a:pt x="36" y="5"/>
                  </a:lnTo>
                  <a:lnTo>
                    <a:pt x="17" y="18"/>
                  </a:lnTo>
                  <a:lnTo>
                    <a:pt x="4" y="37"/>
                  </a:lnTo>
                  <a:lnTo>
                    <a:pt x="0" y="60"/>
                  </a:lnTo>
                  <a:lnTo>
                    <a:pt x="4" y="83"/>
                  </a:lnTo>
                  <a:lnTo>
                    <a:pt x="17" y="102"/>
                  </a:lnTo>
                  <a:lnTo>
                    <a:pt x="36" y="115"/>
                  </a:lnTo>
                  <a:lnTo>
                    <a:pt x="60" y="120"/>
                  </a:lnTo>
                  <a:lnTo>
                    <a:pt x="83" y="115"/>
                  </a:lnTo>
                  <a:lnTo>
                    <a:pt x="102" y="102"/>
                  </a:lnTo>
                  <a:lnTo>
                    <a:pt x="115" y="83"/>
                  </a:lnTo>
                  <a:lnTo>
                    <a:pt x="118" y="70"/>
                  </a:lnTo>
                  <a:lnTo>
                    <a:pt x="60" y="70"/>
                  </a:lnTo>
                  <a:lnTo>
                    <a:pt x="60" y="50"/>
                  </a:lnTo>
                  <a:lnTo>
                    <a:pt x="118" y="50"/>
                  </a:lnTo>
                  <a:lnTo>
                    <a:pt x="115" y="37"/>
                  </a:lnTo>
                  <a:lnTo>
                    <a:pt x="102" y="18"/>
                  </a:lnTo>
                  <a:lnTo>
                    <a:pt x="83" y="5"/>
                  </a:lnTo>
                  <a:lnTo>
                    <a:pt x="60" y="0"/>
                  </a:lnTo>
                  <a:close/>
                  <a:moveTo>
                    <a:pt x="667" y="0"/>
                  </a:moveTo>
                  <a:lnTo>
                    <a:pt x="667" y="120"/>
                  </a:lnTo>
                  <a:lnTo>
                    <a:pt x="767" y="70"/>
                  </a:lnTo>
                  <a:lnTo>
                    <a:pt x="687" y="70"/>
                  </a:lnTo>
                  <a:lnTo>
                    <a:pt x="687" y="50"/>
                  </a:lnTo>
                  <a:lnTo>
                    <a:pt x="767" y="50"/>
                  </a:lnTo>
                  <a:lnTo>
                    <a:pt x="667" y="0"/>
                  </a:lnTo>
                  <a:close/>
                  <a:moveTo>
                    <a:pt x="118" y="50"/>
                  </a:moveTo>
                  <a:lnTo>
                    <a:pt x="60" y="50"/>
                  </a:lnTo>
                  <a:lnTo>
                    <a:pt x="60" y="70"/>
                  </a:lnTo>
                  <a:lnTo>
                    <a:pt x="118" y="70"/>
                  </a:lnTo>
                  <a:lnTo>
                    <a:pt x="120" y="60"/>
                  </a:lnTo>
                  <a:lnTo>
                    <a:pt x="118" y="50"/>
                  </a:lnTo>
                  <a:close/>
                  <a:moveTo>
                    <a:pt x="667" y="50"/>
                  </a:moveTo>
                  <a:lnTo>
                    <a:pt x="118" y="50"/>
                  </a:lnTo>
                  <a:lnTo>
                    <a:pt x="120" y="60"/>
                  </a:lnTo>
                  <a:lnTo>
                    <a:pt x="118" y="70"/>
                  </a:lnTo>
                  <a:lnTo>
                    <a:pt x="667" y="70"/>
                  </a:lnTo>
                  <a:lnTo>
                    <a:pt x="667" y="50"/>
                  </a:lnTo>
                  <a:close/>
                  <a:moveTo>
                    <a:pt x="767" y="50"/>
                  </a:moveTo>
                  <a:lnTo>
                    <a:pt x="687" y="50"/>
                  </a:lnTo>
                  <a:lnTo>
                    <a:pt x="687" y="70"/>
                  </a:lnTo>
                  <a:lnTo>
                    <a:pt x="767" y="70"/>
                  </a:lnTo>
                  <a:lnTo>
                    <a:pt x="787" y="60"/>
                  </a:lnTo>
                  <a:lnTo>
                    <a:pt x="767" y="5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15393" name="Rectangle 33"/>
            <p:cNvSpPr>
              <a:spLocks noChangeArrowheads="1"/>
            </p:cNvSpPr>
            <p:nvPr/>
          </p:nvSpPr>
          <p:spPr bwMode="auto">
            <a:xfrm>
              <a:off x="10288" y="821"/>
              <a:ext cx="1215" cy="735"/>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15394" name="Line 34"/>
            <p:cNvSpPr>
              <a:spLocks noChangeShapeType="1"/>
            </p:cNvSpPr>
            <p:nvPr/>
          </p:nvSpPr>
          <p:spPr bwMode="auto">
            <a:xfrm>
              <a:off x="10896" y="822"/>
              <a:ext cx="0" cy="734"/>
            </a:xfrm>
            <a:prstGeom prst="line">
              <a:avLst/>
            </a:prstGeom>
            <a:noFill/>
            <a:ln w="9144">
              <a:solidFill>
                <a:srgbClr val="000000"/>
              </a:solidFill>
              <a:round/>
            </a:ln>
          </p:spPr>
          <p:txBody>
            <a:bodyPr vert="horz" wrap="square" lIns="91440" tIns="45720" rIns="91440" bIns="45720" numCol="1" anchor="t" anchorCtr="0" compatLnSpc="1"/>
            <a:lstStyle/>
            <a:p>
              <a:endParaRPr lang="en-US"/>
            </a:p>
          </p:txBody>
        </p:sp>
        <p:sp>
          <p:nvSpPr>
            <p:cNvPr id="15395" name="AutoShape 35"/>
            <p:cNvSpPr/>
            <p:nvPr/>
          </p:nvSpPr>
          <p:spPr bwMode="auto">
            <a:xfrm>
              <a:off x="9501" y="1054"/>
              <a:ext cx="788" cy="120"/>
            </a:xfrm>
            <a:custGeom>
              <a:avLst/>
              <a:gdLst/>
              <a:ahLst/>
              <a:cxnLst>
                <a:cxn ang="0">
                  <a:pos x="60" y="0"/>
                </a:cxn>
                <a:cxn ang="0">
                  <a:pos x="36" y="5"/>
                </a:cxn>
                <a:cxn ang="0">
                  <a:pos x="17" y="18"/>
                </a:cxn>
                <a:cxn ang="0">
                  <a:pos x="4" y="37"/>
                </a:cxn>
                <a:cxn ang="0">
                  <a:pos x="0" y="60"/>
                </a:cxn>
                <a:cxn ang="0">
                  <a:pos x="4" y="84"/>
                </a:cxn>
                <a:cxn ang="0">
                  <a:pos x="17" y="103"/>
                </a:cxn>
                <a:cxn ang="0">
                  <a:pos x="36" y="116"/>
                </a:cxn>
                <a:cxn ang="0">
                  <a:pos x="60" y="120"/>
                </a:cxn>
                <a:cxn ang="0">
                  <a:pos x="83" y="116"/>
                </a:cxn>
                <a:cxn ang="0">
                  <a:pos x="102" y="103"/>
                </a:cxn>
                <a:cxn ang="0">
                  <a:pos x="115" y="84"/>
                </a:cxn>
                <a:cxn ang="0">
                  <a:pos x="118" y="70"/>
                </a:cxn>
                <a:cxn ang="0">
                  <a:pos x="60" y="70"/>
                </a:cxn>
                <a:cxn ang="0">
                  <a:pos x="60" y="50"/>
                </a:cxn>
                <a:cxn ang="0">
                  <a:pos x="118" y="50"/>
                </a:cxn>
                <a:cxn ang="0">
                  <a:pos x="115" y="37"/>
                </a:cxn>
                <a:cxn ang="0">
                  <a:pos x="102" y="18"/>
                </a:cxn>
                <a:cxn ang="0">
                  <a:pos x="83" y="5"/>
                </a:cxn>
                <a:cxn ang="0">
                  <a:pos x="60" y="0"/>
                </a:cxn>
                <a:cxn ang="0">
                  <a:pos x="667" y="0"/>
                </a:cxn>
                <a:cxn ang="0">
                  <a:pos x="667" y="120"/>
                </a:cxn>
                <a:cxn ang="0">
                  <a:pos x="767" y="70"/>
                </a:cxn>
                <a:cxn ang="0">
                  <a:pos x="687" y="70"/>
                </a:cxn>
                <a:cxn ang="0">
                  <a:pos x="687" y="50"/>
                </a:cxn>
                <a:cxn ang="0">
                  <a:pos x="767" y="50"/>
                </a:cxn>
                <a:cxn ang="0">
                  <a:pos x="667" y="0"/>
                </a:cxn>
                <a:cxn ang="0">
                  <a:pos x="118" y="50"/>
                </a:cxn>
                <a:cxn ang="0">
                  <a:pos x="60" y="50"/>
                </a:cxn>
                <a:cxn ang="0">
                  <a:pos x="60" y="70"/>
                </a:cxn>
                <a:cxn ang="0">
                  <a:pos x="118" y="70"/>
                </a:cxn>
                <a:cxn ang="0">
                  <a:pos x="120" y="60"/>
                </a:cxn>
                <a:cxn ang="0">
                  <a:pos x="118" y="50"/>
                </a:cxn>
                <a:cxn ang="0">
                  <a:pos x="667" y="50"/>
                </a:cxn>
                <a:cxn ang="0">
                  <a:pos x="118" y="50"/>
                </a:cxn>
                <a:cxn ang="0">
                  <a:pos x="120" y="60"/>
                </a:cxn>
                <a:cxn ang="0">
                  <a:pos x="118" y="70"/>
                </a:cxn>
                <a:cxn ang="0">
                  <a:pos x="667" y="70"/>
                </a:cxn>
                <a:cxn ang="0">
                  <a:pos x="667" y="50"/>
                </a:cxn>
                <a:cxn ang="0">
                  <a:pos x="767" y="50"/>
                </a:cxn>
                <a:cxn ang="0">
                  <a:pos x="687" y="50"/>
                </a:cxn>
                <a:cxn ang="0">
                  <a:pos x="687" y="70"/>
                </a:cxn>
                <a:cxn ang="0">
                  <a:pos x="767" y="70"/>
                </a:cxn>
                <a:cxn ang="0">
                  <a:pos x="787" y="60"/>
                </a:cxn>
                <a:cxn ang="0">
                  <a:pos x="767" y="50"/>
                </a:cxn>
              </a:cxnLst>
              <a:rect l="0" t="0" r="r" b="b"/>
              <a:pathLst>
                <a:path w="788" h="120">
                  <a:moveTo>
                    <a:pt x="60" y="0"/>
                  </a:moveTo>
                  <a:lnTo>
                    <a:pt x="36" y="5"/>
                  </a:lnTo>
                  <a:lnTo>
                    <a:pt x="17" y="18"/>
                  </a:lnTo>
                  <a:lnTo>
                    <a:pt x="4" y="37"/>
                  </a:lnTo>
                  <a:lnTo>
                    <a:pt x="0" y="60"/>
                  </a:lnTo>
                  <a:lnTo>
                    <a:pt x="4" y="84"/>
                  </a:lnTo>
                  <a:lnTo>
                    <a:pt x="17" y="103"/>
                  </a:lnTo>
                  <a:lnTo>
                    <a:pt x="36" y="116"/>
                  </a:lnTo>
                  <a:lnTo>
                    <a:pt x="60" y="120"/>
                  </a:lnTo>
                  <a:lnTo>
                    <a:pt x="83" y="116"/>
                  </a:lnTo>
                  <a:lnTo>
                    <a:pt x="102" y="103"/>
                  </a:lnTo>
                  <a:lnTo>
                    <a:pt x="115" y="84"/>
                  </a:lnTo>
                  <a:lnTo>
                    <a:pt x="118" y="70"/>
                  </a:lnTo>
                  <a:lnTo>
                    <a:pt x="60" y="70"/>
                  </a:lnTo>
                  <a:lnTo>
                    <a:pt x="60" y="50"/>
                  </a:lnTo>
                  <a:lnTo>
                    <a:pt x="118" y="50"/>
                  </a:lnTo>
                  <a:lnTo>
                    <a:pt x="115" y="37"/>
                  </a:lnTo>
                  <a:lnTo>
                    <a:pt x="102" y="18"/>
                  </a:lnTo>
                  <a:lnTo>
                    <a:pt x="83" y="5"/>
                  </a:lnTo>
                  <a:lnTo>
                    <a:pt x="60" y="0"/>
                  </a:lnTo>
                  <a:close/>
                  <a:moveTo>
                    <a:pt x="667" y="0"/>
                  </a:moveTo>
                  <a:lnTo>
                    <a:pt x="667" y="120"/>
                  </a:lnTo>
                  <a:lnTo>
                    <a:pt x="767" y="70"/>
                  </a:lnTo>
                  <a:lnTo>
                    <a:pt x="687" y="70"/>
                  </a:lnTo>
                  <a:lnTo>
                    <a:pt x="687" y="50"/>
                  </a:lnTo>
                  <a:lnTo>
                    <a:pt x="767" y="50"/>
                  </a:lnTo>
                  <a:lnTo>
                    <a:pt x="667" y="0"/>
                  </a:lnTo>
                  <a:close/>
                  <a:moveTo>
                    <a:pt x="118" y="50"/>
                  </a:moveTo>
                  <a:lnTo>
                    <a:pt x="60" y="50"/>
                  </a:lnTo>
                  <a:lnTo>
                    <a:pt x="60" y="70"/>
                  </a:lnTo>
                  <a:lnTo>
                    <a:pt x="118" y="70"/>
                  </a:lnTo>
                  <a:lnTo>
                    <a:pt x="120" y="60"/>
                  </a:lnTo>
                  <a:lnTo>
                    <a:pt x="118" y="50"/>
                  </a:lnTo>
                  <a:close/>
                  <a:moveTo>
                    <a:pt x="667" y="50"/>
                  </a:moveTo>
                  <a:lnTo>
                    <a:pt x="118" y="50"/>
                  </a:lnTo>
                  <a:lnTo>
                    <a:pt x="120" y="60"/>
                  </a:lnTo>
                  <a:lnTo>
                    <a:pt x="118" y="70"/>
                  </a:lnTo>
                  <a:lnTo>
                    <a:pt x="667" y="70"/>
                  </a:lnTo>
                  <a:lnTo>
                    <a:pt x="667" y="50"/>
                  </a:lnTo>
                  <a:close/>
                  <a:moveTo>
                    <a:pt x="767" y="50"/>
                  </a:moveTo>
                  <a:lnTo>
                    <a:pt x="687" y="50"/>
                  </a:lnTo>
                  <a:lnTo>
                    <a:pt x="687" y="70"/>
                  </a:lnTo>
                  <a:lnTo>
                    <a:pt x="767" y="70"/>
                  </a:lnTo>
                  <a:lnTo>
                    <a:pt x="787" y="60"/>
                  </a:lnTo>
                  <a:lnTo>
                    <a:pt x="767" y="5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15396" name="Rectangle 36"/>
            <p:cNvSpPr>
              <a:spLocks noChangeArrowheads="1"/>
            </p:cNvSpPr>
            <p:nvPr/>
          </p:nvSpPr>
          <p:spPr bwMode="auto">
            <a:xfrm>
              <a:off x="11988" y="821"/>
              <a:ext cx="1212" cy="735"/>
            </a:xfrm>
            <a:prstGeom prst="rect">
              <a:avLst/>
            </a:prstGeom>
            <a:noFill/>
            <a:ln w="9144">
              <a:solidFill>
                <a:srgbClr val="000000"/>
              </a:solidFill>
              <a:miter lim="800000"/>
            </a:ln>
          </p:spPr>
          <p:txBody>
            <a:bodyPr vert="horz" wrap="square" lIns="91440" tIns="45720" rIns="91440" bIns="45720" numCol="1" anchor="t" anchorCtr="0" compatLnSpc="1"/>
            <a:lstStyle/>
            <a:p>
              <a:endParaRPr lang="en-US"/>
            </a:p>
          </p:txBody>
        </p:sp>
        <p:sp>
          <p:nvSpPr>
            <p:cNvPr id="15397" name="Line 37"/>
            <p:cNvSpPr>
              <a:spLocks noChangeShapeType="1"/>
            </p:cNvSpPr>
            <p:nvPr/>
          </p:nvSpPr>
          <p:spPr bwMode="auto">
            <a:xfrm>
              <a:off x="12593" y="822"/>
              <a:ext cx="0" cy="734"/>
            </a:xfrm>
            <a:prstGeom prst="line">
              <a:avLst/>
            </a:prstGeom>
            <a:noFill/>
            <a:ln w="9144">
              <a:solidFill>
                <a:srgbClr val="000000"/>
              </a:solidFill>
              <a:round/>
            </a:ln>
          </p:spPr>
          <p:txBody>
            <a:bodyPr vert="horz" wrap="square" lIns="91440" tIns="45720" rIns="91440" bIns="45720" numCol="1" anchor="t" anchorCtr="0" compatLnSpc="1"/>
            <a:lstStyle/>
            <a:p>
              <a:endParaRPr lang="en-US"/>
            </a:p>
          </p:txBody>
        </p:sp>
        <p:sp>
          <p:nvSpPr>
            <p:cNvPr id="15398" name="AutoShape 38"/>
            <p:cNvSpPr/>
            <p:nvPr/>
          </p:nvSpPr>
          <p:spPr bwMode="auto">
            <a:xfrm>
              <a:off x="11200" y="1054"/>
              <a:ext cx="788" cy="120"/>
            </a:xfrm>
            <a:custGeom>
              <a:avLst/>
              <a:gdLst/>
              <a:ahLst/>
              <a:cxnLst>
                <a:cxn ang="0">
                  <a:pos x="60" y="0"/>
                </a:cxn>
                <a:cxn ang="0">
                  <a:pos x="36" y="5"/>
                </a:cxn>
                <a:cxn ang="0">
                  <a:pos x="17" y="18"/>
                </a:cxn>
                <a:cxn ang="0">
                  <a:pos x="5" y="37"/>
                </a:cxn>
                <a:cxn ang="0">
                  <a:pos x="0" y="60"/>
                </a:cxn>
                <a:cxn ang="0">
                  <a:pos x="5" y="84"/>
                </a:cxn>
                <a:cxn ang="0">
                  <a:pos x="17" y="103"/>
                </a:cxn>
                <a:cxn ang="0">
                  <a:pos x="36" y="116"/>
                </a:cxn>
                <a:cxn ang="0">
                  <a:pos x="60" y="120"/>
                </a:cxn>
                <a:cxn ang="0">
                  <a:pos x="83" y="116"/>
                </a:cxn>
                <a:cxn ang="0">
                  <a:pos x="102" y="103"/>
                </a:cxn>
                <a:cxn ang="0">
                  <a:pos x="115" y="84"/>
                </a:cxn>
                <a:cxn ang="0">
                  <a:pos x="118" y="70"/>
                </a:cxn>
                <a:cxn ang="0">
                  <a:pos x="60" y="70"/>
                </a:cxn>
                <a:cxn ang="0">
                  <a:pos x="60" y="50"/>
                </a:cxn>
                <a:cxn ang="0">
                  <a:pos x="118" y="50"/>
                </a:cxn>
                <a:cxn ang="0">
                  <a:pos x="115" y="37"/>
                </a:cxn>
                <a:cxn ang="0">
                  <a:pos x="102" y="18"/>
                </a:cxn>
                <a:cxn ang="0">
                  <a:pos x="83" y="5"/>
                </a:cxn>
                <a:cxn ang="0">
                  <a:pos x="60" y="0"/>
                </a:cxn>
                <a:cxn ang="0">
                  <a:pos x="667" y="0"/>
                </a:cxn>
                <a:cxn ang="0">
                  <a:pos x="667" y="120"/>
                </a:cxn>
                <a:cxn ang="0">
                  <a:pos x="767" y="70"/>
                </a:cxn>
                <a:cxn ang="0">
                  <a:pos x="687" y="70"/>
                </a:cxn>
                <a:cxn ang="0">
                  <a:pos x="687" y="50"/>
                </a:cxn>
                <a:cxn ang="0">
                  <a:pos x="767" y="50"/>
                </a:cxn>
                <a:cxn ang="0">
                  <a:pos x="667" y="0"/>
                </a:cxn>
                <a:cxn ang="0">
                  <a:pos x="118" y="50"/>
                </a:cxn>
                <a:cxn ang="0">
                  <a:pos x="60" y="50"/>
                </a:cxn>
                <a:cxn ang="0">
                  <a:pos x="60" y="70"/>
                </a:cxn>
                <a:cxn ang="0">
                  <a:pos x="118" y="70"/>
                </a:cxn>
                <a:cxn ang="0">
                  <a:pos x="120" y="60"/>
                </a:cxn>
                <a:cxn ang="0">
                  <a:pos x="118" y="50"/>
                </a:cxn>
                <a:cxn ang="0">
                  <a:pos x="667" y="50"/>
                </a:cxn>
                <a:cxn ang="0">
                  <a:pos x="118" y="50"/>
                </a:cxn>
                <a:cxn ang="0">
                  <a:pos x="120" y="60"/>
                </a:cxn>
                <a:cxn ang="0">
                  <a:pos x="118" y="70"/>
                </a:cxn>
                <a:cxn ang="0">
                  <a:pos x="667" y="70"/>
                </a:cxn>
                <a:cxn ang="0">
                  <a:pos x="667" y="50"/>
                </a:cxn>
                <a:cxn ang="0">
                  <a:pos x="767" y="50"/>
                </a:cxn>
                <a:cxn ang="0">
                  <a:pos x="687" y="50"/>
                </a:cxn>
                <a:cxn ang="0">
                  <a:pos x="687" y="70"/>
                </a:cxn>
                <a:cxn ang="0">
                  <a:pos x="767" y="70"/>
                </a:cxn>
                <a:cxn ang="0">
                  <a:pos x="787" y="60"/>
                </a:cxn>
                <a:cxn ang="0">
                  <a:pos x="767" y="50"/>
                </a:cxn>
              </a:cxnLst>
              <a:rect l="0" t="0" r="r" b="b"/>
              <a:pathLst>
                <a:path w="788" h="120">
                  <a:moveTo>
                    <a:pt x="60" y="0"/>
                  </a:moveTo>
                  <a:lnTo>
                    <a:pt x="36" y="5"/>
                  </a:lnTo>
                  <a:lnTo>
                    <a:pt x="17" y="18"/>
                  </a:lnTo>
                  <a:lnTo>
                    <a:pt x="5" y="37"/>
                  </a:lnTo>
                  <a:lnTo>
                    <a:pt x="0" y="60"/>
                  </a:lnTo>
                  <a:lnTo>
                    <a:pt x="5" y="84"/>
                  </a:lnTo>
                  <a:lnTo>
                    <a:pt x="17" y="103"/>
                  </a:lnTo>
                  <a:lnTo>
                    <a:pt x="36" y="116"/>
                  </a:lnTo>
                  <a:lnTo>
                    <a:pt x="60" y="120"/>
                  </a:lnTo>
                  <a:lnTo>
                    <a:pt x="83" y="116"/>
                  </a:lnTo>
                  <a:lnTo>
                    <a:pt x="102" y="103"/>
                  </a:lnTo>
                  <a:lnTo>
                    <a:pt x="115" y="84"/>
                  </a:lnTo>
                  <a:lnTo>
                    <a:pt x="118" y="70"/>
                  </a:lnTo>
                  <a:lnTo>
                    <a:pt x="60" y="70"/>
                  </a:lnTo>
                  <a:lnTo>
                    <a:pt x="60" y="50"/>
                  </a:lnTo>
                  <a:lnTo>
                    <a:pt x="118" y="50"/>
                  </a:lnTo>
                  <a:lnTo>
                    <a:pt x="115" y="37"/>
                  </a:lnTo>
                  <a:lnTo>
                    <a:pt x="102" y="18"/>
                  </a:lnTo>
                  <a:lnTo>
                    <a:pt x="83" y="5"/>
                  </a:lnTo>
                  <a:lnTo>
                    <a:pt x="60" y="0"/>
                  </a:lnTo>
                  <a:close/>
                  <a:moveTo>
                    <a:pt x="667" y="0"/>
                  </a:moveTo>
                  <a:lnTo>
                    <a:pt x="667" y="120"/>
                  </a:lnTo>
                  <a:lnTo>
                    <a:pt x="767" y="70"/>
                  </a:lnTo>
                  <a:lnTo>
                    <a:pt x="687" y="70"/>
                  </a:lnTo>
                  <a:lnTo>
                    <a:pt x="687" y="50"/>
                  </a:lnTo>
                  <a:lnTo>
                    <a:pt x="767" y="50"/>
                  </a:lnTo>
                  <a:lnTo>
                    <a:pt x="667" y="0"/>
                  </a:lnTo>
                  <a:close/>
                  <a:moveTo>
                    <a:pt x="118" y="50"/>
                  </a:moveTo>
                  <a:lnTo>
                    <a:pt x="60" y="50"/>
                  </a:lnTo>
                  <a:lnTo>
                    <a:pt x="60" y="70"/>
                  </a:lnTo>
                  <a:lnTo>
                    <a:pt x="118" y="70"/>
                  </a:lnTo>
                  <a:lnTo>
                    <a:pt x="120" y="60"/>
                  </a:lnTo>
                  <a:lnTo>
                    <a:pt x="118" y="50"/>
                  </a:lnTo>
                  <a:close/>
                  <a:moveTo>
                    <a:pt x="667" y="50"/>
                  </a:moveTo>
                  <a:lnTo>
                    <a:pt x="118" y="50"/>
                  </a:lnTo>
                  <a:lnTo>
                    <a:pt x="120" y="60"/>
                  </a:lnTo>
                  <a:lnTo>
                    <a:pt x="118" y="70"/>
                  </a:lnTo>
                  <a:lnTo>
                    <a:pt x="667" y="70"/>
                  </a:lnTo>
                  <a:lnTo>
                    <a:pt x="667" y="50"/>
                  </a:lnTo>
                  <a:close/>
                  <a:moveTo>
                    <a:pt x="767" y="50"/>
                  </a:moveTo>
                  <a:lnTo>
                    <a:pt x="687" y="50"/>
                  </a:lnTo>
                  <a:lnTo>
                    <a:pt x="687" y="70"/>
                  </a:lnTo>
                  <a:lnTo>
                    <a:pt x="767" y="70"/>
                  </a:lnTo>
                  <a:lnTo>
                    <a:pt x="787" y="60"/>
                  </a:lnTo>
                  <a:lnTo>
                    <a:pt x="767" y="5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15399" name="AutoShape 39"/>
            <p:cNvSpPr/>
            <p:nvPr/>
          </p:nvSpPr>
          <p:spPr bwMode="auto">
            <a:xfrm>
              <a:off x="9196" y="-62"/>
              <a:ext cx="4004" cy="4414"/>
            </a:xfrm>
            <a:custGeom>
              <a:avLst/>
              <a:gdLst/>
              <a:ahLst/>
              <a:cxnLst>
                <a:cxn ang="0">
                  <a:pos x="1699" y="735"/>
                </a:cxn>
                <a:cxn ang="0">
                  <a:pos x="2306" y="0"/>
                </a:cxn>
                <a:cxn ang="0">
                  <a:pos x="0" y="2501"/>
                </a:cxn>
                <a:cxn ang="0">
                  <a:pos x="607" y="1764"/>
                </a:cxn>
                <a:cxn ang="0">
                  <a:pos x="0" y="3384"/>
                </a:cxn>
                <a:cxn ang="0">
                  <a:pos x="607" y="2648"/>
                </a:cxn>
                <a:cxn ang="0">
                  <a:pos x="0" y="4414"/>
                </a:cxn>
                <a:cxn ang="0">
                  <a:pos x="607" y="3677"/>
                </a:cxn>
                <a:cxn ang="0">
                  <a:pos x="3396" y="1618"/>
                </a:cxn>
                <a:cxn ang="0">
                  <a:pos x="4003" y="884"/>
                </a:cxn>
              </a:cxnLst>
              <a:rect l="0" t="0" r="r" b="b"/>
              <a:pathLst>
                <a:path w="4004" h="4414">
                  <a:moveTo>
                    <a:pt x="1699" y="735"/>
                  </a:moveTo>
                  <a:lnTo>
                    <a:pt x="2306" y="0"/>
                  </a:lnTo>
                  <a:moveTo>
                    <a:pt x="0" y="2501"/>
                  </a:moveTo>
                  <a:lnTo>
                    <a:pt x="607" y="1764"/>
                  </a:lnTo>
                  <a:moveTo>
                    <a:pt x="0" y="3384"/>
                  </a:moveTo>
                  <a:lnTo>
                    <a:pt x="607" y="2648"/>
                  </a:lnTo>
                  <a:moveTo>
                    <a:pt x="0" y="4414"/>
                  </a:moveTo>
                  <a:lnTo>
                    <a:pt x="607" y="3677"/>
                  </a:lnTo>
                  <a:moveTo>
                    <a:pt x="3396" y="1618"/>
                  </a:moveTo>
                  <a:lnTo>
                    <a:pt x="4003" y="884"/>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5400" name="Text Box 40"/>
            <p:cNvSpPr txBox="1">
              <a:spLocks noChangeArrowheads="1"/>
            </p:cNvSpPr>
            <p:nvPr/>
          </p:nvSpPr>
          <p:spPr bwMode="auto">
            <a:xfrm>
              <a:off x="8592" y="3615"/>
              <a:ext cx="605" cy="737"/>
            </a:xfrm>
            <a:prstGeom prst="rect">
              <a:avLst/>
            </a:prstGeom>
            <a:noFill/>
            <a:ln w="9144">
              <a:solidFill>
                <a:srgbClr val="000000"/>
              </a:solidFill>
              <a:miter lim="800000"/>
            </a:ln>
          </p:spPr>
          <p:txBody>
            <a:bodyPr vert="horz" wrap="square" lIns="0" tIns="0" rIns="0" bIns="0" numCol="1" anchor="t" anchorCtr="0" compatLnSpc="1"/>
            <a:lstStyle/>
            <a:p>
              <a:pPr marL="457200" marR="0" lvl="1" indent="0" algn="l" defTabSz="914400" rtl="0" eaLnBrk="1" fontAlgn="base" latinLnBrk="0" hangingPunct="1">
                <a:lnSpc>
                  <a:spcPct val="100000"/>
                </a:lnSpc>
                <a:spcBef>
                  <a:spcPts val="44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401" name="Text Box 41"/>
            <p:cNvSpPr txBox="1">
              <a:spLocks noChangeArrowheads="1"/>
            </p:cNvSpPr>
            <p:nvPr/>
          </p:nvSpPr>
          <p:spPr bwMode="auto">
            <a:xfrm>
              <a:off x="8592" y="2585"/>
              <a:ext cx="605" cy="737"/>
            </a:xfrm>
            <a:prstGeom prst="rect">
              <a:avLst/>
            </a:prstGeom>
            <a:noFill/>
            <a:ln w="9144">
              <a:solidFill>
                <a:srgbClr val="000000"/>
              </a:solidFill>
              <a:miter lim="800000"/>
            </a:ln>
          </p:spPr>
          <p:txBody>
            <a:bodyPr vert="horz" wrap="square" lIns="0" tIns="0" rIns="0" bIns="0" numCol="1" anchor="t" anchorCtr="0" compatLnSpc="1"/>
            <a:lstStyle/>
            <a:p>
              <a:pPr marL="457200" marR="0" lvl="1" indent="0" algn="l" defTabSz="914400" rtl="0" eaLnBrk="1" fontAlgn="base" latinLnBrk="0" hangingPunct="1">
                <a:lnSpc>
                  <a:spcPct val="100000"/>
                </a:lnSpc>
                <a:spcBef>
                  <a:spcPts val="44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402" name="Text Box 42"/>
            <p:cNvSpPr txBox="1">
              <a:spLocks noChangeArrowheads="1"/>
            </p:cNvSpPr>
            <p:nvPr/>
          </p:nvSpPr>
          <p:spPr bwMode="auto">
            <a:xfrm>
              <a:off x="8592" y="1702"/>
              <a:ext cx="605" cy="737"/>
            </a:xfrm>
            <a:prstGeom prst="rect">
              <a:avLst/>
            </a:prstGeom>
            <a:noFill/>
            <a:ln w="9144">
              <a:solidFill>
                <a:srgbClr val="000000"/>
              </a:solidFill>
              <a:miter lim="800000"/>
            </a:ln>
          </p:spPr>
          <p:txBody>
            <a:bodyPr vert="horz" wrap="square" lIns="0" tIns="0" rIns="0" bIns="0" numCol="1" anchor="t" anchorCtr="0" compatLnSpc="1"/>
            <a:lstStyle/>
            <a:p>
              <a:pPr marL="457200" marR="0" lvl="1" indent="0" algn="l" defTabSz="914400" rtl="0" eaLnBrk="1" fontAlgn="base" latinLnBrk="0" hangingPunct="1">
                <a:lnSpc>
                  <a:spcPct val="100000"/>
                </a:lnSpc>
                <a:spcBef>
                  <a:spcPts val="440"/>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4</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403" name="Text Box 43"/>
            <p:cNvSpPr txBox="1">
              <a:spLocks noChangeArrowheads="1"/>
            </p:cNvSpPr>
            <p:nvPr/>
          </p:nvSpPr>
          <p:spPr bwMode="auto">
            <a:xfrm>
              <a:off x="11988" y="821"/>
              <a:ext cx="605" cy="735"/>
            </a:xfrm>
            <a:prstGeom prst="rect">
              <a:avLst/>
            </a:prstGeom>
            <a:noFill/>
            <a:ln w="9144">
              <a:solidFill>
                <a:srgbClr val="000000"/>
              </a:solidFill>
              <a:miter lim="800000"/>
            </a:ln>
          </p:spPr>
          <p:txBody>
            <a:bodyPr vert="horz" wrap="square" lIns="0" tIns="0" rIns="0" bIns="0" numCol="1" anchor="t" anchorCtr="0" compatLnSpc="1"/>
            <a:lstStyle/>
            <a:p>
              <a:pPr marL="457200" marR="0" lvl="1" indent="0" algn="l" defTabSz="914400" rtl="0" eaLnBrk="1" fontAlgn="base" latinLnBrk="0" hangingPunct="1">
                <a:lnSpc>
                  <a:spcPct val="100000"/>
                </a:lnSpc>
                <a:spcBef>
                  <a:spcPts val="425"/>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4</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404" name="Text Box 44"/>
            <p:cNvSpPr txBox="1">
              <a:spLocks noChangeArrowheads="1"/>
            </p:cNvSpPr>
            <p:nvPr/>
          </p:nvSpPr>
          <p:spPr bwMode="auto">
            <a:xfrm>
              <a:off x="10288" y="821"/>
              <a:ext cx="608" cy="735"/>
            </a:xfrm>
            <a:prstGeom prst="rect">
              <a:avLst/>
            </a:prstGeom>
            <a:noFill/>
            <a:ln w="9144">
              <a:solidFill>
                <a:srgbClr val="000000"/>
              </a:solidFill>
              <a:miter lim="800000"/>
            </a:ln>
          </p:spPr>
          <p:txBody>
            <a:bodyPr vert="horz" wrap="square" lIns="0" tIns="0" rIns="0" bIns="0" numCol="1" anchor="t" anchorCtr="0" compatLnSpc="1"/>
            <a:lstStyle/>
            <a:p>
              <a:pPr marL="457200" marR="0" lvl="1" indent="0" algn="l" defTabSz="914400" rtl="0" eaLnBrk="1" fontAlgn="base" latinLnBrk="0" hangingPunct="1">
                <a:lnSpc>
                  <a:spcPct val="100000"/>
                </a:lnSpc>
                <a:spcBef>
                  <a:spcPts val="425"/>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3</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405" name="Text Box 45"/>
            <p:cNvSpPr txBox="1">
              <a:spLocks noChangeArrowheads="1"/>
            </p:cNvSpPr>
            <p:nvPr/>
          </p:nvSpPr>
          <p:spPr bwMode="auto">
            <a:xfrm>
              <a:off x="8592" y="821"/>
              <a:ext cx="605" cy="735"/>
            </a:xfrm>
            <a:prstGeom prst="rect">
              <a:avLst/>
            </a:prstGeom>
            <a:noFill/>
            <a:ln w="9144">
              <a:solidFill>
                <a:srgbClr val="000000"/>
              </a:solidFill>
              <a:miter lim="800000"/>
            </a:ln>
          </p:spPr>
          <p:txBody>
            <a:bodyPr vert="horz" wrap="square" lIns="0" tIns="0" rIns="0" bIns="0" numCol="1" anchor="t" anchorCtr="0" compatLnSpc="1"/>
            <a:lstStyle/>
            <a:p>
              <a:pPr marL="457200" marR="0" lvl="1" indent="0" algn="l" defTabSz="914400" rtl="0" eaLnBrk="1" fontAlgn="base" latinLnBrk="0" hangingPunct="1">
                <a:lnSpc>
                  <a:spcPct val="100000"/>
                </a:lnSpc>
                <a:spcBef>
                  <a:spcPts val="425"/>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406" name="Text Box 46"/>
            <p:cNvSpPr txBox="1">
              <a:spLocks noChangeArrowheads="1"/>
            </p:cNvSpPr>
            <p:nvPr/>
          </p:nvSpPr>
          <p:spPr bwMode="auto">
            <a:xfrm>
              <a:off x="10288" y="-62"/>
              <a:ext cx="608" cy="735"/>
            </a:xfrm>
            <a:prstGeom prst="rect">
              <a:avLst/>
            </a:prstGeom>
            <a:noFill/>
            <a:ln w="9144">
              <a:solidFill>
                <a:srgbClr val="000000"/>
              </a:solidFill>
              <a:miter lim="800000"/>
            </a:ln>
          </p:spPr>
          <p:txBody>
            <a:bodyPr vert="horz" wrap="square" lIns="0" tIns="0" rIns="0" bIns="0" numCol="1" anchor="t" anchorCtr="0" compatLnSpc="1"/>
            <a:lstStyle/>
            <a:p>
              <a:pPr marL="457200" marR="0" lvl="1" indent="0" algn="l" defTabSz="914400" rtl="0" eaLnBrk="1" fontAlgn="base" latinLnBrk="0" hangingPunct="1">
                <a:lnSpc>
                  <a:spcPct val="100000"/>
                </a:lnSpc>
                <a:spcBef>
                  <a:spcPts val="425"/>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407" name="Text Box 47"/>
            <p:cNvSpPr txBox="1">
              <a:spLocks noChangeArrowheads="1"/>
            </p:cNvSpPr>
            <p:nvPr/>
          </p:nvSpPr>
          <p:spPr bwMode="auto">
            <a:xfrm>
              <a:off x="8592" y="-62"/>
              <a:ext cx="605" cy="735"/>
            </a:xfrm>
            <a:prstGeom prst="rect">
              <a:avLst/>
            </a:prstGeom>
            <a:noFill/>
            <a:ln w="9144">
              <a:solidFill>
                <a:srgbClr val="000000"/>
              </a:solidFill>
              <a:miter lim="800000"/>
            </a:ln>
          </p:spPr>
          <p:txBody>
            <a:bodyPr vert="horz" wrap="square" lIns="0" tIns="0" rIns="0" bIns="0" numCol="1" anchor="t" anchorCtr="0" compatLnSpc="1"/>
            <a:lstStyle/>
            <a:p>
              <a:pPr marL="457200" marR="0" lvl="1" indent="0" algn="l" defTabSz="914400" rtl="0" eaLnBrk="1" fontAlgn="base" latinLnBrk="0" hangingPunct="1">
                <a:lnSpc>
                  <a:spcPct val="100000"/>
                </a:lnSpc>
                <a:spcBef>
                  <a:spcPts val="425"/>
                </a:spcBef>
                <a:spcAft>
                  <a:spcPts val="1000"/>
                </a:spcAft>
                <a:buClrTx/>
                <a:buSzTx/>
                <a:buFontTx/>
                <a:buNone/>
              </a:pPr>
              <a:r>
                <a:rPr kumimoji="0" 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2</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graphicFrame>
        <p:nvGraphicFramePr>
          <p:cNvPr id="55" name="Table 54"/>
          <p:cNvGraphicFramePr>
            <a:graphicFrameLocks noGrp="1"/>
          </p:cNvGraphicFramePr>
          <p:nvPr/>
        </p:nvGraphicFramePr>
        <p:xfrm>
          <a:off x="3962400" y="3124201"/>
          <a:ext cx="457200" cy="2895599"/>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tblGrid>
              <a:tr h="533399">
                <a:tc>
                  <a:txBody>
                    <a:bodyPr/>
                    <a:lstStyle/>
                    <a:p>
                      <a:r>
                        <a:rPr lang="en-US" dirty="0"/>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57200">
                <a:tc>
                  <a:txBody>
                    <a:bodyPr/>
                    <a:lstStyle/>
                    <a:p>
                      <a:r>
                        <a:rPr lang="en-US" dirty="0"/>
                        <a:t>2</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09600">
                <a:tc>
                  <a:txBody>
                    <a:bodyPr/>
                    <a:lstStyle/>
                    <a:p>
                      <a:r>
                        <a:rPr lang="en-US" dirty="0"/>
                        <a:t>3</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33400">
                <a:tc>
                  <a:txBody>
                    <a:bodyPr/>
                    <a:lstStyle/>
                    <a:p>
                      <a:r>
                        <a:rPr lang="en-US" dirty="0"/>
                        <a:t>4</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62000">
                <a:tc>
                  <a:txBody>
                    <a:bodyPr/>
                    <a:lstStyle/>
                    <a:p>
                      <a:r>
                        <a:rPr lang="en-US" dirty="0"/>
                        <a:t>5</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1828800"/>
          </a:xfrm>
        </p:spPr>
        <p:txBody>
          <a:bodyPr>
            <a:normAutofit/>
          </a:bodyPr>
          <a:lstStyle/>
          <a:p>
            <a:pPr algn="just"/>
            <a:r>
              <a:rPr lang="en-US" sz="2200" dirty="0"/>
              <a:t>A spanning tree of a graph is just a </a:t>
            </a:r>
            <a:r>
              <a:rPr lang="en-US" sz="2200" dirty="0" err="1"/>
              <a:t>subgraph</a:t>
            </a:r>
            <a:r>
              <a:rPr lang="en-US" sz="2200" dirty="0"/>
              <a:t> that contains all the vertices and is a tree.</a:t>
            </a:r>
          </a:p>
          <a:p>
            <a:pPr algn="just"/>
            <a:r>
              <a:rPr lang="en-US" sz="2200" dirty="0"/>
              <a:t>A graph may have many spanning trees.</a:t>
            </a:r>
          </a:p>
          <a:p>
            <a:pPr algn="just">
              <a:buNone/>
            </a:pPr>
            <a:endParaRPr lang="en-US" sz="2200" dirty="0"/>
          </a:p>
        </p:txBody>
      </p:sp>
      <p:sp>
        <p:nvSpPr>
          <p:cNvPr id="4" name="Date Placeholder 3"/>
          <p:cNvSpPr>
            <a:spLocks noGrp="1"/>
          </p:cNvSpPr>
          <p:nvPr>
            <p:ph type="dt" sz="half" idx="10"/>
          </p:nvPr>
        </p:nvSpPr>
        <p:spPr/>
        <p:txBody>
          <a:bodyPr/>
          <a:lstStyle/>
          <a:p>
            <a:fld id="{089F7EA3-0F1A-4267-B3FC-6F4FF8450FD3}"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Spanning Trees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62" name="Group 61"/>
          <p:cNvGrpSpPr/>
          <p:nvPr/>
        </p:nvGrpSpPr>
        <p:grpSpPr>
          <a:xfrm>
            <a:off x="452438" y="4338638"/>
            <a:ext cx="8010525" cy="1076325"/>
            <a:chOff x="452438" y="4338638"/>
            <a:chExt cx="8010525" cy="1076325"/>
          </a:xfrm>
        </p:grpSpPr>
        <p:grpSp>
          <p:nvGrpSpPr>
            <p:cNvPr id="14338" name="Group 2"/>
            <p:cNvGrpSpPr/>
            <p:nvPr/>
          </p:nvGrpSpPr>
          <p:grpSpPr bwMode="auto">
            <a:xfrm>
              <a:off x="452438" y="4338638"/>
              <a:ext cx="1000125" cy="1076325"/>
              <a:chOff x="713" y="-647"/>
              <a:chExt cx="1575" cy="1695"/>
            </a:xfrm>
          </p:grpSpPr>
          <p:sp>
            <p:nvSpPr>
              <p:cNvPr id="14339" name="Freeform 3"/>
              <p:cNvSpPr/>
              <p:nvPr/>
            </p:nvSpPr>
            <p:spPr bwMode="auto">
              <a:xfrm>
                <a:off x="72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40" name="Freeform 4"/>
              <p:cNvSpPr/>
              <p:nvPr/>
            </p:nvSpPr>
            <p:spPr bwMode="auto">
              <a:xfrm>
                <a:off x="72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41" name="Freeform 5"/>
              <p:cNvSpPr/>
              <p:nvPr/>
            </p:nvSpPr>
            <p:spPr bwMode="auto">
              <a:xfrm>
                <a:off x="180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42" name="AutoShape 6"/>
              <p:cNvSpPr/>
              <p:nvPr/>
            </p:nvSpPr>
            <p:spPr bwMode="auto">
              <a:xfrm>
                <a:off x="1200" y="-641"/>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2"/>
                  </a:cxn>
                  <a:cxn ang="0">
                    <a:pos x="982" y="433"/>
                  </a:cxn>
                  <a:cxn ang="0">
                    <a:pos x="916" y="468"/>
                  </a:cxn>
                  <a:cxn ang="0">
                    <a:pos x="840" y="480"/>
                  </a:cxn>
                  <a:cxn ang="0">
                    <a:pos x="764" y="468"/>
                  </a:cxn>
                  <a:cxn ang="0">
                    <a:pos x="698" y="433"/>
                  </a:cxn>
                  <a:cxn ang="0">
                    <a:pos x="646" y="382"/>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2"/>
                    </a:lnTo>
                    <a:lnTo>
                      <a:pt x="982" y="433"/>
                    </a:lnTo>
                    <a:lnTo>
                      <a:pt x="916" y="468"/>
                    </a:lnTo>
                    <a:lnTo>
                      <a:pt x="840" y="480"/>
                    </a:lnTo>
                    <a:lnTo>
                      <a:pt x="764" y="468"/>
                    </a:lnTo>
                    <a:lnTo>
                      <a:pt x="698" y="433"/>
                    </a:lnTo>
                    <a:lnTo>
                      <a:pt x="646" y="382"/>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43" name="Freeform 7"/>
              <p:cNvSpPr/>
              <p:nvPr/>
            </p:nvSpPr>
            <p:spPr bwMode="auto">
              <a:xfrm>
                <a:off x="72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44" name="AutoShape 8"/>
              <p:cNvSpPr/>
              <p:nvPr/>
            </p:nvSpPr>
            <p:spPr bwMode="auto">
              <a:xfrm>
                <a:off x="72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45" name="Freeform 9"/>
              <p:cNvSpPr/>
              <p:nvPr/>
            </p:nvSpPr>
            <p:spPr bwMode="auto">
              <a:xfrm>
                <a:off x="180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46" name="AutoShape 10"/>
              <p:cNvSpPr/>
              <p:nvPr/>
            </p:nvSpPr>
            <p:spPr bwMode="auto">
              <a:xfrm>
                <a:off x="1130" y="-230"/>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2"/>
                  </a:cxn>
                  <a:cxn ang="0">
                    <a:pos x="1052" y="1223"/>
                  </a:cxn>
                  <a:cxn ang="0">
                    <a:pos x="986" y="1258"/>
                  </a:cxn>
                  <a:cxn ang="0">
                    <a:pos x="910" y="1270"/>
                  </a:cxn>
                  <a:cxn ang="0">
                    <a:pos x="834" y="1258"/>
                  </a:cxn>
                  <a:cxn ang="0">
                    <a:pos x="768" y="1223"/>
                  </a:cxn>
                  <a:cxn ang="0">
                    <a:pos x="716" y="1172"/>
                  </a:cxn>
                  <a:cxn ang="0">
                    <a:pos x="682" y="1106"/>
                  </a:cxn>
                  <a:cxn ang="0">
                    <a:pos x="670" y="1030"/>
                  </a:cxn>
                  <a:cxn ang="0">
                    <a:pos x="70" y="1030"/>
                  </a:cxn>
                  <a:cxn ang="0">
                    <a:pos x="670" y="1030"/>
                  </a:cxn>
                  <a:cxn ang="0">
                    <a:pos x="910" y="70"/>
                  </a:cxn>
                  <a:cxn ang="0">
                    <a:pos x="910" y="790"/>
                  </a:cxn>
                  <a:cxn ang="0">
                    <a:pos x="740" y="0"/>
                  </a:cxn>
                  <a:cxn ang="0">
                    <a:pos x="0" y="86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2"/>
                    </a:lnTo>
                    <a:lnTo>
                      <a:pt x="1052" y="1223"/>
                    </a:lnTo>
                    <a:lnTo>
                      <a:pt x="986" y="1258"/>
                    </a:lnTo>
                    <a:lnTo>
                      <a:pt x="910" y="1270"/>
                    </a:lnTo>
                    <a:lnTo>
                      <a:pt x="834" y="1258"/>
                    </a:lnTo>
                    <a:lnTo>
                      <a:pt x="768" y="1223"/>
                    </a:lnTo>
                    <a:lnTo>
                      <a:pt x="716" y="1172"/>
                    </a:lnTo>
                    <a:lnTo>
                      <a:pt x="682" y="1106"/>
                    </a:lnTo>
                    <a:lnTo>
                      <a:pt x="670" y="1030"/>
                    </a:lnTo>
                    <a:close/>
                    <a:moveTo>
                      <a:pt x="70" y="1030"/>
                    </a:moveTo>
                    <a:lnTo>
                      <a:pt x="670" y="1030"/>
                    </a:lnTo>
                    <a:moveTo>
                      <a:pt x="910" y="70"/>
                    </a:moveTo>
                    <a:lnTo>
                      <a:pt x="910" y="790"/>
                    </a:lnTo>
                    <a:moveTo>
                      <a:pt x="740" y="0"/>
                    </a:moveTo>
                    <a:lnTo>
                      <a:pt x="0" y="86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4347" name="Group 11"/>
            <p:cNvGrpSpPr/>
            <p:nvPr/>
          </p:nvGrpSpPr>
          <p:grpSpPr bwMode="auto">
            <a:xfrm>
              <a:off x="7462838" y="4338638"/>
              <a:ext cx="1000125" cy="1076325"/>
              <a:chOff x="11753" y="-647"/>
              <a:chExt cx="1575" cy="1695"/>
            </a:xfrm>
          </p:grpSpPr>
          <p:sp>
            <p:nvSpPr>
              <p:cNvPr id="14348" name="Freeform 12"/>
              <p:cNvSpPr/>
              <p:nvPr/>
            </p:nvSpPr>
            <p:spPr bwMode="auto">
              <a:xfrm>
                <a:off x="1176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49" name="Freeform 13"/>
              <p:cNvSpPr/>
              <p:nvPr/>
            </p:nvSpPr>
            <p:spPr bwMode="auto">
              <a:xfrm>
                <a:off x="1176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50" name="Freeform 14"/>
              <p:cNvSpPr/>
              <p:nvPr/>
            </p:nvSpPr>
            <p:spPr bwMode="auto">
              <a:xfrm>
                <a:off x="1284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51" name="Freeform 15"/>
              <p:cNvSpPr/>
              <p:nvPr/>
            </p:nvSpPr>
            <p:spPr bwMode="auto">
              <a:xfrm>
                <a:off x="1284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52" name="Freeform 16"/>
              <p:cNvSpPr/>
              <p:nvPr/>
            </p:nvSpPr>
            <p:spPr bwMode="auto">
              <a:xfrm>
                <a:off x="1284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53" name="AutoShape 17"/>
              <p:cNvSpPr/>
              <p:nvPr/>
            </p:nvSpPr>
            <p:spPr bwMode="auto">
              <a:xfrm>
                <a:off x="1284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54" name="Freeform 18"/>
              <p:cNvSpPr/>
              <p:nvPr/>
            </p:nvSpPr>
            <p:spPr bwMode="auto">
              <a:xfrm>
                <a:off x="1176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55" name="AutoShape 19"/>
              <p:cNvSpPr/>
              <p:nvPr/>
            </p:nvSpPr>
            <p:spPr bwMode="auto">
              <a:xfrm>
                <a:off x="11760" y="-230"/>
                <a:ext cx="1151" cy="1270"/>
              </a:xfrm>
              <a:custGeom>
                <a:avLst/>
                <a:gdLst/>
                <a:ahLst/>
                <a:cxnLst>
                  <a:cxn ang="0">
                    <a:pos x="0" y="1030"/>
                  </a:cxn>
                  <a:cxn ang="0">
                    <a:pos x="12" y="954"/>
                  </a:cxn>
                  <a:cxn ang="0">
                    <a:pos x="46" y="888"/>
                  </a:cxn>
                  <a:cxn ang="0">
                    <a:pos x="98" y="836"/>
                  </a:cxn>
                  <a:cxn ang="0">
                    <a:pos x="164" y="802"/>
                  </a:cxn>
                  <a:cxn ang="0">
                    <a:pos x="240" y="790"/>
                  </a:cxn>
                  <a:cxn ang="0">
                    <a:pos x="316" y="802"/>
                  </a:cxn>
                  <a:cxn ang="0">
                    <a:pos x="382" y="836"/>
                  </a:cxn>
                  <a:cxn ang="0">
                    <a:pos x="434" y="888"/>
                  </a:cxn>
                  <a:cxn ang="0">
                    <a:pos x="468" y="954"/>
                  </a:cxn>
                  <a:cxn ang="0">
                    <a:pos x="480" y="1030"/>
                  </a:cxn>
                  <a:cxn ang="0">
                    <a:pos x="468" y="1106"/>
                  </a:cxn>
                  <a:cxn ang="0">
                    <a:pos x="434" y="1172"/>
                  </a:cxn>
                  <a:cxn ang="0">
                    <a:pos x="382" y="1223"/>
                  </a:cxn>
                  <a:cxn ang="0">
                    <a:pos x="316" y="1258"/>
                  </a:cxn>
                  <a:cxn ang="0">
                    <a:pos x="240" y="1270"/>
                  </a:cxn>
                  <a:cxn ang="0">
                    <a:pos x="164" y="1258"/>
                  </a:cxn>
                  <a:cxn ang="0">
                    <a:pos x="98" y="1223"/>
                  </a:cxn>
                  <a:cxn ang="0">
                    <a:pos x="46" y="1172"/>
                  </a:cxn>
                  <a:cxn ang="0">
                    <a:pos x="12" y="1106"/>
                  </a:cxn>
                  <a:cxn ang="0">
                    <a:pos x="0" y="1030"/>
                  </a:cxn>
                  <a:cxn ang="0">
                    <a:pos x="1150" y="0"/>
                  </a:cxn>
                  <a:cxn ang="0">
                    <a:pos x="410" y="860"/>
                  </a:cxn>
                  <a:cxn ang="0">
                    <a:pos x="410" y="0"/>
                  </a:cxn>
                  <a:cxn ang="0">
                    <a:pos x="1150" y="860"/>
                  </a:cxn>
                </a:cxnLst>
                <a:rect l="0" t="0" r="r" b="b"/>
                <a:pathLst>
                  <a:path w="1151" h="1270">
                    <a:moveTo>
                      <a:pt x="0" y="1030"/>
                    </a:moveTo>
                    <a:lnTo>
                      <a:pt x="12" y="954"/>
                    </a:lnTo>
                    <a:lnTo>
                      <a:pt x="46" y="888"/>
                    </a:lnTo>
                    <a:lnTo>
                      <a:pt x="98" y="836"/>
                    </a:lnTo>
                    <a:lnTo>
                      <a:pt x="164" y="802"/>
                    </a:lnTo>
                    <a:lnTo>
                      <a:pt x="240" y="790"/>
                    </a:lnTo>
                    <a:lnTo>
                      <a:pt x="316" y="802"/>
                    </a:lnTo>
                    <a:lnTo>
                      <a:pt x="382" y="836"/>
                    </a:lnTo>
                    <a:lnTo>
                      <a:pt x="434" y="888"/>
                    </a:lnTo>
                    <a:lnTo>
                      <a:pt x="468" y="954"/>
                    </a:lnTo>
                    <a:lnTo>
                      <a:pt x="480" y="1030"/>
                    </a:lnTo>
                    <a:lnTo>
                      <a:pt x="468" y="1106"/>
                    </a:lnTo>
                    <a:lnTo>
                      <a:pt x="434" y="1172"/>
                    </a:lnTo>
                    <a:lnTo>
                      <a:pt x="382" y="1223"/>
                    </a:lnTo>
                    <a:lnTo>
                      <a:pt x="316" y="1258"/>
                    </a:lnTo>
                    <a:lnTo>
                      <a:pt x="240" y="1270"/>
                    </a:lnTo>
                    <a:lnTo>
                      <a:pt x="164" y="1258"/>
                    </a:lnTo>
                    <a:lnTo>
                      <a:pt x="98" y="1223"/>
                    </a:lnTo>
                    <a:lnTo>
                      <a:pt x="46" y="1172"/>
                    </a:lnTo>
                    <a:lnTo>
                      <a:pt x="12" y="1106"/>
                    </a:lnTo>
                    <a:lnTo>
                      <a:pt x="0" y="1030"/>
                    </a:lnTo>
                    <a:close/>
                    <a:moveTo>
                      <a:pt x="1150" y="0"/>
                    </a:moveTo>
                    <a:lnTo>
                      <a:pt x="410" y="860"/>
                    </a:lnTo>
                    <a:moveTo>
                      <a:pt x="410" y="0"/>
                    </a:moveTo>
                    <a:lnTo>
                      <a:pt x="115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4356" name="Group 20"/>
            <p:cNvGrpSpPr/>
            <p:nvPr/>
          </p:nvGrpSpPr>
          <p:grpSpPr bwMode="auto">
            <a:xfrm>
              <a:off x="2362200" y="4343400"/>
              <a:ext cx="990600" cy="1066800"/>
              <a:chOff x="3600" y="-641"/>
              <a:chExt cx="1560" cy="1681"/>
            </a:xfrm>
          </p:grpSpPr>
          <p:sp>
            <p:nvSpPr>
              <p:cNvPr id="14357" name="Freeform 21"/>
              <p:cNvSpPr/>
              <p:nvPr/>
            </p:nvSpPr>
            <p:spPr bwMode="auto">
              <a:xfrm>
                <a:off x="360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58" name="Freeform 22"/>
              <p:cNvSpPr/>
              <p:nvPr/>
            </p:nvSpPr>
            <p:spPr bwMode="auto">
              <a:xfrm>
                <a:off x="360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59" name="Freeform 23"/>
              <p:cNvSpPr/>
              <p:nvPr/>
            </p:nvSpPr>
            <p:spPr bwMode="auto">
              <a:xfrm>
                <a:off x="468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60" name="AutoShape 24"/>
              <p:cNvSpPr/>
              <p:nvPr/>
            </p:nvSpPr>
            <p:spPr bwMode="auto">
              <a:xfrm>
                <a:off x="4080" y="-641"/>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2"/>
                  </a:cxn>
                  <a:cxn ang="0">
                    <a:pos x="982" y="433"/>
                  </a:cxn>
                  <a:cxn ang="0">
                    <a:pos x="916" y="468"/>
                  </a:cxn>
                  <a:cxn ang="0">
                    <a:pos x="840" y="480"/>
                  </a:cxn>
                  <a:cxn ang="0">
                    <a:pos x="764" y="468"/>
                  </a:cxn>
                  <a:cxn ang="0">
                    <a:pos x="698" y="433"/>
                  </a:cxn>
                  <a:cxn ang="0">
                    <a:pos x="646" y="382"/>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2"/>
                    </a:lnTo>
                    <a:lnTo>
                      <a:pt x="982" y="433"/>
                    </a:lnTo>
                    <a:lnTo>
                      <a:pt x="916" y="468"/>
                    </a:lnTo>
                    <a:lnTo>
                      <a:pt x="840" y="480"/>
                    </a:lnTo>
                    <a:lnTo>
                      <a:pt x="764" y="468"/>
                    </a:lnTo>
                    <a:lnTo>
                      <a:pt x="698" y="433"/>
                    </a:lnTo>
                    <a:lnTo>
                      <a:pt x="646" y="382"/>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61" name="Freeform 25"/>
              <p:cNvSpPr/>
              <p:nvPr/>
            </p:nvSpPr>
            <p:spPr bwMode="auto">
              <a:xfrm>
                <a:off x="360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62" name="Freeform 26"/>
              <p:cNvSpPr/>
              <p:nvPr/>
            </p:nvSpPr>
            <p:spPr bwMode="auto">
              <a:xfrm>
                <a:off x="3600" y="559"/>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63" name="Freeform 27"/>
              <p:cNvSpPr/>
              <p:nvPr/>
            </p:nvSpPr>
            <p:spPr bwMode="auto">
              <a:xfrm>
                <a:off x="468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64" name="AutoShape 28"/>
              <p:cNvSpPr/>
              <p:nvPr/>
            </p:nvSpPr>
            <p:spPr bwMode="auto">
              <a:xfrm>
                <a:off x="4010" y="-230"/>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2"/>
                  </a:cxn>
                  <a:cxn ang="0">
                    <a:pos x="1052" y="1223"/>
                  </a:cxn>
                  <a:cxn ang="0">
                    <a:pos x="986" y="1258"/>
                  </a:cxn>
                  <a:cxn ang="0">
                    <a:pos x="910" y="1270"/>
                  </a:cxn>
                  <a:cxn ang="0">
                    <a:pos x="834" y="1258"/>
                  </a:cxn>
                  <a:cxn ang="0">
                    <a:pos x="768" y="1223"/>
                  </a:cxn>
                  <a:cxn ang="0">
                    <a:pos x="716" y="1172"/>
                  </a:cxn>
                  <a:cxn ang="0">
                    <a:pos x="682" y="1106"/>
                  </a:cxn>
                  <a:cxn ang="0">
                    <a:pos x="670" y="103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2"/>
                    </a:lnTo>
                    <a:lnTo>
                      <a:pt x="1052" y="1223"/>
                    </a:lnTo>
                    <a:lnTo>
                      <a:pt x="986" y="1258"/>
                    </a:lnTo>
                    <a:lnTo>
                      <a:pt x="910" y="1270"/>
                    </a:lnTo>
                    <a:lnTo>
                      <a:pt x="834" y="1258"/>
                    </a:lnTo>
                    <a:lnTo>
                      <a:pt x="768" y="1223"/>
                    </a:lnTo>
                    <a:lnTo>
                      <a:pt x="716" y="1172"/>
                    </a:lnTo>
                    <a:lnTo>
                      <a:pt x="682" y="1106"/>
                    </a:lnTo>
                    <a:lnTo>
                      <a:pt x="670" y="1030"/>
                    </a:lnTo>
                    <a:close/>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4366" name="Group 30"/>
            <p:cNvGrpSpPr/>
            <p:nvPr/>
          </p:nvGrpSpPr>
          <p:grpSpPr bwMode="auto">
            <a:xfrm>
              <a:off x="1671638" y="4719638"/>
              <a:ext cx="390525" cy="238125"/>
              <a:chOff x="2633" y="-47"/>
              <a:chExt cx="615" cy="375"/>
            </a:xfrm>
          </p:grpSpPr>
          <p:sp>
            <p:nvSpPr>
              <p:cNvPr id="14367" name="Freeform 31"/>
              <p:cNvSpPr/>
              <p:nvPr/>
            </p:nvSpPr>
            <p:spPr bwMode="auto">
              <a:xfrm>
                <a:off x="2640" y="-41"/>
                <a:ext cx="600" cy="360"/>
              </a:xfrm>
              <a:custGeom>
                <a:avLst/>
                <a:gdLst/>
                <a:ahLst/>
                <a:cxnLst>
                  <a:cxn ang="0">
                    <a:pos x="450" y="0"/>
                  </a:cxn>
                  <a:cxn ang="0">
                    <a:pos x="450" y="90"/>
                  </a:cxn>
                  <a:cxn ang="0">
                    <a:pos x="0" y="90"/>
                  </a:cxn>
                  <a:cxn ang="0">
                    <a:pos x="0" y="270"/>
                  </a:cxn>
                  <a:cxn ang="0">
                    <a:pos x="450" y="270"/>
                  </a:cxn>
                  <a:cxn ang="0">
                    <a:pos x="450" y="360"/>
                  </a:cxn>
                  <a:cxn ang="0">
                    <a:pos x="600" y="180"/>
                  </a:cxn>
                  <a:cxn ang="0">
                    <a:pos x="450" y="0"/>
                  </a:cxn>
                </a:cxnLst>
                <a:rect l="0" t="0" r="r" b="b"/>
                <a:pathLst>
                  <a:path w="600" h="360">
                    <a:moveTo>
                      <a:pt x="450" y="0"/>
                    </a:moveTo>
                    <a:lnTo>
                      <a:pt x="450" y="90"/>
                    </a:lnTo>
                    <a:lnTo>
                      <a:pt x="0" y="90"/>
                    </a:lnTo>
                    <a:lnTo>
                      <a:pt x="0" y="270"/>
                    </a:lnTo>
                    <a:lnTo>
                      <a:pt x="450" y="270"/>
                    </a:lnTo>
                    <a:lnTo>
                      <a:pt x="450" y="360"/>
                    </a:lnTo>
                    <a:lnTo>
                      <a:pt x="600" y="180"/>
                    </a:lnTo>
                    <a:lnTo>
                      <a:pt x="45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68" name="Freeform 32"/>
              <p:cNvSpPr/>
              <p:nvPr/>
            </p:nvSpPr>
            <p:spPr bwMode="auto">
              <a:xfrm>
                <a:off x="2640" y="-41"/>
                <a:ext cx="600" cy="360"/>
              </a:xfrm>
              <a:custGeom>
                <a:avLst/>
                <a:gdLst/>
                <a:ahLst/>
                <a:cxnLst>
                  <a:cxn ang="0">
                    <a:pos x="0" y="90"/>
                  </a:cxn>
                  <a:cxn ang="0">
                    <a:pos x="450" y="90"/>
                  </a:cxn>
                  <a:cxn ang="0">
                    <a:pos x="450" y="0"/>
                  </a:cxn>
                  <a:cxn ang="0">
                    <a:pos x="600" y="180"/>
                  </a:cxn>
                  <a:cxn ang="0">
                    <a:pos x="450" y="360"/>
                  </a:cxn>
                  <a:cxn ang="0">
                    <a:pos x="450" y="270"/>
                  </a:cxn>
                  <a:cxn ang="0">
                    <a:pos x="0" y="270"/>
                  </a:cxn>
                  <a:cxn ang="0">
                    <a:pos x="0" y="90"/>
                  </a:cxn>
                </a:cxnLst>
                <a:rect l="0" t="0" r="r" b="b"/>
                <a:pathLst>
                  <a:path w="600" h="360">
                    <a:moveTo>
                      <a:pt x="0" y="90"/>
                    </a:moveTo>
                    <a:lnTo>
                      <a:pt x="450" y="90"/>
                    </a:lnTo>
                    <a:lnTo>
                      <a:pt x="450" y="0"/>
                    </a:lnTo>
                    <a:lnTo>
                      <a:pt x="600" y="180"/>
                    </a:lnTo>
                    <a:lnTo>
                      <a:pt x="450" y="360"/>
                    </a:lnTo>
                    <a:lnTo>
                      <a:pt x="450" y="270"/>
                    </a:lnTo>
                    <a:lnTo>
                      <a:pt x="0" y="270"/>
                    </a:lnTo>
                    <a:lnTo>
                      <a:pt x="0" y="9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grpSp>
        <p:grpSp>
          <p:nvGrpSpPr>
            <p:cNvPr id="14369" name="Group 33"/>
            <p:cNvGrpSpPr/>
            <p:nvPr/>
          </p:nvGrpSpPr>
          <p:grpSpPr bwMode="auto">
            <a:xfrm>
              <a:off x="3881438" y="4338638"/>
              <a:ext cx="1000125" cy="1076325"/>
              <a:chOff x="6113" y="-647"/>
              <a:chExt cx="1575" cy="1695"/>
            </a:xfrm>
          </p:grpSpPr>
          <p:sp>
            <p:nvSpPr>
              <p:cNvPr id="14370" name="Freeform 34"/>
              <p:cNvSpPr/>
              <p:nvPr/>
            </p:nvSpPr>
            <p:spPr bwMode="auto">
              <a:xfrm>
                <a:off x="612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71" name="Freeform 35"/>
              <p:cNvSpPr/>
              <p:nvPr/>
            </p:nvSpPr>
            <p:spPr bwMode="auto">
              <a:xfrm>
                <a:off x="612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72" name="Freeform 36"/>
              <p:cNvSpPr/>
              <p:nvPr/>
            </p:nvSpPr>
            <p:spPr bwMode="auto">
              <a:xfrm>
                <a:off x="720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73" name="AutoShape 37"/>
              <p:cNvSpPr/>
              <p:nvPr/>
            </p:nvSpPr>
            <p:spPr bwMode="auto">
              <a:xfrm>
                <a:off x="6600" y="-641"/>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2"/>
                  </a:cxn>
                  <a:cxn ang="0">
                    <a:pos x="982" y="433"/>
                  </a:cxn>
                  <a:cxn ang="0">
                    <a:pos x="916" y="468"/>
                  </a:cxn>
                  <a:cxn ang="0">
                    <a:pos x="840" y="480"/>
                  </a:cxn>
                  <a:cxn ang="0">
                    <a:pos x="764" y="468"/>
                  </a:cxn>
                  <a:cxn ang="0">
                    <a:pos x="698" y="433"/>
                  </a:cxn>
                  <a:cxn ang="0">
                    <a:pos x="646" y="382"/>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2"/>
                    </a:lnTo>
                    <a:lnTo>
                      <a:pt x="982" y="433"/>
                    </a:lnTo>
                    <a:lnTo>
                      <a:pt x="916" y="468"/>
                    </a:lnTo>
                    <a:lnTo>
                      <a:pt x="840" y="480"/>
                    </a:lnTo>
                    <a:lnTo>
                      <a:pt x="764" y="468"/>
                    </a:lnTo>
                    <a:lnTo>
                      <a:pt x="698" y="433"/>
                    </a:lnTo>
                    <a:lnTo>
                      <a:pt x="646" y="382"/>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74" name="Freeform 38"/>
              <p:cNvSpPr/>
              <p:nvPr/>
            </p:nvSpPr>
            <p:spPr bwMode="auto">
              <a:xfrm>
                <a:off x="612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75" name="AutoShape 39"/>
              <p:cNvSpPr/>
              <p:nvPr/>
            </p:nvSpPr>
            <p:spPr bwMode="auto">
              <a:xfrm>
                <a:off x="612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4376" name="Freeform 40"/>
              <p:cNvSpPr/>
              <p:nvPr/>
            </p:nvSpPr>
            <p:spPr bwMode="auto">
              <a:xfrm>
                <a:off x="720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77" name="AutoShape 41"/>
              <p:cNvSpPr/>
              <p:nvPr/>
            </p:nvSpPr>
            <p:spPr bwMode="auto">
              <a:xfrm>
                <a:off x="720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4378" name="Group 42"/>
            <p:cNvGrpSpPr/>
            <p:nvPr/>
          </p:nvGrpSpPr>
          <p:grpSpPr bwMode="auto">
            <a:xfrm>
              <a:off x="5634038" y="4338638"/>
              <a:ext cx="314325" cy="1076325"/>
              <a:chOff x="8873" y="-647"/>
              <a:chExt cx="495" cy="1695"/>
            </a:xfrm>
          </p:grpSpPr>
          <p:sp>
            <p:nvSpPr>
              <p:cNvPr id="14379" name="Freeform 43"/>
              <p:cNvSpPr/>
              <p:nvPr/>
            </p:nvSpPr>
            <p:spPr bwMode="auto">
              <a:xfrm>
                <a:off x="888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80" name="Freeform 44"/>
              <p:cNvSpPr/>
              <p:nvPr/>
            </p:nvSpPr>
            <p:spPr bwMode="auto">
              <a:xfrm>
                <a:off x="888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81" name="Freeform 45"/>
              <p:cNvSpPr/>
              <p:nvPr/>
            </p:nvSpPr>
            <p:spPr bwMode="auto">
              <a:xfrm>
                <a:off x="888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82" name="AutoShape 46"/>
              <p:cNvSpPr/>
              <p:nvPr/>
            </p:nvSpPr>
            <p:spPr bwMode="auto">
              <a:xfrm>
                <a:off x="888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4383" name="Group 47"/>
            <p:cNvGrpSpPr/>
            <p:nvPr/>
          </p:nvGrpSpPr>
          <p:grpSpPr bwMode="auto">
            <a:xfrm>
              <a:off x="6319838" y="4338638"/>
              <a:ext cx="314325" cy="1076325"/>
              <a:chOff x="9953" y="-647"/>
              <a:chExt cx="495" cy="1695"/>
            </a:xfrm>
          </p:grpSpPr>
          <p:sp>
            <p:nvSpPr>
              <p:cNvPr id="14384" name="Freeform 48"/>
              <p:cNvSpPr/>
              <p:nvPr/>
            </p:nvSpPr>
            <p:spPr bwMode="auto">
              <a:xfrm>
                <a:off x="9960" y="-641"/>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85" name="Freeform 49"/>
              <p:cNvSpPr/>
              <p:nvPr/>
            </p:nvSpPr>
            <p:spPr bwMode="auto">
              <a:xfrm>
                <a:off x="9960" y="-641"/>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2"/>
                  </a:cxn>
                  <a:cxn ang="0">
                    <a:pos x="382" y="433"/>
                  </a:cxn>
                  <a:cxn ang="0">
                    <a:pos x="316" y="468"/>
                  </a:cxn>
                  <a:cxn ang="0">
                    <a:pos x="240" y="480"/>
                  </a:cxn>
                  <a:cxn ang="0">
                    <a:pos x="164" y="468"/>
                  </a:cxn>
                  <a:cxn ang="0">
                    <a:pos x="98" y="433"/>
                  </a:cxn>
                  <a:cxn ang="0">
                    <a:pos x="46" y="382"/>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2"/>
                    </a:lnTo>
                    <a:lnTo>
                      <a:pt x="382" y="433"/>
                    </a:lnTo>
                    <a:lnTo>
                      <a:pt x="316" y="468"/>
                    </a:lnTo>
                    <a:lnTo>
                      <a:pt x="240" y="480"/>
                    </a:lnTo>
                    <a:lnTo>
                      <a:pt x="164" y="468"/>
                    </a:lnTo>
                    <a:lnTo>
                      <a:pt x="98" y="433"/>
                    </a:lnTo>
                    <a:lnTo>
                      <a:pt x="46" y="382"/>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4386" name="Freeform 50"/>
              <p:cNvSpPr/>
              <p:nvPr/>
            </p:nvSpPr>
            <p:spPr bwMode="auto">
              <a:xfrm>
                <a:off x="9960" y="559"/>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2"/>
                  </a:cxn>
                  <a:cxn ang="0">
                    <a:pos x="98" y="433"/>
                  </a:cxn>
                  <a:cxn ang="0">
                    <a:pos x="164" y="468"/>
                  </a:cxn>
                  <a:cxn ang="0">
                    <a:pos x="240" y="480"/>
                  </a:cxn>
                  <a:cxn ang="0">
                    <a:pos x="316" y="468"/>
                  </a:cxn>
                  <a:cxn ang="0">
                    <a:pos x="382" y="433"/>
                  </a:cxn>
                  <a:cxn ang="0">
                    <a:pos x="434" y="382"/>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2"/>
                    </a:lnTo>
                    <a:lnTo>
                      <a:pt x="98" y="433"/>
                    </a:lnTo>
                    <a:lnTo>
                      <a:pt x="164" y="468"/>
                    </a:lnTo>
                    <a:lnTo>
                      <a:pt x="240" y="480"/>
                    </a:lnTo>
                    <a:lnTo>
                      <a:pt x="316" y="468"/>
                    </a:lnTo>
                    <a:lnTo>
                      <a:pt x="382" y="433"/>
                    </a:lnTo>
                    <a:lnTo>
                      <a:pt x="434" y="382"/>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4387" name="AutoShape 51"/>
              <p:cNvSpPr/>
              <p:nvPr/>
            </p:nvSpPr>
            <p:spPr bwMode="auto">
              <a:xfrm>
                <a:off x="9960" y="-161"/>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2"/>
                  </a:cxn>
                  <a:cxn ang="0">
                    <a:pos x="382" y="1153"/>
                  </a:cxn>
                  <a:cxn ang="0">
                    <a:pos x="316" y="1188"/>
                  </a:cxn>
                  <a:cxn ang="0">
                    <a:pos x="240" y="1200"/>
                  </a:cxn>
                  <a:cxn ang="0">
                    <a:pos x="164" y="1188"/>
                  </a:cxn>
                  <a:cxn ang="0">
                    <a:pos x="98" y="1153"/>
                  </a:cxn>
                  <a:cxn ang="0">
                    <a:pos x="46" y="1102"/>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2"/>
                    </a:lnTo>
                    <a:lnTo>
                      <a:pt x="382" y="1153"/>
                    </a:lnTo>
                    <a:lnTo>
                      <a:pt x="316" y="1188"/>
                    </a:lnTo>
                    <a:lnTo>
                      <a:pt x="240" y="1200"/>
                    </a:lnTo>
                    <a:lnTo>
                      <a:pt x="164" y="1188"/>
                    </a:lnTo>
                    <a:lnTo>
                      <a:pt x="98" y="1153"/>
                    </a:lnTo>
                    <a:lnTo>
                      <a:pt x="46" y="1102"/>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cxnSp>
          <p:nvCxnSpPr>
            <p:cNvPr id="60" name="Straight Connector 59"/>
            <p:cNvCxnSpPr/>
            <p:nvPr/>
          </p:nvCxnSpPr>
          <p:spPr>
            <a:xfrm>
              <a:off x="2667000" y="5257800"/>
              <a:ext cx="381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43600" y="5257800"/>
              <a:ext cx="381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388" name="Rectangle 52"/>
          <p:cNvSpPr>
            <a:spLocks noChangeArrowheads="1"/>
          </p:cNvSpPr>
          <p:nvPr/>
        </p:nvSpPr>
        <p:spPr bwMode="auto">
          <a:xfrm>
            <a:off x="457200" y="3733800"/>
            <a:ext cx="6673365" cy="40011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90875" algn="l"/>
              </a:tabLst>
            </a:pPr>
            <a:r>
              <a:rPr kumimoji="0" lang="en-US"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Graph A</a:t>
            </a:r>
            <a:r>
              <a:rPr kumimoji="0" lang="en-US" sz="2000" b="0" i="0" u="none" strike="noStrike" cap="none" normalizeH="0" dirty="0">
                <a:ln>
                  <a:noFill/>
                </a:ln>
                <a:solidFill>
                  <a:schemeClr val="tx1"/>
                </a:solidFill>
                <a:effectLst/>
                <a:ea typeface="Calibri" panose="020F0502020204030204" pitchFamily="34" charset="0"/>
                <a:cs typeface="Arial" panose="020B0604020202020204" pitchFamily="34" charset="0"/>
              </a:rPr>
              <a:t>                                  </a:t>
            </a:r>
            <a:r>
              <a:rPr kumimoji="0" lang="en-US"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Some Spanning Trees from Graph A</a:t>
            </a:r>
            <a:endParaRPr kumimoji="0" lang="en-US" sz="1800" b="0" i="0" u="none" strike="noStrike" cap="none" normalizeH="0" baseline="0" dirty="0">
              <a:ln>
                <a:noFill/>
              </a:ln>
              <a:solidFill>
                <a:schemeClr val="tx1"/>
              </a:solidFill>
              <a:effectLst/>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38CB78-F08F-4B2A-A7B8-2E6CAEFBBD07}"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Spanning Trees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13313" name="Group 1"/>
          <p:cNvGrpSpPr/>
          <p:nvPr/>
        </p:nvGrpSpPr>
        <p:grpSpPr bwMode="auto">
          <a:xfrm>
            <a:off x="457200" y="1447800"/>
            <a:ext cx="1000125" cy="1076325"/>
            <a:chOff x="953" y="159"/>
            <a:chExt cx="1575" cy="1695"/>
          </a:xfrm>
        </p:grpSpPr>
        <p:sp>
          <p:nvSpPr>
            <p:cNvPr id="13314" name="Freeform 2"/>
            <p:cNvSpPr/>
            <p:nvPr/>
          </p:nvSpPr>
          <p:spPr bwMode="auto">
            <a:xfrm>
              <a:off x="96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15" name="Freeform 3"/>
            <p:cNvSpPr/>
            <p:nvPr/>
          </p:nvSpPr>
          <p:spPr bwMode="auto">
            <a:xfrm>
              <a:off x="960" y="166"/>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16" name="Freeform 4"/>
            <p:cNvSpPr/>
            <p:nvPr/>
          </p:nvSpPr>
          <p:spPr bwMode="auto">
            <a:xfrm>
              <a:off x="204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17" name="AutoShape 5"/>
            <p:cNvSpPr/>
            <p:nvPr/>
          </p:nvSpPr>
          <p:spPr bwMode="auto">
            <a:xfrm>
              <a:off x="1440" y="1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18" name="Freeform 6"/>
            <p:cNvSpPr/>
            <p:nvPr/>
          </p:nvSpPr>
          <p:spPr bwMode="auto">
            <a:xfrm>
              <a:off x="96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19" name="AutoShape 7"/>
            <p:cNvSpPr/>
            <p:nvPr/>
          </p:nvSpPr>
          <p:spPr bwMode="auto">
            <a:xfrm>
              <a:off x="96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20" name="Freeform 8"/>
            <p:cNvSpPr/>
            <p:nvPr/>
          </p:nvSpPr>
          <p:spPr bwMode="auto">
            <a:xfrm>
              <a:off x="204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21" name="AutoShape 9"/>
            <p:cNvSpPr/>
            <p:nvPr/>
          </p:nvSpPr>
          <p:spPr bwMode="auto">
            <a:xfrm>
              <a:off x="1370" y="576"/>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5"/>
                </a:cxn>
                <a:cxn ang="0">
                  <a:pos x="1104" y="1171"/>
                </a:cxn>
                <a:cxn ang="0">
                  <a:pos x="1052" y="1223"/>
                </a:cxn>
                <a:cxn ang="0">
                  <a:pos x="986" y="1257"/>
                </a:cxn>
                <a:cxn ang="0">
                  <a:pos x="910" y="1270"/>
                </a:cxn>
                <a:cxn ang="0">
                  <a:pos x="834" y="1257"/>
                </a:cxn>
                <a:cxn ang="0">
                  <a:pos x="768" y="1223"/>
                </a:cxn>
                <a:cxn ang="0">
                  <a:pos x="716" y="1171"/>
                </a:cxn>
                <a:cxn ang="0">
                  <a:pos x="682" y="1105"/>
                </a:cxn>
                <a:cxn ang="0">
                  <a:pos x="670" y="1030"/>
                </a:cxn>
                <a:cxn ang="0">
                  <a:pos x="70" y="1030"/>
                </a:cxn>
                <a:cxn ang="0">
                  <a:pos x="670" y="1030"/>
                </a:cxn>
                <a:cxn ang="0">
                  <a:pos x="910" y="70"/>
                </a:cxn>
                <a:cxn ang="0">
                  <a:pos x="910" y="790"/>
                </a:cxn>
                <a:cxn ang="0">
                  <a:pos x="740" y="0"/>
                </a:cxn>
                <a:cxn ang="0">
                  <a:pos x="0" y="86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5"/>
                  </a:lnTo>
                  <a:lnTo>
                    <a:pt x="1104" y="1171"/>
                  </a:lnTo>
                  <a:lnTo>
                    <a:pt x="1052" y="1223"/>
                  </a:lnTo>
                  <a:lnTo>
                    <a:pt x="986" y="1257"/>
                  </a:lnTo>
                  <a:lnTo>
                    <a:pt x="910" y="1270"/>
                  </a:lnTo>
                  <a:lnTo>
                    <a:pt x="834" y="1257"/>
                  </a:lnTo>
                  <a:lnTo>
                    <a:pt x="768" y="1223"/>
                  </a:lnTo>
                  <a:lnTo>
                    <a:pt x="716" y="1171"/>
                  </a:lnTo>
                  <a:lnTo>
                    <a:pt x="682" y="1105"/>
                  </a:lnTo>
                  <a:lnTo>
                    <a:pt x="670" y="1030"/>
                  </a:lnTo>
                  <a:close/>
                  <a:moveTo>
                    <a:pt x="70" y="1030"/>
                  </a:moveTo>
                  <a:lnTo>
                    <a:pt x="670" y="1030"/>
                  </a:lnTo>
                  <a:moveTo>
                    <a:pt x="910" y="70"/>
                  </a:moveTo>
                  <a:lnTo>
                    <a:pt x="910" y="790"/>
                  </a:lnTo>
                  <a:moveTo>
                    <a:pt x="740" y="0"/>
                  </a:moveTo>
                  <a:lnTo>
                    <a:pt x="0" y="86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sp>
        <p:nvSpPr>
          <p:cNvPr id="13322" name="Rectangle 10"/>
          <p:cNvSpPr>
            <a:spLocks noChangeArrowheads="1"/>
          </p:cNvSpPr>
          <p:nvPr/>
        </p:nvSpPr>
        <p:spPr bwMode="auto">
          <a:xfrm>
            <a:off x="228600" y="838200"/>
            <a:ext cx="7696274" cy="40011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4333875" algn="l"/>
              </a:tabLst>
            </a:pPr>
            <a:r>
              <a:rPr kumimoji="0" lang="en-US"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Complete Graph	   </a:t>
            </a:r>
            <a:r>
              <a:rPr kumimoji="0" lang="en-US" sz="2000" b="0" i="0" u="none" strike="noStrike" cap="none" normalizeH="0" dirty="0">
                <a:ln>
                  <a:noFill/>
                </a:ln>
                <a:solidFill>
                  <a:schemeClr val="tx1"/>
                </a:solidFill>
                <a:effectLst/>
                <a:ea typeface="Calibri" panose="020F0502020204030204" pitchFamily="34" charset="0"/>
                <a:cs typeface="Arial" panose="020B0604020202020204" pitchFamily="34" charset="0"/>
              </a:rPr>
              <a:t> </a:t>
            </a:r>
            <a:r>
              <a:rPr kumimoji="0" lang="en-US"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All 16 of its Spanning Trees</a:t>
            </a:r>
            <a:endParaRPr kumimoji="0" lang="en-US" sz="1800" b="0" i="0" u="none" strike="noStrike" cap="none" normalizeH="0" baseline="0" dirty="0">
              <a:ln>
                <a:noFill/>
              </a:ln>
              <a:solidFill>
                <a:schemeClr val="tx1"/>
              </a:solidFill>
              <a:effectLst/>
              <a:cs typeface="Arial" panose="020B0604020202020204" pitchFamily="34" charset="0"/>
            </a:endParaRPr>
          </a:p>
        </p:txBody>
      </p:sp>
      <p:grpSp>
        <p:nvGrpSpPr>
          <p:cNvPr id="13323" name="Group 11"/>
          <p:cNvGrpSpPr/>
          <p:nvPr/>
        </p:nvGrpSpPr>
        <p:grpSpPr bwMode="auto">
          <a:xfrm>
            <a:off x="2590799" y="1524000"/>
            <a:ext cx="6172201" cy="4495800"/>
            <a:chOff x="4073" y="1074"/>
            <a:chExt cx="9975" cy="9048"/>
          </a:xfrm>
        </p:grpSpPr>
        <p:grpSp>
          <p:nvGrpSpPr>
            <p:cNvPr id="13324" name="Group 12"/>
            <p:cNvGrpSpPr/>
            <p:nvPr/>
          </p:nvGrpSpPr>
          <p:grpSpPr bwMode="auto">
            <a:xfrm>
              <a:off x="4073" y="1074"/>
              <a:ext cx="1575" cy="1695"/>
              <a:chOff x="4073" y="159"/>
              <a:chExt cx="1575" cy="1695"/>
            </a:xfrm>
          </p:grpSpPr>
          <p:sp>
            <p:nvSpPr>
              <p:cNvPr id="13325" name="Freeform 13"/>
              <p:cNvSpPr/>
              <p:nvPr/>
            </p:nvSpPr>
            <p:spPr bwMode="auto">
              <a:xfrm>
                <a:off x="408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26" name="Freeform 14"/>
              <p:cNvSpPr/>
              <p:nvPr/>
            </p:nvSpPr>
            <p:spPr bwMode="auto">
              <a:xfrm>
                <a:off x="4080" y="166"/>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27" name="Freeform 15"/>
              <p:cNvSpPr/>
              <p:nvPr/>
            </p:nvSpPr>
            <p:spPr bwMode="auto">
              <a:xfrm>
                <a:off x="516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28" name="AutoShape 16"/>
              <p:cNvSpPr/>
              <p:nvPr/>
            </p:nvSpPr>
            <p:spPr bwMode="auto">
              <a:xfrm>
                <a:off x="4560" y="1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29" name="Freeform 17"/>
              <p:cNvSpPr/>
              <p:nvPr/>
            </p:nvSpPr>
            <p:spPr bwMode="auto">
              <a:xfrm>
                <a:off x="408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30" name="AutoShape 18"/>
              <p:cNvSpPr/>
              <p:nvPr/>
            </p:nvSpPr>
            <p:spPr bwMode="auto">
              <a:xfrm>
                <a:off x="408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31" name="Freeform 19"/>
              <p:cNvSpPr/>
              <p:nvPr/>
            </p:nvSpPr>
            <p:spPr bwMode="auto">
              <a:xfrm>
                <a:off x="516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32" name="AutoShape 20"/>
              <p:cNvSpPr/>
              <p:nvPr/>
            </p:nvSpPr>
            <p:spPr bwMode="auto">
              <a:xfrm>
                <a:off x="516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33" name="Group 21"/>
            <p:cNvGrpSpPr/>
            <p:nvPr/>
          </p:nvGrpSpPr>
          <p:grpSpPr bwMode="auto">
            <a:xfrm>
              <a:off x="6953" y="1074"/>
              <a:ext cx="1575" cy="1695"/>
              <a:chOff x="6953" y="159"/>
              <a:chExt cx="1575" cy="1695"/>
            </a:xfrm>
          </p:grpSpPr>
          <p:sp>
            <p:nvSpPr>
              <p:cNvPr id="13334" name="Freeform 22"/>
              <p:cNvSpPr/>
              <p:nvPr/>
            </p:nvSpPr>
            <p:spPr bwMode="auto">
              <a:xfrm>
                <a:off x="696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35" name="Freeform 23"/>
              <p:cNvSpPr/>
              <p:nvPr/>
            </p:nvSpPr>
            <p:spPr bwMode="auto">
              <a:xfrm>
                <a:off x="6960" y="166"/>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36" name="Freeform 24"/>
              <p:cNvSpPr/>
              <p:nvPr/>
            </p:nvSpPr>
            <p:spPr bwMode="auto">
              <a:xfrm>
                <a:off x="804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37" name="AutoShape 25"/>
              <p:cNvSpPr/>
              <p:nvPr/>
            </p:nvSpPr>
            <p:spPr bwMode="auto">
              <a:xfrm>
                <a:off x="7440" y="1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38" name="Freeform 26"/>
              <p:cNvSpPr/>
              <p:nvPr/>
            </p:nvSpPr>
            <p:spPr bwMode="auto">
              <a:xfrm>
                <a:off x="696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39" name="AutoShape 27"/>
              <p:cNvSpPr/>
              <p:nvPr/>
            </p:nvSpPr>
            <p:spPr bwMode="auto">
              <a:xfrm>
                <a:off x="696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40" name="Freeform 28"/>
              <p:cNvSpPr/>
              <p:nvPr/>
            </p:nvSpPr>
            <p:spPr bwMode="auto">
              <a:xfrm>
                <a:off x="804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41" name="AutoShape 29"/>
              <p:cNvSpPr/>
              <p:nvPr/>
            </p:nvSpPr>
            <p:spPr bwMode="auto">
              <a:xfrm>
                <a:off x="7440" y="13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42" name="Group 30"/>
            <p:cNvGrpSpPr/>
            <p:nvPr/>
          </p:nvGrpSpPr>
          <p:grpSpPr bwMode="auto">
            <a:xfrm>
              <a:off x="9713" y="1074"/>
              <a:ext cx="1575" cy="1695"/>
              <a:chOff x="9713" y="159"/>
              <a:chExt cx="1575" cy="1695"/>
            </a:xfrm>
          </p:grpSpPr>
          <p:sp>
            <p:nvSpPr>
              <p:cNvPr id="13343" name="Freeform 31"/>
              <p:cNvSpPr/>
              <p:nvPr/>
            </p:nvSpPr>
            <p:spPr bwMode="auto">
              <a:xfrm>
                <a:off x="972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44" name="Freeform 32"/>
              <p:cNvSpPr/>
              <p:nvPr/>
            </p:nvSpPr>
            <p:spPr bwMode="auto">
              <a:xfrm>
                <a:off x="9720" y="166"/>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45" name="Freeform 33"/>
              <p:cNvSpPr/>
              <p:nvPr/>
            </p:nvSpPr>
            <p:spPr bwMode="auto">
              <a:xfrm>
                <a:off x="972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46" name="AutoShape 34"/>
              <p:cNvSpPr/>
              <p:nvPr/>
            </p:nvSpPr>
            <p:spPr bwMode="auto">
              <a:xfrm>
                <a:off x="972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47" name="Freeform 35"/>
              <p:cNvSpPr/>
              <p:nvPr/>
            </p:nvSpPr>
            <p:spPr bwMode="auto">
              <a:xfrm>
                <a:off x="1080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48" name="AutoShape 36"/>
              <p:cNvSpPr/>
              <p:nvPr/>
            </p:nvSpPr>
            <p:spPr bwMode="auto">
              <a:xfrm>
                <a:off x="10200" y="13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49" name="Freeform 37"/>
              <p:cNvSpPr/>
              <p:nvPr/>
            </p:nvSpPr>
            <p:spPr bwMode="auto">
              <a:xfrm>
                <a:off x="1080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50" name="AutoShape 38"/>
              <p:cNvSpPr/>
              <p:nvPr/>
            </p:nvSpPr>
            <p:spPr bwMode="auto">
              <a:xfrm>
                <a:off x="10800" y="166"/>
                <a:ext cx="480" cy="120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 ang="0">
                    <a:pos x="240" y="480"/>
                  </a:cxn>
                  <a:cxn ang="0">
                    <a:pos x="240" y="1200"/>
                  </a:cxn>
                </a:cxnLst>
                <a:rect l="0" t="0" r="r" b="b"/>
                <a:pathLst>
                  <a:path w="480" h="120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moveTo>
                      <a:pt x="240" y="480"/>
                    </a:moveTo>
                    <a:lnTo>
                      <a:pt x="240" y="120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51" name="Group 39"/>
            <p:cNvGrpSpPr/>
            <p:nvPr/>
          </p:nvGrpSpPr>
          <p:grpSpPr bwMode="auto">
            <a:xfrm>
              <a:off x="12473" y="1074"/>
              <a:ext cx="1575" cy="1695"/>
              <a:chOff x="12473" y="159"/>
              <a:chExt cx="1575" cy="1695"/>
            </a:xfrm>
          </p:grpSpPr>
          <p:sp>
            <p:nvSpPr>
              <p:cNvPr id="13352" name="Freeform 40"/>
              <p:cNvSpPr/>
              <p:nvPr/>
            </p:nvSpPr>
            <p:spPr bwMode="auto">
              <a:xfrm>
                <a:off x="1248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53" name="Freeform 41"/>
              <p:cNvSpPr/>
              <p:nvPr/>
            </p:nvSpPr>
            <p:spPr bwMode="auto">
              <a:xfrm>
                <a:off x="12480" y="166"/>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54" name="Freeform 42"/>
              <p:cNvSpPr/>
              <p:nvPr/>
            </p:nvSpPr>
            <p:spPr bwMode="auto">
              <a:xfrm>
                <a:off x="13560" y="1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55" name="AutoShape 43"/>
              <p:cNvSpPr/>
              <p:nvPr/>
            </p:nvSpPr>
            <p:spPr bwMode="auto">
              <a:xfrm>
                <a:off x="12960" y="166"/>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5"/>
                  </a:cxn>
                  <a:cxn ang="0">
                    <a:pos x="1034" y="381"/>
                  </a:cxn>
                  <a:cxn ang="0">
                    <a:pos x="982" y="433"/>
                  </a:cxn>
                  <a:cxn ang="0">
                    <a:pos x="916" y="467"/>
                  </a:cxn>
                  <a:cxn ang="0">
                    <a:pos x="840" y="480"/>
                  </a:cxn>
                  <a:cxn ang="0">
                    <a:pos x="764" y="467"/>
                  </a:cxn>
                  <a:cxn ang="0">
                    <a:pos x="698" y="433"/>
                  </a:cxn>
                  <a:cxn ang="0">
                    <a:pos x="646" y="381"/>
                  </a:cxn>
                  <a:cxn ang="0">
                    <a:pos x="612" y="315"/>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5"/>
                    </a:lnTo>
                    <a:lnTo>
                      <a:pt x="1034" y="381"/>
                    </a:lnTo>
                    <a:lnTo>
                      <a:pt x="982" y="433"/>
                    </a:lnTo>
                    <a:lnTo>
                      <a:pt x="916" y="467"/>
                    </a:lnTo>
                    <a:lnTo>
                      <a:pt x="840" y="480"/>
                    </a:lnTo>
                    <a:lnTo>
                      <a:pt x="764" y="467"/>
                    </a:lnTo>
                    <a:lnTo>
                      <a:pt x="698" y="433"/>
                    </a:lnTo>
                    <a:lnTo>
                      <a:pt x="646" y="381"/>
                    </a:lnTo>
                    <a:lnTo>
                      <a:pt x="612" y="315"/>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56" name="Freeform 44"/>
              <p:cNvSpPr/>
              <p:nvPr/>
            </p:nvSpPr>
            <p:spPr bwMode="auto">
              <a:xfrm>
                <a:off x="1356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57" name="AutoShape 45"/>
              <p:cNvSpPr/>
              <p:nvPr/>
            </p:nvSpPr>
            <p:spPr bwMode="auto">
              <a:xfrm>
                <a:off x="13560" y="646"/>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5"/>
                  </a:cxn>
                  <a:cxn ang="0">
                    <a:pos x="434" y="1101"/>
                  </a:cxn>
                  <a:cxn ang="0">
                    <a:pos x="382" y="1153"/>
                  </a:cxn>
                  <a:cxn ang="0">
                    <a:pos x="316" y="1187"/>
                  </a:cxn>
                  <a:cxn ang="0">
                    <a:pos x="240" y="1200"/>
                  </a:cxn>
                  <a:cxn ang="0">
                    <a:pos x="164" y="1187"/>
                  </a:cxn>
                  <a:cxn ang="0">
                    <a:pos x="98" y="1153"/>
                  </a:cxn>
                  <a:cxn ang="0">
                    <a:pos x="46" y="1101"/>
                  </a:cxn>
                  <a:cxn ang="0">
                    <a:pos x="12" y="1035"/>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5"/>
                    </a:lnTo>
                    <a:lnTo>
                      <a:pt x="434" y="1101"/>
                    </a:lnTo>
                    <a:lnTo>
                      <a:pt x="382" y="1153"/>
                    </a:lnTo>
                    <a:lnTo>
                      <a:pt x="316" y="1187"/>
                    </a:lnTo>
                    <a:lnTo>
                      <a:pt x="240" y="1200"/>
                    </a:lnTo>
                    <a:lnTo>
                      <a:pt x="164" y="1187"/>
                    </a:lnTo>
                    <a:lnTo>
                      <a:pt x="98" y="1153"/>
                    </a:lnTo>
                    <a:lnTo>
                      <a:pt x="46" y="1101"/>
                    </a:lnTo>
                    <a:lnTo>
                      <a:pt x="12" y="1035"/>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58" name="Freeform 46"/>
              <p:cNvSpPr/>
              <p:nvPr/>
            </p:nvSpPr>
            <p:spPr bwMode="auto">
              <a:xfrm>
                <a:off x="12480" y="1366"/>
                <a:ext cx="480" cy="480"/>
              </a:xfrm>
              <a:custGeom>
                <a:avLst/>
                <a:gdLst/>
                <a:ahLst/>
                <a:cxnLst>
                  <a:cxn ang="0">
                    <a:pos x="240" y="0"/>
                  </a:cxn>
                  <a:cxn ang="0">
                    <a:pos x="164" y="12"/>
                  </a:cxn>
                  <a:cxn ang="0">
                    <a:pos x="98" y="46"/>
                  </a:cxn>
                  <a:cxn ang="0">
                    <a:pos x="46" y="98"/>
                  </a:cxn>
                  <a:cxn ang="0">
                    <a:pos x="12" y="164"/>
                  </a:cxn>
                  <a:cxn ang="0">
                    <a:pos x="0" y="240"/>
                  </a:cxn>
                  <a:cxn ang="0">
                    <a:pos x="12" y="315"/>
                  </a:cxn>
                  <a:cxn ang="0">
                    <a:pos x="46" y="381"/>
                  </a:cxn>
                  <a:cxn ang="0">
                    <a:pos x="98" y="433"/>
                  </a:cxn>
                  <a:cxn ang="0">
                    <a:pos x="164" y="467"/>
                  </a:cxn>
                  <a:cxn ang="0">
                    <a:pos x="240" y="480"/>
                  </a:cxn>
                  <a:cxn ang="0">
                    <a:pos x="316" y="467"/>
                  </a:cxn>
                  <a:cxn ang="0">
                    <a:pos x="382" y="433"/>
                  </a:cxn>
                  <a:cxn ang="0">
                    <a:pos x="434" y="381"/>
                  </a:cxn>
                  <a:cxn ang="0">
                    <a:pos x="468" y="315"/>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5"/>
                    </a:lnTo>
                    <a:lnTo>
                      <a:pt x="46" y="381"/>
                    </a:lnTo>
                    <a:lnTo>
                      <a:pt x="98" y="433"/>
                    </a:lnTo>
                    <a:lnTo>
                      <a:pt x="164" y="467"/>
                    </a:lnTo>
                    <a:lnTo>
                      <a:pt x="240" y="480"/>
                    </a:lnTo>
                    <a:lnTo>
                      <a:pt x="316" y="467"/>
                    </a:lnTo>
                    <a:lnTo>
                      <a:pt x="382" y="433"/>
                    </a:lnTo>
                    <a:lnTo>
                      <a:pt x="434" y="381"/>
                    </a:lnTo>
                    <a:lnTo>
                      <a:pt x="468" y="315"/>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359" name="AutoShape 47"/>
              <p:cNvSpPr/>
              <p:nvPr/>
            </p:nvSpPr>
            <p:spPr bwMode="auto">
              <a:xfrm>
                <a:off x="12480" y="1366"/>
                <a:ext cx="10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5"/>
                  </a:cxn>
                  <a:cxn ang="0">
                    <a:pos x="434" y="381"/>
                  </a:cxn>
                  <a:cxn ang="0">
                    <a:pos x="382" y="433"/>
                  </a:cxn>
                  <a:cxn ang="0">
                    <a:pos x="316" y="467"/>
                  </a:cxn>
                  <a:cxn ang="0">
                    <a:pos x="240" y="480"/>
                  </a:cxn>
                  <a:cxn ang="0">
                    <a:pos x="164" y="467"/>
                  </a:cxn>
                  <a:cxn ang="0">
                    <a:pos x="98" y="433"/>
                  </a:cxn>
                  <a:cxn ang="0">
                    <a:pos x="46" y="381"/>
                  </a:cxn>
                  <a:cxn ang="0">
                    <a:pos x="12" y="315"/>
                  </a:cxn>
                  <a:cxn ang="0">
                    <a:pos x="0" y="240"/>
                  </a:cxn>
                  <a:cxn ang="0">
                    <a:pos x="480" y="240"/>
                  </a:cxn>
                  <a:cxn ang="0">
                    <a:pos x="1080" y="240"/>
                  </a:cxn>
                </a:cxnLst>
                <a:rect l="0" t="0" r="r" b="b"/>
                <a:pathLst>
                  <a:path w="10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5"/>
                    </a:lnTo>
                    <a:lnTo>
                      <a:pt x="434" y="381"/>
                    </a:lnTo>
                    <a:lnTo>
                      <a:pt x="382" y="433"/>
                    </a:lnTo>
                    <a:lnTo>
                      <a:pt x="316" y="467"/>
                    </a:lnTo>
                    <a:lnTo>
                      <a:pt x="240" y="480"/>
                    </a:lnTo>
                    <a:lnTo>
                      <a:pt x="164" y="467"/>
                    </a:lnTo>
                    <a:lnTo>
                      <a:pt x="98" y="433"/>
                    </a:lnTo>
                    <a:lnTo>
                      <a:pt x="46" y="381"/>
                    </a:lnTo>
                    <a:lnTo>
                      <a:pt x="12" y="315"/>
                    </a:lnTo>
                    <a:lnTo>
                      <a:pt x="0" y="240"/>
                    </a:lnTo>
                    <a:close/>
                    <a:moveTo>
                      <a:pt x="480" y="240"/>
                    </a:moveTo>
                    <a:lnTo>
                      <a:pt x="108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60" name="Group 48"/>
            <p:cNvGrpSpPr/>
            <p:nvPr/>
          </p:nvGrpSpPr>
          <p:grpSpPr bwMode="auto">
            <a:xfrm>
              <a:off x="4073" y="3445"/>
              <a:ext cx="1575" cy="1695"/>
              <a:chOff x="4073" y="188"/>
              <a:chExt cx="1575" cy="1695"/>
            </a:xfrm>
          </p:grpSpPr>
          <p:sp>
            <p:nvSpPr>
              <p:cNvPr id="13361" name="Freeform 49"/>
              <p:cNvSpPr/>
              <p:nvPr/>
            </p:nvSpPr>
            <p:spPr bwMode="auto">
              <a:xfrm>
                <a:off x="408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62" name="Freeform 50"/>
              <p:cNvSpPr/>
              <p:nvPr/>
            </p:nvSpPr>
            <p:spPr bwMode="auto">
              <a:xfrm>
                <a:off x="408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63" name="Freeform 51"/>
              <p:cNvSpPr/>
              <p:nvPr/>
            </p:nvSpPr>
            <p:spPr bwMode="auto">
              <a:xfrm>
                <a:off x="516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64" name="AutoShape 52"/>
              <p:cNvSpPr/>
              <p:nvPr/>
            </p:nvSpPr>
            <p:spPr bwMode="auto">
              <a:xfrm>
                <a:off x="4560" y="19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65" name="Freeform 53"/>
              <p:cNvSpPr/>
              <p:nvPr/>
            </p:nvSpPr>
            <p:spPr bwMode="auto">
              <a:xfrm>
                <a:off x="408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66" name="Freeform 54"/>
              <p:cNvSpPr/>
              <p:nvPr/>
            </p:nvSpPr>
            <p:spPr bwMode="auto">
              <a:xfrm>
                <a:off x="4080" y="13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67" name="Freeform 55"/>
              <p:cNvSpPr/>
              <p:nvPr/>
            </p:nvSpPr>
            <p:spPr bwMode="auto">
              <a:xfrm>
                <a:off x="516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68" name="AutoShape 56"/>
              <p:cNvSpPr/>
              <p:nvPr/>
            </p:nvSpPr>
            <p:spPr bwMode="auto">
              <a:xfrm>
                <a:off x="4490" y="60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40" y="0"/>
                  </a:cxn>
                  <a:cxn ang="0">
                    <a:pos x="0" y="86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40" y="0"/>
                    </a:moveTo>
                    <a:lnTo>
                      <a:pt x="0" y="86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69" name="Group 57"/>
            <p:cNvGrpSpPr/>
            <p:nvPr/>
          </p:nvGrpSpPr>
          <p:grpSpPr bwMode="auto">
            <a:xfrm>
              <a:off x="6953" y="3445"/>
              <a:ext cx="1575" cy="1695"/>
              <a:chOff x="6953" y="188"/>
              <a:chExt cx="1575" cy="1695"/>
            </a:xfrm>
          </p:grpSpPr>
          <p:sp>
            <p:nvSpPr>
              <p:cNvPr id="13370" name="Freeform 58"/>
              <p:cNvSpPr/>
              <p:nvPr/>
            </p:nvSpPr>
            <p:spPr bwMode="auto">
              <a:xfrm>
                <a:off x="696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71" name="Freeform 59"/>
              <p:cNvSpPr/>
              <p:nvPr/>
            </p:nvSpPr>
            <p:spPr bwMode="auto">
              <a:xfrm>
                <a:off x="696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72" name="Freeform 60"/>
              <p:cNvSpPr/>
              <p:nvPr/>
            </p:nvSpPr>
            <p:spPr bwMode="auto">
              <a:xfrm>
                <a:off x="696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73" name="AutoShape 61"/>
              <p:cNvSpPr/>
              <p:nvPr/>
            </p:nvSpPr>
            <p:spPr bwMode="auto">
              <a:xfrm>
                <a:off x="6960" y="67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74" name="Freeform 62"/>
              <p:cNvSpPr/>
              <p:nvPr/>
            </p:nvSpPr>
            <p:spPr bwMode="auto">
              <a:xfrm>
                <a:off x="804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75" name="Freeform 63"/>
              <p:cNvSpPr/>
              <p:nvPr/>
            </p:nvSpPr>
            <p:spPr bwMode="auto">
              <a:xfrm>
                <a:off x="804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76" name="Freeform 64"/>
              <p:cNvSpPr/>
              <p:nvPr/>
            </p:nvSpPr>
            <p:spPr bwMode="auto">
              <a:xfrm>
                <a:off x="804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77" name="AutoShape 65"/>
              <p:cNvSpPr/>
              <p:nvPr/>
            </p:nvSpPr>
            <p:spPr bwMode="auto">
              <a:xfrm>
                <a:off x="7370" y="60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40" y="0"/>
                  </a:cxn>
                  <a:cxn ang="0">
                    <a:pos x="0" y="86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40" y="0"/>
                    </a:moveTo>
                    <a:lnTo>
                      <a:pt x="0" y="86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78" name="Group 66"/>
            <p:cNvGrpSpPr/>
            <p:nvPr/>
          </p:nvGrpSpPr>
          <p:grpSpPr bwMode="auto">
            <a:xfrm>
              <a:off x="9713" y="3445"/>
              <a:ext cx="1575" cy="1695"/>
              <a:chOff x="9713" y="188"/>
              <a:chExt cx="1575" cy="1695"/>
            </a:xfrm>
          </p:grpSpPr>
          <p:sp>
            <p:nvSpPr>
              <p:cNvPr id="13379" name="Freeform 67"/>
              <p:cNvSpPr/>
              <p:nvPr/>
            </p:nvSpPr>
            <p:spPr bwMode="auto">
              <a:xfrm>
                <a:off x="972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80" name="Freeform 68"/>
              <p:cNvSpPr/>
              <p:nvPr/>
            </p:nvSpPr>
            <p:spPr bwMode="auto">
              <a:xfrm>
                <a:off x="972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81" name="Freeform 69"/>
              <p:cNvSpPr/>
              <p:nvPr/>
            </p:nvSpPr>
            <p:spPr bwMode="auto">
              <a:xfrm>
                <a:off x="1080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82" name="Freeform 70"/>
              <p:cNvSpPr/>
              <p:nvPr/>
            </p:nvSpPr>
            <p:spPr bwMode="auto">
              <a:xfrm>
                <a:off x="1080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83" name="Freeform 71"/>
              <p:cNvSpPr/>
              <p:nvPr/>
            </p:nvSpPr>
            <p:spPr bwMode="auto">
              <a:xfrm>
                <a:off x="972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84" name="Freeform 72"/>
              <p:cNvSpPr/>
              <p:nvPr/>
            </p:nvSpPr>
            <p:spPr bwMode="auto">
              <a:xfrm>
                <a:off x="9720" y="13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85" name="Freeform 73"/>
              <p:cNvSpPr/>
              <p:nvPr/>
            </p:nvSpPr>
            <p:spPr bwMode="auto">
              <a:xfrm>
                <a:off x="1080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386" name="AutoShape 74"/>
              <p:cNvSpPr/>
              <p:nvPr/>
            </p:nvSpPr>
            <p:spPr bwMode="auto">
              <a:xfrm>
                <a:off x="10130" y="60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0" y="1030"/>
                  </a:cxn>
                  <a:cxn ang="0">
                    <a:pos x="670" y="1030"/>
                  </a:cxn>
                  <a:cxn ang="0">
                    <a:pos x="740" y="0"/>
                  </a:cxn>
                  <a:cxn ang="0">
                    <a:pos x="0" y="86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0" y="1030"/>
                    </a:moveTo>
                    <a:lnTo>
                      <a:pt x="670" y="1030"/>
                    </a:lnTo>
                    <a:moveTo>
                      <a:pt x="740" y="0"/>
                    </a:moveTo>
                    <a:lnTo>
                      <a:pt x="0" y="86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87" name="Group 75"/>
            <p:cNvGrpSpPr/>
            <p:nvPr/>
          </p:nvGrpSpPr>
          <p:grpSpPr bwMode="auto">
            <a:xfrm>
              <a:off x="12473" y="3445"/>
              <a:ext cx="1575" cy="1695"/>
              <a:chOff x="12473" y="188"/>
              <a:chExt cx="1575" cy="1695"/>
            </a:xfrm>
          </p:grpSpPr>
          <p:sp>
            <p:nvSpPr>
              <p:cNvPr id="13388" name="Freeform 76"/>
              <p:cNvSpPr/>
              <p:nvPr/>
            </p:nvSpPr>
            <p:spPr bwMode="auto">
              <a:xfrm>
                <a:off x="1248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89" name="Freeform 77"/>
              <p:cNvSpPr/>
              <p:nvPr/>
            </p:nvSpPr>
            <p:spPr bwMode="auto">
              <a:xfrm>
                <a:off x="1248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90" name="Freeform 78"/>
              <p:cNvSpPr/>
              <p:nvPr/>
            </p:nvSpPr>
            <p:spPr bwMode="auto">
              <a:xfrm>
                <a:off x="13560" y="1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91" name="Freeform 79"/>
              <p:cNvSpPr/>
              <p:nvPr/>
            </p:nvSpPr>
            <p:spPr bwMode="auto">
              <a:xfrm>
                <a:off x="13560" y="19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92" name="Freeform 80"/>
              <p:cNvSpPr/>
              <p:nvPr/>
            </p:nvSpPr>
            <p:spPr bwMode="auto">
              <a:xfrm>
                <a:off x="1356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93" name="AutoShape 81"/>
              <p:cNvSpPr/>
              <p:nvPr/>
            </p:nvSpPr>
            <p:spPr bwMode="auto">
              <a:xfrm>
                <a:off x="13560" y="67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394" name="Freeform 82"/>
              <p:cNvSpPr/>
              <p:nvPr/>
            </p:nvSpPr>
            <p:spPr bwMode="auto">
              <a:xfrm>
                <a:off x="12480" y="139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395" name="AutoShape 83"/>
              <p:cNvSpPr/>
              <p:nvPr/>
            </p:nvSpPr>
            <p:spPr bwMode="auto">
              <a:xfrm>
                <a:off x="12480" y="605"/>
                <a:ext cx="1151" cy="1270"/>
              </a:xfrm>
              <a:custGeom>
                <a:avLst/>
                <a:gdLst/>
                <a:ahLst/>
                <a:cxnLst>
                  <a:cxn ang="0">
                    <a:pos x="0" y="1030"/>
                  </a:cxn>
                  <a:cxn ang="0">
                    <a:pos x="12" y="954"/>
                  </a:cxn>
                  <a:cxn ang="0">
                    <a:pos x="46" y="888"/>
                  </a:cxn>
                  <a:cxn ang="0">
                    <a:pos x="98" y="836"/>
                  </a:cxn>
                  <a:cxn ang="0">
                    <a:pos x="164" y="802"/>
                  </a:cxn>
                  <a:cxn ang="0">
                    <a:pos x="240" y="790"/>
                  </a:cxn>
                  <a:cxn ang="0">
                    <a:pos x="316" y="802"/>
                  </a:cxn>
                  <a:cxn ang="0">
                    <a:pos x="382" y="836"/>
                  </a:cxn>
                  <a:cxn ang="0">
                    <a:pos x="434" y="888"/>
                  </a:cxn>
                  <a:cxn ang="0">
                    <a:pos x="468" y="954"/>
                  </a:cxn>
                  <a:cxn ang="0">
                    <a:pos x="480" y="1030"/>
                  </a:cxn>
                  <a:cxn ang="0">
                    <a:pos x="468" y="1106"/>
                  </a:cxn>
                  <a:cxn ang="0">
                    <a:pos x="434" y="1171"/>
                  </a:cxn>
                  <a:cxn ang="0">
                    <a:pos x="382" y="1223"/>
                  </a:cxn>
                  <a:cxn ang="0">
                    <a:pos x="316" y="1257"/>
                  </a:cxn>
                  <a:cxn ang="0">
                    <a:pos x="240" y="1270"/>
                  </a:cxn>
                  <a:cxn ang="0">
                    <a:pos x="164" y="1257"/>
                  </a:cxn>
                  <a:cxn ang="0">
                    <a:pos x="98" y="1223"/>
                  </a:cxn>
                  <a:cxn ang="0">
                    <a:pos x="46" y="1171"/>
                  </a:cxn>
                  <a:cxn ang="0">
                    <a:pos x="12" y="1106"/>
                  </a:cxn>
                  <a:cxn ang="0">
                    <a:pos x="0" y="1030"/>
                  </a:cxn>
                  <a:cxn ang="0">
                    <a:pos x="1150" y="0"/>
                  </a:cxn>
                  <a:cxn ang="0">
                    <a:pos x="410" y="860"/>
                  </a:cxn>
                  <a:cxn ang="0">
                    <a:pos x="410" y="0"/>
                  </a:cxn>
                  <a:cxn ang="0">
                    <a:pos x="1150" y="860"/>
                  </a:cxn>
                </a:cxnLst>
                <a:rect l="0" t="0" r="r" b="b"/>
                <a:pathLst>
                  <a:path w="1151" h="1270">
                    <a:moveTo>
                      <a:pt x="0" y="1030"/>
                    </a:moveTo>
                    <a:lnTo>
                      <a:pt x="12" y="954"/>
                    </a:lnTo>
                    <a:lnTo>
                      <a:pt x="46" y="888"/>
                    </a:lnTo>
                    <a:lnTo>
                      <a:pt x="98" y="836"/>
                    </a:lnTo>
                    <a:lnTo>
                      <a:pt x="164" y="802"/>
                    </a:lnTo>
                    <a:lnTo>
                      <a:pt x="240" y="790"/>
                    </a:lnTo>
                    <a:lnTo>
                      <a:pt x="316" y="802"/>
                    </a:lnTo>
                    <a:lnTo>
                      <a:pt x="382" y="836"/>
                    </a:lnTo>
                    <a:lnTo>
                      <a:pt x="434" y="888"/>
                    </a:lnTo>
                    <a:lnTo>
                      <a:pt x="468" y="954"/>
                    </a:lnTo>
                    <a:lnTo>
                      <a:pt x="480" y="1030"/>
                    </a:lnTo>
                    <a:lnTo>
                      <a:pt x="468" y="1106"/>
                    </a:lnTo>
                    <a:lnTo>
                      <a:pt x="434" y="1171"/>
                    </a:lnTo>
                    <a:lnTo>
                      <a:pt x="382" y="1223"/>
                    </a:lnTo>
                    <a:lnTo>
                      <a:pt x="316" y="1257"/>
                    </a:lnTo>
                    <a:lnTo>
                      <a:pt x="240" y="1270"/>
                    </a:lnTo>
                    <a:lnTo>
                      <a:pt x="164" y="1257"/>
                    </a:lnTo>
                    <a:lnTo>
                      <a:pt x="98" y="1223"/>
                    </a:lnTo>
                    <a:lnTo>
                      <a:pt x="46" y="1171"/>
                    </a:lnTo>
                    <a:lnTo>
                      <a:pt x="12" y="1106"/>
                    </a:lnTo>
                    <a:lnTo>
                      <a:pt x="0" y="1030"/>
                    </a:lnTo>
                    <a:close/>
                    <a:moveTo>
                      <a:pt x="1150" y="0"/>
                    </a:moveTo>
                    <a:lnTo>
                      <a:pt x="410" y="860"/>
                    </a:lnTo>
                    <a:moveTo>
                      <a:pt x="410" y="0"/>
                    </a:moveTo>
                    <a:lnTo>
                      <a:pt x="115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396" name="Group 84"/>
            <p:cNvGrpSpPr/>
            <p:nvPr/>
          </p:nvGrpSpPr>
          <p:grpSpPr bwMode="auto">
            <a:xfrm>
              <a:off x="4073" y="5936"/>
              <a:ext cx="1575" cy="1695"/>
              <a:chOff x="4073" y="308"/>
              <a:chExt cx="1575" cy="1695"/>
            </a:xfrm>
          </p:grpSpPr>
          <p:sp>
            <p:nvSpPr>
              <p:cNvPr id="13397" name="Freeform 85"/>
              <p:cNvSpPr/>
              <p:nvPr/>
            </p:nvSpPr>
            <p:spPr bwMode="auto">
              <a:xfrm>
                <a:off x="408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398" name="Freeform 86"/>
              <p:cNvSpPr/>
              <p:nvPr/>
            </p:nvSpPr>
            <p:spPr bwMode="auto">
              <a:xfrm>
                <a:off x="408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399" name="Freeform 87"/>
              <p:cNvSpPr/>
              <p:nvPr/>
            </p:nvSpPr>
            <p:spPr bwMode="auto">
              <a:xfrm>
                <a:off x="408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00" name="AutoShape 88"/>
              <p:cNvSpPr/>
              <p:nvPr/>
            </p:nvSpPr>
            <p:spPr bwMode="auto">
              <a:xfrm>
                <a:off x="4080" y="79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01" name="Freeform 89"/>
              <p:cNvSpPr/>
              <p:nvPr/>
            </p:nvSpPr>
            <p:spPr bwMode="auto">
              <a:xfrm>
                <a:off x="51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02" name="Freeform 90"/>
              <p:cNvSpPr/>
              <p:nvPr/>
            </p:nvSpPr>
            <p:spPr bwMode="auto">
              <a:xfrm>
                <a:off x="516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03" name="Freeform 91"/>
              <p:cNvSpPr/>
              <p:nvPr/>
            </p:nvSpPr>
            <p:spPr bwMode="auto">
              <a:xfrm>
                <a:off x="51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04" name="AutoShape 92"/>
              <p:cNvSpPr/>
              <p:nvPr/>
            </p:nvSpPr>
            <p:spPr bwMode="auto">
              <a:xfrm>
                <a:off x="449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910" y="70"/>
                  </a:cxn>
                  <a:cxn ang="0">
                    <a:pos x="910" y="79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910" y="70"/>
                    </a:moveTo>
                    <a:lnTo>
                      <a:pt x="910" y="79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05" name="Group 93"/>
            <p:cNvGrpSpPr/>
            <p:nvPr/>
          </p:nvGrpSpPr>
          <p:grpSpPr bwMode="auto">
            <a:xfrm>
              <a:off x="6953" y="5936"/>
              <a:ext cx="1575" cy="1695"/>
              <a:chOff x="6953" y="308"/>
              <a:chExt cx="1575" cy="1695"/>
            </a:xfrm>
          </p:grpSpPr>
          <p:sp>
            <p:nvSpPr>
              <p:cNvPr id="13406" name="Freeform 94"/>
              <p:cNvSpPr/>
              <p:nvPr/>
            </p:nvSpPr>
            <p:spPr bwMode="auto">
              <a:xfrm>
                <a:off x="69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07" name="Freeform 95"/>
              <p:cNvSpPr/>
              <p:nvPr/>
            </p:nvSpPr>
            <p:spPr bwMode="auto">
              <a:xfrm>
                <a:off x="696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08" name="Freeform 96"/>
              <p:cNvSpPr/>
              <p:nvPr/>
            </p:nvSpPr>
            <p:spPr bwMode="auto">
              <a:xfrm>
                <a:off x="804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09" name="AutoShape 97"/>
              <p:cNvSpPr/>
              <p:nvPr/>
            </p:nvSpPr>
            <p:spPr bwMode="auto">
              <a:xfrm>
                <a:off x="7440" y="31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10" name="Freeform 98"/>
              <p:cNvSpPr/>
              <p:nvPr/>
            </p:nvSpPr>
            <p:spPr bwMode="auto">
              <a:xfrm>
                <a:off x="69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11" name="Freeform 99"/>
              <p:cNvSpPr/>
              <p:nvPr/>
            </p:nvSpPr>
            <p:spPr bwMode="auto">
              <a:xfrm>
                <a:off x="6960" y="15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12" name="Freeform 100"/>
              <p:cNvSpPr/>
              <p:nvPr/>
            </p:nvSpPr>
            <p:spPr bwMode="auto">
              <a:xfrm>
                <a:off x="804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13" name="AutoShape 101"/>
              <p:cNvSpPr/>
              <p:nvPr/>
            </p:nvSpPr>
            <p:spPr bwMode="auto">
              <a:xfrm>
                <a:off x="737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0" y="1030"/>
                  </a:cxn>
                  <a:cxn ang="0">
                    <a:pos x="670" y="1030"/>
                  </a:cxn>
                  <a:cxn ang="0">
                    <a:pos x="740" y="0"/>
                  </a:cxn>
                  <a:cxn ang="0">
                    <a:pos x="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0" y="1030"/>
                    </a:moveTo>
                    <a:lnTo>
                      <a:pt x="670" y="1030"/>
                    </a:lnTo>
                    <a:moveTo>
                      <a:pt x="740" y="0"/>
                    </a:moveTo>
                    <a:lnTo>
                      <a:pt x="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14" name="Group 102"/>
            <p:cNvGrpSpPr/>
            <p:nvPr/>
          </p:nvGrpSpPr>
          <p:grpSpPr bwMode="auto">
            <a:xfrm>
              <a:off x="9713" y="5936"/>
              <a:ext cx="1575" cy="1695"/>
              <a:chOff x="9713" y="308"/>
              <a:chExt cx="1575" cy="1695"/>
            </a:xfrm>
          </p:grpSpPr>
          <p:sp>
            <p:nvSpPr>
              <p:cNvPr id="13415" name="Freeform 103"/>
              <p:cNvSpPr/>
              <p:nvPr/>
            </p:nvSpPr>
            <p:spPr bwMode="auto">
              <a:xfrm>
                <a:off x="972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16" name="Freeform 104"/>
              <p:cNvSpPr/>
              <p:nvPr/>
            </p:nvSpPr>
            <p:spPr bwMode="auto">
              <a:xfrm>
                <a:off x="972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17" name="Freeform 105"/>
              <p:cNvSpPr/>
              <p:nvPr/>
            </p:nvSpPr>
            <p:spPr bwMode="auto">
              <a:xfrm>
                <a:off x="972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18" name="AutoShape 106"/>
              <p:cNvSpPr/>
              <p:nvPr/>
            </p:nvSpPr>
            <p:spPr bwMode="auto">
              <a:xfrm>
                <a:off x="9720" y="79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19" name="Freeform 107"/>
              <p:cNvSpPr/>
              <p:nvPr/>
            </p:nvSpPr>
            <p:spPr bwMode="auto">
              <a:xfrm>
                <a:off x="1080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20" name="Freeform 108"/>
              <p:cNvSpPr/>
              <p:nvPr/>
            </p:nvSpPr>
            <p:spPr bwMode="auto">
              <a:xfrm>
                <a:off x="1080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21" name="Freeform 109"/>
              <p:cNvSpPr/>
              <p:nvPr/>
            </p:nvSpPr>
            <p:spPr bwMode="auto">
              <a:xfrm>
                <a:off x="1080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C0504D"/>
              </a:solidFill>
              <a:ln w="9525">
                <a:noFill/>
                <a:round/>
              </a:ln>
            </p:spPr>
            <p:txBody>
              <a:bodyPr vert="horz" wrap="square" lIns="91440" tIns="45720" rIns="91440" bIns="45720" numCol="1" anchor="t" anchorCtr="0" compatLnSpc="1"/>
              <a:lstStyle/>
              <a:p>
                <a:endParaRPr lang="en-US"/>
              </a:p>
            </p:txBody>
          </p:sp>
          <p:sp>
            <p:nvSpPr>
              <p:cNvPr id="13422" name="AutoShape 110"/>
              <p:cNvSpPr/>
              <p:nvPr/>
            </p:nvSpPr>
            <p:spPr bwMode="auto">
              <a:xfrm>
                <a:off x="1013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910" y="70"/>
                  </a:cxn>
                  <a:cxn ang="0">
                    <a:pos x="910" y="790"/>
                  </a:cxn>
                  <a:cxn ang="0">
                    <a:pos x="740" y="0"/>
                  </a:cxn>
                  <a:cxn ang="0">
                    <a:pos x="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910" y="70"/>
                    </a:moveTo>
                    <a:lnTo>
                      <a:pt x="910" y="790"/>
                    </a:lnTo>
                    <a:moveTo>
                      <a:pt x="740" y="0"/>
                    </a:moveTo>
                    <a:lnTo>
                      <a:pt x="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23" name="Group 111"/>
            <p:cNvGrpSpPr/>
            <p:nvPr/>
          </p:nvGrpSpPr>
          <p:grpSpPr bwMode="auto">
            <a:xfrm>
              <a:off x="12473" y="5936"/>
              <a:ext cx="1575" cy="1695"/>
              <a:chOff x="12473" y="308"/>
              <a:chExt cx="1575" cy="1695"/>
            </a:xfrm>
          </p:grpSpPr>
          <p:sp>
            <p:nvSpPr>
              <p:cNvPr id="13424" name="Freeform 112"/>
              <p:cNvSpPr/>
              <p:nvPr/>
            </p:nvSpPr>
            <p:spPr bwMode="auto">
              <a:xfrm>
                <a:off x="1248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25" name="Freeform 113"/>
              <p:cNvSpPr/>
              <p:nvPr/>
            </p:nvSpPr>
            <p:spPr bwMode="auto">
              <a:xfrm>
                <a:off x="1248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26" name="Freeform 114"/>
              <p:cNvSpPr/>
              <p:nvPr/>
            </p:nvSpPr>
            <p:spPr bwMode="auto">
              <a:xfrm>
                <a:off x="135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27" name="AutoShape 115"/>
              <p:cNvSpPr/>
              <p:nvPr/>
            </p:nvSpPr>
            <p:spPr bwMode="auto">
              <a:xfrm>
                <a:off x="12960" y="31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28" name="Freeform 116"/>
              <p:cNvSpPr/>
              <p:nvPr/>
            </p:nvSpPr>
            <p:spPr bwMode="auto">
              <a:xfrm>
                <a:off x="1248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29" name="Freeform 117"/>
              <p:cNvSpPr/>
              <p:nvPr/>
            </p:nvSpPr>
            <p:spPr bwMode="auto">
              <a:xfrm>
                <a:off x="12480" y="15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30" name="Freeform 118"/>
              <p:cNvSpPr/>
              <p:nvPr/>
            </p:nvSpPr>
            <p:spPr bwMode="auto">
              <a:xfrm>
                <a:off x="135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3431" name="AutoShape 119"/>
              <p:cNvSpPr/>
              <p:nvPr/>
            </p:nvSpPr>
            <p:spPr bwMode="auto">
              <a:xfrm>
                <a:off x="1289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0" y="1030"/>
                  </a:cxn>
                  <a:cxn ang="0">
                    <a:pos x="670" y="103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0" y="1030"/>
                    </a:moveTo>
                    <a:lnTo>
                      <a:pt x="670" y="103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32" name="Group 120"/>
            <p:cNvGrpSpPr/>
            <p:nvPr/>
          </p:nvGrpSpPr>
          <p:grpSpPr bwMode="auto">
            <a:xfrm>
              <a:off x="4073" y="8427"/>
              <a:ext cx="1575" cy="1695"/>
              <a:chOff x="4073" y="308"/>
              <a:chExt cx="1575" cy="1695"/>
            </a:xfrm>
          </p:grpSpPr>
          <p:sp>
            <p:nvSpPr>
              <p:cNvPr id="13433" name="Freeform 121"/>
              <p:cNvSpPr/>
              <p:nvPr/>
            </p:nvSpPr>
            <p:spPr bwMode="auto">
              <a:xfrm>
                <a:off x="408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34" name="Freeform 122"/>
              <p:cNvSpPr/>
              <p:nvPr/>
            </p:nvSpPr>
            <p:spPr bwMode="auto">
              <a:xfrm>
                <a:off x="408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35" name="Freeform 123"/>
              <p:cNvSpPr/>
              <p:nvPr/>
            </p:nvSpPr>
            <p:spPr bwMode="auto">
              <a:xfrm>
                <a:off x="51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36" name="AutoShape 124"/>
              <p:cNvSpPr/>
              <p:nvPr/>
            </p:nvSpPr>
            <p:spPr bwMode="auto">
              <a:xfrm>
                <a:off x="4560" y="31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37" name="Freeform 125"/>
              <p:cNvSpPr/>
              <p:nvPr/>
            </p:nvSpPr>
            <p:spPr bwMode="auto">
              <a:xfrm>
                <a:off x="408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38" name="AutoShape 126"/>
              <p:cNvSpPr/>
              <p:nvPr/>
            </p:nvSpPr>
            <p:spPr bwMode="auto">
              <a:xfrm>
                <a:off x="4080" y="79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39" name="Freeform 127"/>
              <p:cNvSpPr/>
              <p:nvPr/>
            </p:nvSpPr>
            <p:spPr bwMode="auto">
              <a:xfrm>
                <a:off x="51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40" name="AutoShape 128"/>
              <p:cNvSpPr/>
              <p:nvPr/>
            </p:nvSpPr>
            <p:spPr bwMode="auto">
              <a:xfrm>
                <a:off x="449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41" name="Group 129"/>
            <p:cNvGrpSpPr/>
            <p:nvPr/>
          </p:nvGrpSpPr>
          <p:grpSpPr bwMode="auto">
            <a:xfrm>
              <a:off x="6953" y="8427"/>
              <a:ext cx="1575" cy="1695"/>
              <a:chOff x="6953" y="308"/>
              <a:chExt cx="1575" cy="1695"/>
            </a:xfrm>
          </p:grpSpPr>
          <p:sp>
            <p:nvSpPr>
              <p:cNvPr id="13442" name="Freeform 130"/>
              <p:cNvSpPr/>
              <p:nvPr/>
            </p:nvSpPr>
            <p:spPr bwMode="auto">
              <a:xfrm>
                <a:off x="69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43" name="Freeform 131"/>
              <p:cNvSpPr/>
              <p:nvPr/>
            </p:nvSpPr>
            <p:spPr bwMode="auto">
              <a:xfrm>
                <a:off x="696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44" name="Freeform 132"/>
              <p:cNvSpPr/>
              <p:nvPr/>
            </p:nvSpPr>
            <p:spPr bwMode="auto">
              <a:xfrm>
                <a:off x="69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45" name="AutoShape 133"/>
              <p:cNvSpPr/>
              <p:nvPr/>
            </p:nvSpPr>
            <p:spPr bwMode="auto">
              <a:xfrm>
                <a:off x="6960" y="79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46" name="Freeform 134"/>
              <p:cNvSpPr/>
              <p:nvPr/>
            </p:nvSpPr>
            <p:spPr bwMode="auto">
              <a:xfrm>
                <a:off x="804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47" name="AutoShape 135"/>
              <p:cNvSpPr/>
              <p:nvPr/>
            </p:nvSpPr>
            <p:spPr bwMode="auto">
              <a:xfrm>
                <a:off x="7440" y="151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48" name="Freeform 136"/>
              <p:cNvSpPr/>
              <p:nvPr/>
            </p:nvSpPr>
            <p:spPr bwMode="auto">
              <a:xfrm>
                <a:off x="804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49" name="AutoShape 137"/>
              <p:cNvSpPr/>
              <p:nvPr/>
            </p:nvSpPr>
            <p:spPr bwMode="auto">
              <a:xfrm>
                <a:off x="7370" y="314"/>
                <a:ext cx="1150" cy="1271"/>
              </a:xfrm>
              <a:custGeom>
                <a:avLst/>
                <a:gdLst/>
                <a:ahLst/>
                <a:cxnLst>
                  <a:cxn ang="0">
                    <a:pos x="670" y="240"/>
                  </a:cxn>
                  <a:cxn ang="0">
                    <a:pos x="682" y="164"/>
                  </a:cxn>
                  <a:cxn ang="0">
                    <a:pos x="716" y="98"/>
                  </a:cxn>
                  <a:cxn ang="0">
                    <a:pos x="768" y="46"/>
                  </a:cxn>
                  <a:cxn ang="0">
                    <a:pos x="834" y="12"/>
                  </a:cxn>
                  <a:cxn ang="0">
                    <a:pos x="910" y="0"/>
                  </a:cxn>
                  <a:cxn ang="0">
                    <a:pos x="986" y="12"/>
                  </a:cxn>
                  <a:cxn ang="0">
                    <a:pos x="1052" y="46"/>
                  </a:cxn>
                  <a:cxn ang="0">
                    <a:pos x="1104" y="98"/>
                  </a:cxn>
                  <a:cxn ang="0">
                    <a:pos x="1138" y="164"/>
                  </a:cxn>
                  <a:cxn ang="0">
                    <a:pos x="1150" y="240"/>
                  </a:cxn>
                  <a:cxn ang="0">
                    <a:pos x="1138" y="316"/>
                  </a:cxn>
                  <a:cxn ang="0">
                    <a:pos x="1104" y="381"/>
                  </a:cxn>
                  <a:cxn ang="0">
                    <a:pos x="1052" y="433"/>
                  </a:cxn>
                  <a:cxn ang="0">
                    <a:pos x="986" y="467"/>
                  </a:cxn>
                  <a:cxn ang="0">
                    <a:pos x="910" y="480"/>
                  </a:cxn>
                  <a:cxn ang="0">
                    <a:pos x="834" y="467"/>
                  </a:cxn>
                  <a:cxn ang="0">
                    <a:pos x="768" y="433"/>
                  </a:cxn>
                  <a:cxn ang="0">
                    <a:pos x="716" y="381"/>
                  </a:cxn>
                  <a:cxn ang="0">
                    <a:pos x="682" y="316"/>
                  </a:cxn>
                  <a:cxn ang="0">
                    <a:pos x="670" y="240"/>
                  </a:cxn>
                  <a:cxn ang="0">
                    <a:pos x="740" y="410"/>
                  </a:cxn>
                  <a:cxn ang="0">
                    <a:pos x="0" y="1270"/>
                  </a:cxn>
                </a:cxnLst>
                <a:rect l="0" t="0" r="r" b="b"/>
                <a:pathLst>
                  <a:path w="1150" h="1271">
                    <a:moveTo>
                      <a:pt x="670" y="240"/>
                    </a:moveTo>
                    <a:lnTo>
                      <a:pt x="682" y="164"/>
                    </a:lnTo>
                    <a:lnTo>
                      <a:pt x="716" y="98"/>
                    </a:lnTo>
                    <a:lnTo>
                      <a:pt x="768" y="46"/>
                    </a:lnTo>
                    <a:lnTo>
                      <a:pt x="834" y="12"/>
                    </a:lnTo>
                    <a:lnTo>
                      <a:pt x="910" y="0"/>
                    </a:lnTo>
                    <a:lnTo>
                      <a:pt x="986" y="12"/>
                    </a:lnTo>
                    <a:lnTo>
                      <a:pt x="1052" y="46"/>
                    </a:lnTo>
                    <a:lnTo>
                      <a:pt x="1104" y="98"/>
                    </a:lnTo>
                    <a:lnTo>
                      <a:pt x="1138" y="164"/>
                    </a:lnTo>
                    <a:lnTo>
                      <a:pt x="1150" y="240"/>
                    </a:lnTo>
                    <a:lnTo>
                      <a:pt x="1138" y="316"/>
                    </a:lnTo>
                    <a:lnTo>
                      <a:pt x="1104" y="381"/>
                    </a:lnTo>
                    <a:lnTo>
                      <a:pt x="1052" y="433"/>
                    </a:lnTo>
                    <a:lnTo>
                      <a:pt x="986" y="467"/>
                    </a:lnTo>
                    <a:lnTo>
                      <a:pt x="910" y="480"/>
                    </a:lnTo>
                    <a:lnTo>
                      <a:pt x="834" y="467"/>
                    </a:lnTo>
                    <a:lnTo>
                      <a:pt x="768" y="433"/>
                    </a:lnTo>
                    <a:lnTo>
                      <a:pt x="716" y="381"/>
                    </a:lnTo>
                    <a:lnTo>
                      <a:pt x="682" y="316"/>
                    </a:lnTo>
                    <a:lnTo>
                      <a:pt x="670" y="240"/>
                    </a:lnTo>
                    <a:close/>
                    <a:moveTo>
                      <a:pt x="740" y="410"/>
                    </a:moveTo>
                    <a:lnTo>
                      <a:pt x="0" y="127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50" name="Group 138"/>
            <p:cNvGrpSpPr/>
            <p:nvPr/>
          </p:nvGrpSpPr>
          <p:grpSpPr bwMode="auto">
            <a:xfrm>
              <a:off x="9713" y="8427"/>
              <a:ext cx="1575" cy="1695"/>
              <a:chOff x="9713" y="308"/>
              <a:chExt cx="1575" cy="1695"/>
            </a:xfrm>
          </p:grpSpPr>
          <p:sp>
            <p:nvSpPr>
              <p:cNvPr id="13451" name="Freeform 139"/>
              <p:cNvSpPr/>
              <p:nvPr/>
            </p:nvSpPr>
            <p:spPr bwMode="auto">
              <a:xfrm>
                <a:off x="972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52" name="Freeform 140"/>
              <p:cNvSpPr/>
              <p:nvPr/>
            </p:nvSpPr>
            <p:spPr bwMode="auto">
              <a:xfrm>
                <a:off x="972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53" name="Freeform 141"/>
              <p:cNvSpPr/>
              <p:nvPr/>
            </p:nvSpPr>
            <p:spPr bwMode="auto">
              <a:xfrm>
                <a:off x="1080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54" name="Freeform 142"/>
              <p:cNvSpPr/>
              <p:nvPr/>
            </p:nvSpPr>
            <p:spPr bwMode="auto">
              <a:xfrm>
                <a:off x="1080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55" name="Freeform 143"/>
              <p:cNvSpPr/>
              <p:nvPr/>
            </p:nvSpPr>
            <p:spPr bwMode="auto">
              <a:xfrm>
                <a:off x="972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56" name="Freeform 144"/>
              <p:cNvSpPr/>
              <p:nvPr/>
            </p:nvSpPr>
            <p:spPr bwMode="auto">
              <a:xfrm>
                <a:off x="9720" y="15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57" name="Freeform 145"/>
              <p:cNvSpPr/>
              <p:nvPr/>
            </p:nvSpPr>
            <p:spPr bwMode="auto">
              <a:xfrm>
                <a:off x="1080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EDEBE0"/>
              </a:solidFill>
              <a:ln w="9525">
                <a:noFill/>
                <a:round/>
              </a:ln>
            </p:spPr>
            <p:txBody>
              <a:bodyPr vert="horz" wrap="square" lIns="91440" tIns="45720" rIns="91440" bIns="45720" numCol="1" anchor="t" anchorCtr="0" compatLnSpc="1"/>
              <a:lstStyle/>
              <a:p>
                <a:endParaRPr lang="en-US"/>
              </a:p>
            </p:txBody>
          </p:sp>
          <p:sp>
            <p:nvSpPr>
              <p:cNvPr id="13458" name="AutoShape 146"/>
              <p:cNvSpPr/>
              <p:nvPr/>
            </p:nvSpPr>
            <p:spPr bwMode="auto">
              <a:xfrm>
                <a:off x="10130" y="725"/>
                <a:ext cx="1150" cy="1270"/>
              </a:xfrm>
              <a:custGeom>
                <a:avLst/>
                <a:gdLst/>
                <a:ahLst/>
                <a:cxnLst>
                  <a:cxn ang="0">
                    <a:pos x="670" y="1030"/>
                  </a:cxn>
                  <a:cxn ang="0">
                    <a:pos x="682" y="954"/>
                  </a:cxn>
                  <a:cxn ang="0">
                    <a:pos x="716" y="888"/>
                  </a:cxn>
                  <a:cxn ang="0">
                    <a:pos x="768" y="836"/>
                  </a:cxn>
                  <a:cxn ang="0">
                    <a:pos x="834" y="802"/>
                  </a:cxn>
                  <a:cxn ang="0">
                    <a:pos x="910" y="790"/>
                  </a:cxn>
                  <a:cxn ang="0">
                    <a:pos x="986" y="802"/>
                  </a:cxn>
                  <a:cxn ang="0">
                    <a:pos x="1052" y="836"/>
                  </a:cxn>
                  <a:cxn ang="0">
                    <a:pos x="1104" y="888"/>
                  </a:cxn>
                  <a:cxn ang="0">
                    <a:pos x="1138" y="954"/>
                  </a:cxn>
                  <a:cxn ang="0">
                    <a:pos x="1150" y="1030"/>
                  </a:cxn>
                  <a:cxn ang="0">
                    <a:pos x="1138" y="1106"/>
                  </a:cxn>
                  <a:cxn ang="0">
                    <a:pos x="1104" y="1171"/>
                  </a:cxn>
                  <a:cxn ang="0">
                    <a:pos x="1052" y="1223"/>
                  </a:cxn>
                  <a:cxn ang="0">
                    <a:pos x="986" y="1257"/>
                  </a:cxn>
                  <a:cxn ang="0">
                    <a:pos x="910" y="1270"/>
                  </a:cxn>
                  <a:cxn ang="0">
                    <a:pos x="834" y="1257"/>
                  </a:cxn>
                  <a:cxn ang="0">
                    <a:pos x="768" y="1223"/>
                  </a:cxn>
                  <a:cxn ang="0">
                    <a:pos x="716" y="1171"/>
                  </a:cxn>
                  <a:cxn ang="0">
                    <a:pos x="682" y="1106"/>
                  </a:cxn>
                  <a:cxn ang="0">
                    <a:pos x="670" y="1030"/>
                  </a:cxn>
                  <a:cxn ang="0">
                    <a:pos x="70" y="1030"/>
                  </a:cxn>
                  <a:cxn ang="0">
                    <a:pos x="670" y="1030"/>
                  </a:cxn>
                  <a:cxn ang="0">
                    <a:pos x="910" y="70"/>
                  </a:cxn>
                  <a:cxn ang="0">
                    <a:pos x="910" y="790"/>
                  </a:cxn>
                  <a:cxn ang="0">
                    <a:pos x="0" y="0"/>
                  </a:cxn>
                  <a:cxn ang="0">
                    <a:pos x="740" y="860"/>
                  </a:cxn>
                </a:cxnLst>
                <a:rect l="0" t="0" r="r" b="b"/>
                <a:pathLst>
                  <a:path w="1150" h="1270">
                    <a:moveTo>
                      <a:pt x="670" y="1030"/>
                    </a:moveTo>
                    <a:lnTo>
                      <a:pt x="682" y="954"/>
                    </a:lnTo>
                    <a:lnTo>
                      <a:pt x="716" y="888"/>
                    </a:lnTo>
                    <a:lnTo>
                      <a:pt x="768" y="836"/>
                    </a:lnTo>
                    <a:lnTo>
                      <a:pt x="834" y="802"/>
                    </a:lnTo>
                    <a:lnTo>
                      <a:pt x="910" y="790"/>
                    </a:lnTo>
                    <a:lnTo>
                      <a:pt x="986" y="802"/>
                    </a:lnTo>
                    <a:lnTo>
                      <a:pt x="1052" y="836"/>
                    </a:lnTo>
                    <a:lnTo>
                      <a:pt x="1104" y="888"/>
                    </a:lnTo>
                    <a:lnTo>
                      <a:pt x="1138" y="954"/>
                    </a:lnTo>
                    <a:lnTo>
                      <a:pt x="1150" y="1030"/>
                    </a:lnTo>
                    <a:lnTo>
                      <a:pt x="1138" y="1106"/>
                    </a:lnTo>
                    <a:lnTo>
                      <a:pt x="1104" y="1171"/>
                    </a:lnTo>
                    <a:lnTo>
                      <a:pt x="1052" y="1223"/>
                    </a:lnTo>
                    <a:lnTo>
                      <a:pt x="986" y="1257"/>
                    </a:lnTo>
                    <a:lnTo>
                      <a:pt x="910" y="1270"/>
                    </a:lnTo>
                    <a:lnTo>
                      <a:pt x="834" y="1257"/>
                    </a:lnTo>
                    <a:lnTo>
                      <a:pt x="768" y="1223"/>
                    </a:lnTo>
                    <a:lnTo>
                      <a:pt x="716" y="1171"/>
                    </a:lnTo>
                    <a:lnTo>
                      <a:pt x="682" y="1106"/>
                    </a:lnTo>
                    <a:lnTo>
                      <a:pt x="670" y="1030"/>
                    </a:lnTo>
                    <a:close/>
                    <a:moveTo>
                      <a:pt x="70" y="1030"/>
                    </a:moveTo>
                    <a:lnTo>
                      <a:pt x="670" y="1030"/>
                    </a:lnTo>
                    <a:moveTo>
                      <a:pt x="910" y="70"/>
                    </a:moveTo>
                    <a:lnTo>
                      <a:pt x="910" y="790"/>
                    </a:lnTo>
                    <a:moveTo>
                      <a:pt x="0" y="0"/>
                    </a:moveTo>
                    <a:lnTo>
                      <a:pt x="74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nvGrpSpPr>
            <p:cNvPr id="13459" name="Group 147"/>
            <p:cNvGrpSpPr/>
            <p:nvPr/>
          </p:nvGrpSpPr>
          <p:grpSpPr bwMode="auto">
            <a:xfrm>
              <a:off x="12473" y="8427"/>
              <a:ext cx="1575" cy="1695"/>
              <a:chOff x="12473" y="308"/>
              <a:chExt cx="1575" cy="1695"/>
            </a:xfrm>
          </p:grpSpPr>
          <p:sp>
            <p:nvSpPr>
              <p:cNvPr id="13460" name="Freeform 148"/>
              <p:cNvSpPr/>
              <p:nvPr/>
            </p:nvSpPr>
            <p:spPr bwMode="auto">
              <a:xfrm>
                <a:off x="1248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61" name="Freeform 149"/>
              <p:cNvSpPr/>
              <p:nvPr/>
            </p:nvSpPr>
            <p:spPr bwMode="auto">
              <a:xfrm>
                <a:off x="12480" y="314"/>
                <a:ext cx="480" cy="480"/>
              </a:xfrm>
              <a:custGeom>
                <a:avLst/>
                <a:gdLst/>
                <a:ahLst/>
                <a:cxnLst>
                  <a:cxn ang="0">
                    <a:pos x="0" y="240"/>
                  </a:cxn>
                  <a:cxn ang="0">
                    <a:pos x="12" y="164"/>
                  </a:cxn>
                  <a:cxn ang="0">
                    <a:pos x="46" y="98"/>
                  </a:cxn>
                  <a:cxn ang="0">
                    <a:pos x="98" y="46"/>
                  </a:cxn>
                  <a:cxn ang="0">
                    <a:pos x="164" y="12"/>
                  </a:cxn>
                  <a:cxn ang="0">
                    <a:pos x="240" y="0"/>
                  </a:cxn>
                  <a:cxn ang="0">
                    <a:pos x="316" y="12"/>
                  </a:cxn>
                  <a:cxn ang="0">
                    <a:pos x="382" y="46"/>
                  </a:cxn>
                  <a:cxn ang="0">
                    <a:pos x="434" y="98"/>
                  </a:cxn>
                  <a:cxn ang="0">
                    <a:pos x="468" y="164"/>
                  </a:cxn>
                  <a:cxn ang="0">
                    <a:pos x="480" y="240"/>
                  </a:cxn>
                  <a:cxn ang="0">
                    <a:pos x="468" y="316"/>
                  </a:cxn>
                  <a:cxn ang="0">
                    <a:pos x="434" y="381"/>
                  </a:cxn>
                  <a:cxn ang="0">
                    <a:pos x="382" y="433"/>
                  </a:cxn>
                  <a:cxn ang="0">
                    <a:pos x="316" y="467"/>
                  </a:cxn>
                  <a:cxn ang="0">
                    <a:pos x="240" y="480"/>
                  </a:cxn>
                  <a:cxn ang="0">
                    <a:pos x="164" y="467"/>
                  </a:cxn>
                  <a:cxn ang="0">
                    <a:pos x="98" y="433"/>
                  </a:cxn>
                  <a:cxn ang="0">
                    <a:pos x="46" y="381"/>
                  </a:cxn>
                  <a:cxn ang="0">
                    <a:pos x="12" y="316"/>
                  </a:cxn>
                  <a:cxn ang="0">
                    <a:pos x="0" y="240"/>
                  </a:cxn>
                </a:cxnLst>
                <a:rect l="0" t="0" r="r" b="b"/>
                <a:pathLst>
                  <a:path w="480" h="480">
                    <a:moveTo>
                      <a:pt x="0" y="240"/>
                    </a:moveTo>
                    <a:lnTo>
                      <a:pt x="12" y="164"/>
                    </a:lnTo>
                    <a:lnTo>
                      <a:pt x="46" y="98"/>
                    </a:lnTo>
                    <a:lnTo>
                      <a:pt x="98" y="46"/>
                    </a:lnTo>
                    <a:lnTo>
                      <a:pt x="164" y="12"/>
                    </a:lnTo>
                    <a:lnTo>
                      <a:pt x="240" y="0"/>
                    </a:lnTo>
                    <a:lnTo>
                      <a:pt x="316" y="12"/>
                    </a:lnTo>
                    <a:lnTo>
                      <a:pt x="382" y="46"/>
                    </a:lnTo>
                    <a:lnTo>
                      <a:pt x="434" y="98"/>
                    </a:lnTo>
                    <a:lnTo>
                      <a:pt x="468" y="164"/>
                    </a:lnTo>
                    <a:lnTo>
                      <a:pt x="480" y="240"/>
                    </a:lnTo>
                    <a:lnTo>
                      <a:pt x="468" y="316"/>
                    </a:lnTo>
                    <a:lnTo>
                      <a:pt x="434" y="381"/>
                    </a:lnTo>
                    <a:lnTo>
                      <a:pt x="382" y="433"/>
                    </a:lnTo>
                    <a:lnTo>
                      <a:pt x="316" y="467"/>
                    </a:lnTo>
                    <a:lnTo>
                      <a:pt x="240" y="480"/>
                    </a:lnTo>
                    <a:lnTo>
                      <a:pt x="164" y="467"/>
                    </a:lnTo>
                    <a:lnTo>
                      <a:pt x="98" y="433"/>
                    </a:lnTo>
                    <a:lnTo>
                      <a:pt x="46" y="381"/>
                    </a:lnTo>
                    <a:lnTo>
                      <a:pt x="12" y="316"/>
                    </a:lnTo>
                    <a:lnTo>
                      <a:pt x="0" y="24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3462" name="Freeform 150"/>
              <p:cNvSpPr/>
              <p:nvPr/>
            </p:nvSpPr>
            <p:spPr bwMode="auto">
              <a:xfrm>
                <a:off x="13560" y="3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63" name="AutoShape 151"/>
              <p:cNvSpPr/>
              <p:nvPr/>
            </p:nvSpPr>
            <p:spPr bwMode="auto">
              <a:xfrm>
                <a:off x="12960" y="314"/>
                <a:ext cx="1080" cy="480"/>
              </a:xfrm>
              <a:custGeom>
                <a:avLst/>
                <a:gdLst/>
                <a:ahLst/>
                <a:cxnLst>
                  <a:cxn ang="0">
                    <a:pos x="600" y="240"/>
                  </a:cxn>
                  <a:cxn ang="0">
                    <a:pos x="612" y="164"/>
                  </a:cxn>
                  <a:cxn ang="0">
                    <a:pos x="646" y="98"/>
                  </a:cxn>
                  <a:cxn ang="0">
                    <a:pos x="698" y="46"/>
                  </a:cxn>
                  <a:cxn ang="0">
                    <a:pos x="764" y="12"/>
                  </a:cxn>
                  <a:cxn ang="0">
                    <a:pos x="840" y="0"/>
                  </a:cxn>
                  <a:cxn ang="0">
                    <a:pos x="916" y="12"/>
                  </a:cxn>
                  <a:cxn ang="0">
                    <a:pos x="982" y="46"/>
                  </a:cxn>
                  <a:cxn ang="0">
                    <a:pos x="1034" y="98"/>
                  </a:cxn>
                  <a:cxn ang="0">
                    <a:pos x="1068" y="164"/>
                  </a:cxn>
                  <a:cxn ang="0">
                    <a:pos x="1080" y="240"/>
                  </a:cxn>
                  <a:cxn ang="0">
                    <a:pos x="1068" y="316"/>
                  </a:cxn>
                  <a:cxn ang="0">
                    <a:pos x="1034" y="381"/>
                  </a:cxn>
                  <a:cxn ang="0">
                    <a:pos x="982" y="433"/>
                  </a:cxn>
                  <a:cxn ang="0">
                    <a:pos x="916" y="467"/>
                  </a:cxn>
                  <a:cxn ang="0">
                    <a:pos x="840" y="480"/>
                  </a:cxn>
                  <a:cxn ang="0">
                    <a:pos x="764" y="467"/>
                  </a:cxn>
                  <a:cxn ang="0">
                    <a:pos x="698" y="433"/>
                  </a:cxn>
                  <a:cxn ang="0">
                    <a:pos x="646" y="381"/>
                  </a:cxn>
                  <a:cxn ang="0">
                    <a:pos x="612" y="316"/>
                  </a:cxn>
                  <a:cxn ang="0">
                    <a:pos x="600" y="240"/>
                  </a:cxn>
                  <a:cxn ang="0">
                    <a:pos x="0" y="240"/>
                  </a:cxn>
                  <a:cxn ang="0">
                    <a:pos x="600" y="240"/>
                  </a:cxn>
                </a:cxnLst>
                <a:rect l="0" t="0" r="r" b="b"/>
                <a:pathLst>
                  <a:path w="1080" h="480">
                    <a:moveTo>
                      <a:pt x="600" y="240"/>
                    </a:moveTo>
                    <a:lnTo>
                      <a:pt x="612" y="164"/>
                    </a:lnTo>
                    <a:lnTo>
                      <a:pt x="646" y="98"/>
                    </a:lnTo>
                    <a:lnTo>
                      <a:pt x="698" y="46"/>
                    </a:lnTo>
                    <a:lnTo>
                      <a:pt x="764" y="12"/>
                    </a:lnTo>
                    <a:lnTo>
                      <a:pt x="840" y="0"/>
                    </a:lnTo>
                    <a:lnTo>
                      <a:pt x="916" y="12"/>
                    </a:lnTo>
                    <a:lnTo>
                      <a:pt x="982" y="46"/>
                    </a:lnTo>
                    <a:lnTo>
                      <a:pt x="1034" y="98"/>
                    </a:lnTo>
                    <a:lnTo>
                      <a:pt x="1068" y="164"/>
                    </a:lnTo>
                    <a:lnTo>
                      <a:pt x="1080" y="240"/>
                    </a:lnTo>
                    <a:lnTo>
                      <a:pt x="1068" y="316"/>
                    </a:lnTo>
                    <a:lnTo>
                      <a:pt x="1034" y="381"/>
                    </a:lnTo>
                    <a:lnTo>
                      <a:pt x="982" y="433"/>
                    </a:lnTo>
                    <a:lnTo>
                      <a:pt x="916" y="467"/>
                    </a:lnTo>
                    <a:lnTo>
                      <a:pt x="840" y="480"/>
                    </a:lnTo>
                    <a:lnTo>
                      <a:pt x="764" y="467"/>
                    </a:lnTo>
                    <a:lnTo>
                      <a:pt x="698" y="433"/>
                    </a:lnTo>
                    <a:lnTo>
                      <a:pt x="646" y="381"/>
                    </a:lnTo>
                    <a:lnTo>
                      <a:pt x="612" y="316"/>
                    </a:lnTo>
                    <a:lnTo>
                      <a:pt x="600" y="240"/>
                    </a:lnTo>
                    <a:close/>
                    <a:moveTo>
                      <a:pt x="0" y="240"/>
                    </a:moveTo>
                    <a:lnTo>
                      <a:pt x="600" y="24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64" name="Freeform 152"/>
              <p:cNvSpPr/>
              <p:nvPr/>
            </p:nvSpPr>
            <p:spPr bwMode="auto">
              <a:xfrm>
                <a:off x="1356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65" name="AutoShape 153"/>
              <p:cNvSpPr/>
              <p:nvPr/>
            </p:nvSpPr>
            <p:spPr bwMode="auto">
              <a:xfrm>
                <a:off x="13560" y="794"/>
                <a:ext cx="480" cy="1200"/>
              </a:xfrm>
              <a:custGeom>
                <a:avLst/>
                <a:gdLst/>
                <a:ahLst/>
                <a:cxnLst>
                  <a:cxn ang="0">
                    <a:pos x="0" y="960"/>
                  </a:cxn>
                  <a:cxn ang="0">
                    <a:pos x="12" y="884"/>
                  </a:cxn>
                  <a:cxn ang="0">
                    <a:pos x="46" y="818"/>
                  </a:cxn>
                  <a:cxn ang="0">
                    <a:pos x="98" y="766"/>
                  </a:cxn>
                  <a:cxn ang="0">
                    <a:pos x="164" y="732"/>
                  </a:cxn>
                  <a:cxn ang="0">
                    <a:pos x="240" y="720"/>
                  </a:cxn>
                  <a:cxn ang="0">
                    <a:pos x="316" y="732"/>
                  </a:cxn>
                  <a:cxn ang="0">
                    <a:pos x="382" y="766"/>
                  </a:cxn>
                  <a:cxn ang="0">
                    <a:pos x="434" y="818"/>
                  </a:cxn>
                  <a:cxn ang="0">
                    <a:pos x="468" y="884"/>
                  </a:cxn>
                  <a:cxn ang="0">
                    <a:pos x="480" y="960"/>
                  </a:cxn>
                  <a:cxn ang="0">
                    <a:pos x="468" y="1036"/>
                  </a:cxn>
                  <a:cxn ang="0">
                    <a:pos x="434" y="1101"/>
                  </a:cxn>
                  <a:cxn ang="0">
                    <a:pos x="382" y="1153"/>
                  </a:cxn>
                  <a:cxn ang="0">
                    <a:pos x="316" y="1187"/>
                  </a:cxn>
                  <a:cxn ang="0">
                    <a:pos x="240" y="1200"/>
                  </a:cxn>
                  <a:cxn ang="0">
                    <a:pos x="164" y="1187"/>
                  </a:cxn>
                  <a:cxn ang="0">
                    <a:pos x="98" y="1153"/>
                  </a:cxn>
                  <a:cxn ang="0">
                    <a:pos x="46" y="1101"/>
                  </a:cxn>
                  <a:cxn ang="0">
                    <a:pos x="12" y="1036"/>
                  </a:cxn>
                  <a:cxn ang="0">
                    <a:pos x="0" y="960"/>
                  </a:cxn>
                  <a:cxn ang="0">
                    <a:pos x="240" y="0"/>
                  </a:cxn>
                  <a:cxn ang="0">
                    <a:pos x="240" y="720"/>
                  </a:cxn>
                </a:cxnLst>
                <a:rect l="0" t="0" r="r" b="b"/>
                <a:pathLst>
                  <a:path w="480" h="1200">
                    <a:moveTo>
                      <a:pt x="0" y="960"/>
                    </a:moveTo>
                    <a:lnTo>
                      <a:pt x="12" y="884"/>
                    </a:lnTo>
                    <a:lnTo>
                      <a:pt x="46" y="818"/>
                    </a:lnTo>
                    <a:lnTo>
                      <a:pt x="98" y="766"/>
                    </a:lnTo>
                    <a:lnTo>
                      <a:pt x="164" y="732"/>
                    </a:lnTo>
                    <a:lnTo>
                      <a:pt x="240" y="720"/>
                    </a:lnTo>
                    <a:lnTo>
                      <a:pt x="316" y="732"/>
                    </a:lnTo>
                    <a:lnTo>
                      <a:pt x="382" y="766"/>
                    </a:lnTo>
                    <a:lnTo>
                      <a:pt x="434" y="818"/>
                    </a:lnTo>
                    <a:lnTo>
                      <a:pt x="468" y="884"/>
                    </a:lnTo>
                    <a:lnTo>
                      <a:pt x="480" y="960"/>
                    </a:lnTo>
                    <a:lnTo>
                      <a:pt x="468" y="1036"/>
                    </a:lnTo>
                    <a:lnTo>
                      <a:pt x="434" y="1101"/>
                    </a:lnTo>
                    <a:lnTo>
                      <a:pt x="382" y="1153"/>
                    </a:lnTo>
                    <a:lnTo>
                      <a:pt x="316" y="1187"/>
                    </a:lnTo>
                    <a:lnTo>
                      <a:pt x="240" y="1200"/>
                    </a:lnTo>
                    <a:lnTo>
                      <a:pt x="164" y="1187"/>
                    </a:lnTo>
                    <a:lnTo>
                      <a:pt x="98" y="1153"/>
                    </a:lnTo>
                    <a:lnTo>
                      <a:pt x="46" y="1101"/>
                    </a:lnTo>
                    <a:lnTo>
                      <a:pt x="12" y="1036"/>
                    </a:lnTo>
                    <a:lnTo>
                      <a:pt x="0" y="960"/>
                    </a:lnTo>
                    <a:close/>
                    <a:moveTo>
                      <a:pt x="240" y="0"/>
                    </a:moveTo>
                    <a:lnTo>
                      <a:pt x="240" y="7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3466" name="Freeform 154"/>
              <p:cNvSpPr/>
              <p:nvPr/>
            </p:nvSpPr>
            <p:spPr bwMode="auto">
              <a:xfrm>
                <a:off x="12480" y="1514"/>
                <a:ext cx="480" cy="480"/>
              </a:xfrm>
              <a:custGeom>
                <a:avLst/>
                <a:gdLst/>
                <a:ahLst/>
                <a:cxnLst>
                  <a:cxn ang="0">
                    <a:pos x="240" y="0"/>
                  </a:cxn>
                  <a:cxn ang="0">
                    <a:pos x="164" y="12"/>
                  </a:cxn>
                  <a:cxn ang="0">
                    <a:pos x="98" y="46"/>
                  </a:cxn>
                  <a:cxn ang="0">
                    <a:pos x="46" y="98"/>
                  </a:cxn>
                  <a:cxn ang="0">
                    <a:pos x="12" y="164"/>
                  </a:cxn>
                  <a:cxn ang="0">
                    <a:pos x="0" y="240"/>
                  </a:cxn>
                  <a:cxn ang="0">
                    <a:pos x="12" y="316"/>
                  </a:cxn>
                  <a:cxn ang="0">
                    <a:pos x="46" y="381"/>
                  </a:cxn>
                  <a:cxn ang="0">
                    <a:pos x="98" y="433"/>
                  </a:cxn>
                  <a:cxn ang="0">
                    <a:pos x="164" y="467"/>
                  </a:cxn>
                  <a:cxn ang="0">
                    <a:pos x="240" y="480"/>
                  </a:cxn>
                  <a:cxn ang="0">
                    <a:pos x="316" y="467"/>
                  </a:cxn>
                  <a:cxn ang="0">
                    <a:pos x="382" y="433"/>
                  </a:cxn>
                  <a:cxn ang="0">
                    <a:pos x="434" y="381"/>
                  </a:cxn>
                  <a:cxn ang="0">
                    <a:pos x="468" y="316"/>
                  </a:cxn>
                  <a:cxn ang="0">
                    <a:pos x="480" y="240"/>
                  </a:cxn>
                  <a:cxn ang="0">
                    <a:pos x="468" y="164"/>
                  </a:cxn>
                  <a:cxn ang="0">
                    <a:pos x="434" y="98"/>
                  </a:cxn>
                  <a:cxn ang="0">
                    <a:pos x="382" y="46"/>
                  </a:cxn>
                  <a:cxn ang="0">
                    <a:pos x="316" y="12"/>
                  </a:cxn>
                  <a:cxn ang="0">
                    <a:pos x="240" y="0"/>
                  </a:cxn>
                </a:cxnLst>
                <a:rect l="0" t="0" r="r" b="b"/>
                <a:pathLst>
                  <a:path w="480" h="480">
                    <a:moveTo>
                      <a:pt x="240" y="0"/>
                    </a:moveTo>
                    <a:lnTo>
                      <a:pt x="164" y="12"/>
                    </a:lnTo>
                    <a:lnTo>
                      <a:pt x="98" y="46"/>
                    </a:lnTo>
                    <a:lnTo>
                      <a:pt x="46" y="98"/>
                    </a:lnTo>
                    <a:lnTo>
                      <a:pt x="12" y="164"/>
                    </a:lnTo>
                    <a:lnTo>
                      <a:pt x="0" y="240"/>
                    </a:lnTo>
                    <a:lnTo>
                      <a:pt x="12" y="316"/>
                    </a:lnTo>
                    <a:lnTo>
                      <a:pt x="46" y="381"/>
                    </a:lnTo>
                    <a:lnTo>
                      <a:pt x="98" y="433"/>
                    </a:lnTo>
                    <a:lnTo>
                      <a:pt x="164" y="467"/>
                    </a:lnTo>
                    <a:lnTo>
                      <a:pt x="240" y="480"/>
                    </a:lnTo>
                    <a:lnTo>
                      <a:pt x="316" y="467"/>
                    </a:lnTo>
                    <a:lnTo>
                      <a:pt x="382" y="433"/>
                    </a:lnTo>
                    <a:lnTo>
                      <a:pt x="434" y="381"/>
                    </a:lnTo>
                    <a:lnTo>
                      <a:pt x="468" y="316"/>
                    </a:lnTo>
                    <a:lnTo>
                      <a:pt x="480" y="240"/>
                    </a:lnTo>
                    <a:lnTo>
                      <a:pt x="468" y="164"/>
                    </a:lnTo>
                    <a:lnTo>
                      <a:pt x="434" y="98"/>
                    </a:lnTo>
                    <a:lnTo>
                      <a:pt x="382" y="46"/>
                    </a:lnTo>
                    <a:lnTo>
                      <a:pt x="316" y="12"/>
                    </a:lnTo>
                    <a:lnTo>
                      <a:pt x="240" y="0"/>
                    </a:lnTo>
                    <a:close/>
                  </a:path>
                </a:pathLst>
              </a:custGeom>
              <a:solidFill>
                <a:srgbClr val="0000FF"/>
              </a:solidFill>
              <a:ln w="9525">
                <a:noFill/>
                <a:round/>
              </a:ln>
            </p:spPr>
            <p:txBody>
              <a:bodyPr vert="horz" wrap="square" lIns="91440" tIns="45720" rIns="91440" bIns="45720" numCol="1" anchor="t" anchorCtr="0" compatLnSpc="1"/>
              <a:lstStyle/>
              <a:p>
                <a:endParaRPr lang="en-US"/>
              </a:p>
            </p:txBody>
          </p:sp>
          <p:sp>
            <p:nvSpPr>
              <p:cNvPr id="13467" name="AutoShape 155"/>
              <p:cNvSpPr/>
              <p:nvPr/>
            </p:nvSpPr>
            <p:spPr bwMode="auto">
              <a:xfrm>
                <a:off x="12480" y="725"/>
                <a:ext cx="1151" cy="1270"/>
              </a:xfrm>
              <a:custGeom>
                <a:avLst/>
                <a:gdLst/>
                <a:ahLst/>
                <a:cxnLst>
                  <a:cxn ang="0">
                    <a:pos x="0" y="1030"/>
                  </a:cxn>
                  <a:cxn ang="0">
                    <a:pos x="12" y="954"/>
                  </a:cxn>
                  <a:cxn ang="0">
                    <a:pos x="46" y="888"/>
                  </a:cxn>
                  <a:cxn ang="0">
                    <a:pos x="98" y="836"/>
                  </a:cxn>
                  <a:cxn ang="0">
                    <a:pos x="164" y="802"/>
                  </a:cxn>
                  <a:cxn ang="0">
                    <a:pos x="240" y="790"/>
                  </a:cxn>
                  <a:cxn ang="0">
                    <a:pos x="316" y="802"/>
                  </a:cxn>
                  <a:cxn ang="0">
                    <a:pos x="382" y="836"/>
                  </a:cxn>
                  <a:cxn ang="0">
                    <a:pos x="434" y="888"/>
                  </a:cxn>
                  <a:cxn ang="0">
                    <a:pos x="468" y="954"/>
                  </a:cxn>
                  <a:cxn ang="0">
                    <a:pos x="480" y="1030"/>
                  </a:cxn>
                  <a:cxn ang="0">
                    <a:pos x="468" y="1106"/>
                  </a:cxn>
                  <a:cxn ang="0">
                    <a:pos x="434" y="1171"/>
                  </a:cxn>
                  <a:cxn ang="0">
                    <a:pos x="382" y="1223"/>
                  </a:cxn>
                  <a:cxn ang="0">
                    <a:pos x="316" y="1257"/>
                  </a:cxn>
                  <a:cxn ang="0">
                    <a:pos x="240" y="1270"/>
                  </a:cxn>
                  <a:cxn ang="0">
                    <a:pos x="164" y="1257"/>
                  </a:cxn>
                  <a:cxn ang="0">
                    <a:pos x="98" y="1223"/>
                  </a:cxn>
                  <a:cxn ang="0">
                    <a:pos x="46" y="1171"/>
                  </a:cxn>
                  <a:cxn ang="0">
                    <a:pos x="12" y="1106"/>
                  </a:cxn>
                  <a:cxn ang="0">
                    <a:pos x="0" y="1030"/>
                  </a:cxn>
                  <a:cxn ang="0">
                    <a:pos x="1150" y="0"/>
                  </a:cxn>
                  <a:cxn ang="0">
                    <a:pos x="410" y="860"/>
                  </a:cxn>
                </a:cxnLst>
                <a:rect l="0" t="0" r="r" b="b"/>
                <a:pathLst>
                  <a:path w="1151" h="1270">
                    <a:moveTo>
                      <a:pt x="0" y="1030"/>
                    </a:moveTo>
                    <a:lnTo>
                      <a:pt x="12" y="954"/>
                    </a:lnTo>
                    <a:lnTo>
                      <a:pt x="46" y="888"/>
                    </a:lnTo>
                    <a:lnTo>
                      <a:pt x="98" y="836"/>
                    </a:lnTo>
                    <a:lnTo>
                      <a:pt x="164" y="802"/>
                    </a:lnTo>
                    <a:lnTo>
                      <a:pt x="240" y="790"/>
                    </a:lnTo>
                    <a:lnTo>
                      <a:pt x="316" y="802"/>
                    </a:lnTo>
                    <a:lnTo>
                      <a:pt x="382" y="836"/>
                    </a:lnTo>
                    <a:lnTo>
                      <a:pt x="434" y="888"/>
                    </a:lnTo>
                    <a:lnTo>
                      <a:pt x="468" y="954"/>
                    </a:lnTo>
                    <a:lnTo>
                      <a:pt x="480" y="1030"/>
                    </a:lnTo>
                    <a:lnTo>
                      <a:pt x="468" y="1106"/>
                    </a:lnTo>
                    <a:lnTo>
                      <a:pt x="434" y="1171"/>
                    </a:lnTo>
                    <a:lnTo>
                      <a:pt x="382" y="1223"/>
                    </a:lnTo>
                    <a:lnTo>
                      <a:pt x="316" y="1257"/>
                    </a:lnTo>
                    <a:lnTo>
                      <a:pt x="240" y="1270"/>
                    </a:lnTo>
                    <a:lnTo>
                      <a:pt x="164" y="1257"/>
                    </a:lnTo>
                    <a:lnTo>
                      <a:pt x="98" y="1223"/>
                    </a:lnTo>
                    <a:lnTo>
                      <a:pt x="46" y="1171"/>
                    </a:lnTo>
                    <a:lnTo>
                      <a:pt x="12" y="1106"/>
                    </a:lnTo>
                    <a:lnTo>
                      <a:pt x="0" y="1030"/>
                    </a:lnTo>
                    <a:close/>
                    <a:moveTo>
                      <a:pt x="1150" y="0"/>
                    </a:moveTo>
                    <a:lnTo>
                      <a:pt x="410" y="860"/>
                    </a:lnTo>
                  </a:path>
                </a:pathLst>
              </a:custGeom>
              <a:noFill/>
              <a:ln w="9144">
                <a:solidFill>
                  <a:srgbClr val="000000"/>
                </a:solidFill>
                <a:round/>
              </a:ln>
            </p:spPr>
            <p:txBody>
              <a:bodyPr vert="horz" wrap="square" lIns="91440" tIns="45720" rIns="91440" bIns="45720" numCol="1" anchor="t" anchorCtr="0" compatLnSpc="1"/>
              <a:lstStyle/>
              <a:p>
                <a:endParaRPr lang="en-US"/>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914400"/>
          </a:xfrm>
        </p:spPr>
        <p:txBody>
          <a:bodyPr>
            <a:normAutofit/>
          </a:bodyPr>
          <a:lstStyle/>
          <a:p>
            <a:pPr algn="just"/>
            <a:r>
              <a:rPr lang="en-US" sz="2200" dirty="0"/>
              <a:t>The Minimum Spanning Tree for a given graph is the Spanning Tree of minimum cost for that graph.</a:t>
            </a:r>
          </a:p>
          <a:p>
            <a:pPr algn="just"/>
            <a:endParaRPr lang="en-US" sz="2200" dirty="0"/>
          </a:p>
        </p:txBody>
      </p:sp>
      <p:sp>
        <p:nvSpPr>
          <p:cNvPr id="4" name="Date Placeholder 3"/>
          <p:cNvSpPr>
            <a:spLocks noGrp="1"/>
          </p:cNvSpPr>
          <p:nvPr>
            <p:ph type="dt" sz="half" idx="10"/>
          </p:nvPr>
        </p:nvSpPr>
        <p:spPr/>
        <p:txBody>
          <a:bodyPr/>
          <a:lstStyle/>
          <a:p>
            <a:fld id="{4B4508F6-DFCB-443F-8A70-B18ABCC3619A}"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t>Minimum Spanning Trees- MST</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12289" name="Group 1"/>
          <p:cNvGrpSpPr/>
          <p:nvPr/>
        </p:nvGrpSpPr>
        <p:grpSpPr bwMode="auto">
          <a:xfrm>
            <a:off x="985838" y="3043238"/>
            <a:ext cx="7243762" cy="2366962"/>
            <a:chOff x="1553" y="4793"/>
            <a:chExt cx="10695" cy="2775"/>
          </a:xfrm>
        </p:grpSpPr>
        <p:grpSp>
          <p:nvGrpSpPr>
            <p:cNvPr id="12290" name="Group 2"/>
            <p:cNvGrpSpPr/>
            <p:nvPr/>
          </p:nvGrpSpPr>
          <p:grpSpPr bwMode="auto">
            <a:xfrm>
              <a:off x="1553" y="4793"/>
              <a:ext cx="3255" cy="2775"/>
              <a:chOff x="1553" y="323"/>
              <a:chExt cx="3255" cy="2775"/>
            </a:xfrm>
          </p:grpSpPr>
          <p:sp>
            <p:nvSpPr>
              <p:cNvPr id="12291" name="Freeform 3"/>
              <p:cNvSpPr/>
              <p:nvPr/>
            </p:nvSpPr>
            <p:spPr bwMode="auto">
              <a:xfrm>
                <a:off x="1560" y="330"/>
                <a:ext cx="720" cy="720"/>
              </a:xfrm>
              <a:custGeom>
                <a:avLst/>
                <a:gdLst/>
                <a:ahLst/>
                <a:cxnLst>
                  <a:cxn ang="0">
                    <a:pos x="360" y="0"/>
                  </a:cxn>
                  <a:cxn ang="0">
                    <a:pos x="287" y="8"/>
                  </a:cxn>
                  <a:cxn ang="0">
                    <a:pos x="220" y="29"/>
                  </a:cxn>
                  <a:cxn ang="0">
                    <a:pos x="159" y="62"/>
                  </a:cxn>
                  <a:cxn ang="0">
                    <a:pos x="105" y="106"/>
                  </a:cxn>
                  <a:cxn ang="0">
                    <a:pos x="61" y="159"/>
                  </a:cxn>
                  <a:cxn ang="0">
                    <a:pos x="28" y="220"/>
                  </a:cxn>
                  <a:cxn ang="0">
                    <a:pos x="7" y="288"/>
                  </a:cxn>
                  <a:cxn ang="0">
                    <a:pos x="0" y="360"/>
                  </a:cxn>
                  <a:cxn ang="0">
                    <a:pos x="7" y="433"/>
                  </a:cxn>
                  <a:cxn ang="0">
                    <a:pos x="28" y="500"/>
                  </a:cxn>
                  <a:cxn ang="0">
                    <a:pos x="61" y="562"/>
                  </a:cxn>
                  <a:cxn ang="0">
                    <a:pos x="105" y="615"/>
                  </a:cxn>
                  <a:cxn ang="0">
                    <a:pos x="159" y="659"/>
                  </a:cxn>
                  <a:cxn ang="0">
                    <a:pos x="220" y="692"/>
                  </a:cxn>
                  <a:cxn ang="0">
                    <a:pos x="287" y="713"/>
                  </a:cxn>
                  <a:cxn ang="0">
                    <a:pos x="360" y="720"/>
                  </a:cxn>
                  <a:cxn ang="0">
                    <a:pos x="433" y="713"/>
                  </a:cxn>
                  <a:cxn ang="0">
                    <a:pos x="500" y="692"/>
                  </a:cxn>
                  <a:cxn ang="0">
                    <a:pos x="561" y="659"/>
                  </a:cxn>
                  <a:cxn ang="0">
                    <a:pos x="615" y="615"/>
                  </a:cxn>
                  <a:cxn ang="0">
                    <a:pos x="659" y="562"/>
                  </a:cxn>
                  <a:cxn ang="0">
                    <a:pos x="692" y="500"/>
                  </a:cxn>
                  <a:cxn ang="0">
                    <a:pos x="713" y="433"/>
                  </a:cxn>
                  <a:cxn ang="0">
                    <a:pos x="720" y="360"/>
                  </a:cxn>
                  <a:cxn ang="0">
                    <a:pos x="713" y="288"/>
                  </a:cxn>
                  <a:cxn ang="0">
                    <a:pos x="692" y="220"/>
                  </a:cxn>
                  <a:cxn ang="0">
                    <a:pos x="659" y="159"/>
                  </a:cxn>
                  <a:cxn ang="0">
                    <a:pos x="615" y="106"/>
                  </a:cxn>
                  <a:cxn ang="0">
                    <a:pos x="561" y="62"/>
                  </a:cxn>
                  <a:cxn ang="0">
                    <a:pos x="500" y="29"/>
                  </a:cxn>
                  <a:cxn ang="0">
                    <a:pos x="433" y="8"/>
                  </a:cxn>
                  <a:cxn ang="0">
                    <a:pos x="360" y="0"/>
                  </a:cxn>
                </a:cxnLst>
                <a:rect l="0" t="0" r="r" b="b"/>
                <a:pathLst>
                  <a:path w="720" h="720">
                    <a:moveTo>
                      <a:pt x="360" y="0"/>
                    </a:moveTo>
                    <a:lnTo>
                      <a:pt x="287" y="8"/>
                    </a:lnTo>
                    <a:lnTo>
                      <a:pt x="220" y="29"/>
                    </a:lnTo>
                    <a:lnTo>
                      <a:pt x="159" y="62"/>
                    </a:lnTo>
                    <a:lnTo>
                      <a:pt x="105" y="106"/>
                    </a:lnTo>
                    <a:lnTo>
                      <a:pt x="61" y="159"/>
                    </a:lnTo>
                    <a:lnTo>
                      <a:pt x="28" y="220"/>
                    </a:lnTo>
                    <a:lnTo>
                      <a:pt x="7" y="288"/>
                    </a:lnTo>
                    <a:lnTo>
                      <a:pt x="0" y="360"/>
                    </a:lnTo>
                    <a:lnTo>
                      <a:pt x="7" y="433"/>
                    </a:lnTo>
                    <a:lnTo>
                      <a:pt x="28" y="500"/>
                    </a:lnTo>
                    <a:lnTo>
                      <a:pt x="61" y="562"/>
                    </a:lnTo>
                    <a:lnTo>
                      <a:pt x="105" y="615"/>
                    </a:lnTo>
                    <a:lnTo>
                      <a:pt x="159" y="659"/>
                    </a:lnTo>
                    <a:lnTo>
                      <a:pt x="220" y="692"/>
                    </a:lnTo>
                    <a:lnTo>
                      <a:pt x="287" y="713"/>
                    </a:lnTo>
                    <a:lnTo>
                      <a:pt x="360" y="720"/>
                    </a:lnTo>
                    <a:lnTo>
                      <a:pt x="433" y="713"/>
                    </a:lnTo>
                    <a:lnTo>
                      <a:pt x="500" y="692"/>
                    </a:lnTo>
                    <a:lnTo>
                      <a:pt x="561" y="659"/>
                    </a:lnTo>
                    <a:lnTo>
                      <a:pt x="615" y="615"/>
                    </a:lnTo>
                    <a:lnTo>
                      <a:pt x="659" y="562"/>
                    </a:lnTo>
                    <a:lnTo>
                      <a:pt x="692" y="500"/>
                    </a:lnTo>
                    <a:lnTo>
                      <a:pt x="713" y="433"/>
                    </a:lnTo>
                    <a:lnTo>
                      <a:pt x="720" y="360"/>
                    </a:lnTo>
                    <a:lnTo>
                      <a:pt x="713" y="288"/>
                    </a:lnTo>
                    <a:lnTo>
                      <a:pt x="692" y="220"/>
                    </a:lnTo>
                    <a:lnTo>
                      <a:pt x="659" y="159"/>
                    </a:lnTo>
                    <a:lnTo>
                      <a:pt x="615" y="106"/>
                    </a:lnTo>
                    <a:lnTo>
                      <a:pt x="561" y="62"/>
                    </a:lnTo>
                    <a:lnTo>
                      <a:pt x="500" y="29"/>
                    </a:lnTo>
                    <a:lnTo>
                      <a:pt x="433" y="8"/>
                    </a:lnTo>
                    <a:lnTo>
                      <a:pt x="36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2292" name="Freeform 4"/>
              <p:cNvSpPr/>
              <p:nvPr/>
            </p:nvSpPr>
            <p:spPr bwMode="auto">
              <a:xfrm>
                <a:off x="1560" y="330"/>
                <a:ext cx="720" cy="720"/>
              </a:xfrm>
              <a:custGeom>
                <a:avLst/>
                <a:gdLst/>
                <a:ahLst/>
                <a:cxnLst>
                  <a:cxn ang="0">
                    <a:pos x="0" y="360"/>
                  </a:cxn>
                  <a:cxn ang="0">
                    <a:pos x="7" y="288"/>
                  </a:cxn>
                  <a:cxn ang="0">
                    <a:pos x="28" y="220"/>
                  </a:cxn>
                  <a:cxn ang="0">
                    <a:pos x="61" y="159"/>
                  </a:cxn>
                  <a:cxn ang="0">
                    <a:pos x="105" y="106"/>
                  </a:cxn>
                  <a:cxn ang="0">
                    <a:pos x="159" y="62"/>
                  </a:cxn>
                  <a:cxn ang="0">
                    <a:pos x="220" y="29"/>
                  </a:cxn>
                  <a:cxn ang="0">
                    <a:pos x="287" y="8"/>
                  </a:cxn>
                  <a:cxn ang="0">
                    <a:pos x="360" y="0"/>
                  </a:cxn>
                  <a:cxn ang="0">
                    <a:pos x="433" y="8"/>
                  </a:cxn>
                  <a:cxn ang="0">
                    <a:pos x="500" y="29"/>
                  </a:cxn>
                  <a:cxn ang="0">
                    <a:pos x="561" y="62"/>
                  </a:cxn>
                  <a:cxn ang="0">
                    <a:pos x="615" y="106"/>
                  </a:cxn>
                  <a:cxn ang="0">
                    <a:pos x="659" y="159"/>
                  </a:cxn>
                  <a:cxn ang="0">
                    <a:pos x="692" y="220"/>
                  </a:cxn>
                  <a:cxn ang="0">
                    <a:pos x="713" y="288"/>
                  </a:cxn>
                  <a:cxn ang="0">
                    <a:pos x="720" y="360"/>
                  </a:cxn>
                  <a:cxn ang="0">
                    <a:pos x="713" y="433"/>
                  </a:cxn>
                  <a:cxn ang="0">
                    <a:pos x="692" y="500"/>
                  </a:cxn>
                  <a:cxn ang="0">
                    <a:pos x="659" y="562"/>
                  </a:cxn>
                  <a:cxn ang="0">
                    <a:pos x="615" y="615"/>
                  </a:cxn>
                  <a:cxn ang="0">
                    <a:pos x="561" y="659"/>
                  </a:cxn>
                  <a:cxn ang="0">
                    <a:pos x="500" y="692"/>
                  </a:cxn>
                  <a:cxn ang="0">
                    <a:pos x="433" y="713"/>
                  </a:cxn>
                  <a:cxn ang="0">
                    <a:pos x="360" y="720"/>
                  </a:cxn>
                  <a:cxn ang="0">
                    <a:pos x="287" y="713"/>
                  </a:cxn>
                  <a:cxn ang="0">
                    <a:pos x="220" y="692"/>
                  </a:cxn>
                  <a:cxn ang="0">
                    <a:pos x="159" y="659"/>
                  </a:cxn>
                  <a:cxn ang="0">
                    <a:pos x="105" y="615"/>
                  </a:cxn>
                  <a:cxn ang="0">
                    <a:pos x="61" y="562"/>
                  </a:cxn>
                  <a:cxn ang="0">
                    <a:pos x="28" y="500"/>
                  </a:cxn>
                  <a:cxn ang="0">
                    <a:pos x="7" y="433"/>
                  </a:cxn>
                  <a:cxn ang="0">
                    <a:pos x="0" y="360"/>
                  </a:cxn>
                </a:cxnLst>
                <a:rect l="0" t="0" r="r" b="b"/>
                <a:pathLst>
                  <a:path w="720" h="720">
                    <a:moveTo>
                      <a:pt x="0" y="360"/>
                    </a:moveTo>
                    <a:lnTo>
                      <a:pt x="7" y="288"/>
                    </a:lnTo>
                    <a:lnTo>
                      <a:pt x="28" y="220"/>
                    </a:lnTo>
                    <a:lnTo>
                      <a:pt x="61" y="159"/>
                    </a:lnTo>
                    <a:lnTo>
                      <a:pt x="105" y="106"/>
                    </a:lnTo>
                    <a:lnTo>
                      <a:pt x="159" y="62"/>
                    </a:lnTo>
                    <a:lnTo>
                      <a:pt x="220" y="29"/>
                    </a:lnTo>
                    <a:lnTo>
                      <a:pt x="287" y="8"/>
                    </a:lnTo>
                    <a:lnTo>
                      <a:pt x="360" y="0"/>
                    </a:lnTo>
                    <a:lnTo>
                      <a:pt x="433" y="8"/>
                    </a:lnTo>
                    <a:lnTo>
                      <a:pt x="500" y="29"/>
                    </a:lnTo>
                    <a:lnTo>
                      <a:pt x="561" y="62"/>
                    </a:lnTo>
                    <a:lnTo>
                      <a:pt x="615" y="106"/>
                    </a:lnTo>
                    <a:lnTo>
                      <a:pt x="659" y="159"/>
                    </a:lnTo>
                    <a:lnTo>
                      <a:pt x="692" y="220"/>
                    </a:lnTo>
                    <a:lnTo>
                      <a:pt x="713" y="288"/>
                    </a:lnTo>
                    <a:lnTo>
                      <a:pt x="720" y="360"/>
                    </a:lnTo>
                    <a:lnTo>
                      <a:pt x="713" y="433"/>
                    </a:lnTo>
                    <a:lnTo>
                      <a:pt x="692" y="500"/>
                    </a:lnTo>
                    <a:lnTo>
                      <a:pt x="659" y="562"/>
                    </a:lnTo>
                    <a:lnTo>
                      <a:pt x="615" y="615"/>
                    </a:lnTo>
                    <a:lnTo>
                      <a:pt x="561" y="659"/>
                    </a:lnTo>
                    <a:lnTo>
                      <a:pt x="500" y="692"/>
                    </a:lnTo>
                    <a:lnTo>
                      <a:pt x="433" y="713"/>
                    </a:lnTo>
                    <a:lnTo>
                      <a:pt x="360" y="720"/>
                    </a:lnTo>
                    <a:lnTo>
                      <a:pt x="287" y="713"/>
                    </a:lnTo>
                    <a:lnTo>
                      <a:pt x="220" y="692"/>
                    </a:lnTo>
                    <a:lnTo>
                      <a:pt x="159" y="659"/>
                    </a:lnTo>
                    <a:lnTo>
                      <a:pt x="105" y="615"/>
                    </a:lnTo>
                    <a:lnTo>
                      <a:pt x="61" y="562"/>
                    </a:lnTo>
                    <a:lnTo>
                      <a:pt x="28" y="500"/>
                    </a:lnTo>
                    <a:lnTo>
                      <a:pt x="7" y="433"/>
                    </a:lnTo>
                    <a:lnTo>
                      <a:pt x="0" y="36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2293" name="Freeform 5"/>
              <p:cNvSpPr/>
              <p:nvPr/>
            </p:nvSpPr>
            <p:spPr bwMode="auto">
              <a:xfrm>
                <a:off x="4080" y="330"/>
                <a:ext cx="720" cy="720"/>
              </a:xfrm>
              <a:custGeom>
                <a:avLst/>
                <a:gdLst/>
                <a:ahLst/>
                <a:cxnLst>
                  <a:cxn ang="0">
                    <a:pos x="360" y="0"/>
                  </a:cxn>
                  <a:cxn ang="0">
                    <a:pos x="287" y="8"/>
                  </a:cxn>
                  <a:cxn ang="0">
                    <a:pos x="220" y="29"/>
                  </a:cxn>
                  <a:cxn ang="0">
                    <a:pos x="159" y="62"/>
                  </a:cxn>
                  <a:cxn ang="0">
                    <a:pos x="105" y="106"/>
                  </a:cxn>
                  <a:cxn ang="0">
                    <a:pos x="61" y="159"/>
                  </a:cxn>
                  <a:cxn ang="0">
                    <a:pos x="28" y="220"/>
                  </a:cxn>
                  <a:cxn ang="0">
                    <a:pos x="7" y="288"/>
                  </a:cxn>
                  <a:cxn ang="0">
                    <a:pos x="0" y="360"/>
                  </a:cxn>
                  <a:cxn ang="0">
                    <a:pos x="7" y="433"/>
                  </a:cxn>
                  <a:cxn ang="0">
                    <a:pos x="28" y="500"/>
                  </a:cxn>
                  <a:cxn ang="0">
                    <a:pos x="61" y="562"/>
                  </a:cxn>
                  <a:cxn ang="0">
                    <a:pos x="105" y="615"/>
                  </a:cxn>
                  <a:cxn ang="0">
                    <a:pos x="159" y="659"/>
                  </a:cxn>
                  <a:cxn ang="0">
                    <a:pos x="220" y="692"/>
                  </a:cxn>
                  <a:cxn ang="0">
                    <a:pos x="287" y="713"/>
                  </a:cxn>
                  <a:cxn ang="0">
                    <a:pos x="360" y="720"/>
                  </a:cxn>
                  <a:cxn ang="0">
                    <a:pos x="433" y="713"/>
                  </a:cxn>
                  <a:cxn ang="0">
                    <a:pos x="500" y="692"/>
                  </a:cxn>
                  <a:cxn ang="0">
                    <a:pos x="561" y="659"/>
                  </a:cxn>
                  <a:cxn ang="0">
                    <a:pos x="615" y="615"/>
                  </a:cxn>
                  <a:cxn ang="0">
                    <a:pos x="659" y="562"/>
                  </a:cxn>
                  <a:cxn ang="0">
                    <a:pos x="692" y="500"/>
                  </a:cxn>
                  <a:cxn ang="0">
                    <a:pos x="713" y="433"/>
                  </a:cxn>
                  <a:cxn ang="0">
                    <a:pos x="720" y="360"/>
                  </a:cxn>
                  <a:cxn ang="0">
                    <a:pos x="713" y="288"/>
                  </a:cxn>
                  <a:cxn ang="0">
                    <a:pos x="692" y="220"/>
                  </a:cxn>
                  <a:cxn ang="0">
                    <a:pos x="659" y="159"/>
                  </a:cxn>
                  <a:cxn ang="0">
                    <a:pos x="615" y="106"/>
                  </a:cxn>
                  <a:cxn ang="0">
                    <a:pos x="561" y="62"/>
                  </a:cxn>
                  <a:cxn ang="0">
                    <a:pos x="500" y="29"/>
                  </a:cxn>
                  <a:cxn ang="0">
                    <a:pos x="433" y="8"/>
                  </a:cxn>
                  <a:cxn ang="0">
                    <a:pos x="360" y="0"/>
                  </a:cxn>
                </a:cxnLst>
                <a:rect l="0" t="0" r="r" b="b"/>
                <a:pathLst>
                  <a:path w="720" h="720">
                    <a:moveTo>
                      <a:pt x="360" y="0"/>
                    </a:moveTo>
                    <a:lnTo>
                      <a:pt x="287" y="8"/>
                    </a:lnTo>
                    <a:lnTo>
                      <a:pt x="220" y="29"/>
                    </a:lnTo>
                    <a:lnTo>
                      <a:pt x="159" y="62"/>
                    </a:lnTo>
                    <a:lnTo>
                      <a:pt x="105" y="106"/>
                    </a:lnTo>
                    <a:lnTo>
                      <a:pt x="61" y="159"/>
                    </a:lnTo>
                    <a:lnTo>
                      <a:pt x="28" y="220"/>
                    </a:lnTo>
                    <a:lnTo>
                      <a:pt x="7" y="288"/>
                    </a:lnTo>
                    <a:lnTo>
                      <a:pt x="0" y="360"/>
                    </a:lnTo>
                    <a:lnTo>
                      <a:pt x="7" y="433"/>
                    </a:lnTo>
                    <a:lnTo>
                      <a:pt x="28" y="500"/>
                    </a:lnTo>
                    <a:lnTo>
                      <a:pt x="61" y="562"/>
                    </a:lnTo>
                    <a:lnTo>
                      <a:pt x="105" y="615"/>
                    </a:lnTo>
                    <a:lnTo>
                      <a:pt x="159" y="659"/>
                    </a:lnTo>
                    <a:lnTo>
                      <a:pt x="220" y="692"/>
                    </a:lnTo>
                    <a:lnTo>
                      <a:pt x="287" y="713"/>
                    </a:lnTo>
                    <a:lnTo>
                      <a:pt x="360" y="720"/>
                    </a:lnTo>
                    <a:lnTo>
                      <a:pt x="433" y="713"/>
                    </a:lnTo>
                    <a:lnTo>
                      <a:pt x="500" y="692"/>
                    </a:lnTo>
                    <a:lnTo>
                      <a:pt x="561" y="659"/>
                    </a:lnTo>
                    <a:lnTo>
                      <a:pt x="615" y="615"/>
                    </a:lnTo>
                    <a:lnTo>
                      <a:pt x="659" y="562"/>
                    </a:lnTo>
                    <a:lnTo>
                      <a:pt x="692" y="500"/>
                    </a:lnTo>
                    <a:lnTo>
                      <a:pt x="713" y="433"/>
                    </a:lnTo>
                    <a:lnTo>
                      <a:pt x="720" y="360"/>
                    </a:lnTo>
                    <a:lnTo>
                      <a:pt x="713" y="288"/>
                    </a:lnTo>
                    <a:lnTo>
                      <a:pt x="692" y="220"/>
                    </a:lnTo>
                    <a:lnTo>
                      <a:pt x="659" y="159"/>
                    </a:lnTo>
                    <a:lnTo>
                      <a:pt x="615" y="106"/>
                    </a:lnTo>
                    <a:lnTo>
                      <a:pt x="561" y="62"/>
                    </a:lnTo>
                    <a:lnTo>
                      <a:pt x="500" y="29"/>
                    </a:lnTo>
                    <a:lnTo>
                      <a:pt x="433" y="8"/>
                    </a:lnTo>
                    <a:lnTo>
                      <a:pt x="36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2294" name="AutoShape 6"/>
              <p:cNvSpPr/>
              <p:nvPr/>
            </p:nvSpPr>
            <p:spPr bwMode="auto">
              <a:xfrm>
                <a:off x="2280" y="330"/>
                <a:ext cx="2520" cy="720"/>
              </a:xfrm>
              <a:custGeom>
                <a:avLst/>
                <a:gdLst/>
                <a:ahLst/>
                <a:cxnLst>
                  <a:cxn ang="0">
                    <a:pos x="1800" y="360"/>
                  </a:cxn>
                  <a:cxn ang="0">
                    <a:pos x="1807" y="288"/>
                  </a:cxn>
                  <a:cxn ang="0">
                    <a:pos x="1828" y="220"/>
                  </a:cxn>
                  <a:cxn ang="0">
                    <a:pos x="1861" y="159"/>
                  </a:cxn>
                  <a:cxn ang="0">
                    <a:pos x="1905" y="106"/>
                  </a:cxn>
                  <a:cxn ang="0">
                    <a:pos x="1959" y="62"/>
                  </a:cxn>
                  <a:cxn ang="0">
                    <a:pos x="2020" y="29"/>
                  </a:cxn>
                  <a:cxn ang="0">
                    <a:pos x="2087" y="8"/>
                  </a:cxn>
                  <a:cxn ang="0">
                    <a:pos x="2160" y="0"/>
                  </a:cxn>
                  <a:cxn ang="0">
                    <a:pos x="2233" y="8"/>
                  </a:cxn>
                  <a:cxn ang="0">
                    <a:pos x="2300" y="29"/>
                  </a:cxn>
                  <a:cxn ang="0">
                    <a:pos x="2361" y="62"/>
                  </a:cxn>
                  <a:cxn ang="0">
                    <a:pos x="2415" y="106"/>
                  </a:cxn>
                  <a:cxn ang="0">
                    <a:pos x="2459" y="159"/>
                  </a:cxn>
                  <a:cxn ang="0">
                    <a:pos x="2492" y="220"/>
                  </a:cxn>
                  <a:cxn ang="0">
                    <a:pos x="2513" y="288"/>
                  </a:cxn>
                  <a:cxn ang="0">
                    <a:pos x="2520" y="360"/>
                  </a:cxn>
                  <a:cxn ang="0">
                    <a:pos x="2513" y="433"/>
                  </a:cxn>
                  <a:cxn ang="0">
                    <a:pos x="2492" y="500"/>
                  </a:cxn>
                  <a:cxn ang="0">
                    <a:pos x="2459" y="562"/>
                  </a:cxn>
                  <a:cxn ang="0">
                    <a:pos x="2415" y="615"/>
                  </a:cxn>
                  <a:cxn ang="0">
                    <a:pos x="2361" y="659"/>
                  </a:cxn>
                  <a:cxn ang="0">
                    <a:pos x="2300" y="692"/>
                  </a:cxn>
                  <a:cxn ang="0">
                    <a:pos x="2233" y="713"/>
                  </a:cxn>
                  <a:cxn ang="0">
                    <a:pos x="2160" y="720"/>
                  </a:cxn>
                  <a:cxn ang="0">
                    <a:pos x="2087" y="713"/>
                  </a:cxn>
                  <a:cxn ang="0">
                    <a:pos x="2020" y="692"/>
                  </a:cxn>
                  <a:cxn ang="0">
                    <a:pos x="1959" y="659"/>
                  </a:cxn>
                  <a:cxn ang="0">
                    <a:pos x="1905" y="615"/>
                  </a:cxn>
                  <a:cxn ang="0">
                    <a:pos x="1861" y="562"/>
                  </a:cxn>
                  <a:cxn ang="0">
                    <a:pos x="1828" y="500"/>
                  </a:cxn>
                  <a:cxn ang="0">
                    <a:pos x="1807" y="433"/>
                  </a:cxn>
                  <a:cxn ang="0">
                    <a:pos x="1800" y="360"/>
                  </a:cxn>
                  <a:cxn ang="0">
                    <a:pos x="0" y="360"/>
                  </a:cxn>
                  <a:cxn ang="0">
                    <a:pos x="1800" y="360"/>
                  </a:cxn>
                </a:cxnLst>
                <a:rect l="0" t="0" r="r" b="b"/>
                <a:pathLst>
                  <a:path w="2520" h="720">
                    <a:moveTo>
                      <a:pt x="1800" y="360"/>
                    </a:moveTo>
                    <a:lnTo>
                      <a:pt x="1807" y="288"/>
                    </a:lnTo>
                    <a:lnTo>
                      <a:pt x="1828" y="220"/>
                    </a:lnTo>
                    <a:lnTo>
                      <a:pt x="1861" y="159"/>
                    </a:lnTo>
                    <a:lnTo>
                      <a:pt x="1905" y="106"/>
                    </a:lnTo>
                    <a:lnTo>
                      <a:pt x="1959" y="62"/>
                    </a:lnTo>
                    <a:lnTo>
                      <a:pt x="2020" y="29"/>
                    </a:lnTo>
                    <a:lnTo>
                      <a:pt x="2087" y="8"/>
                    </a:lnTo>
                    <a:lnTo>
                      <a:pt x="2160" y="0"/>
                    </a:lnTo>
                    <a:lnTo>
                      <a:pt x="2233" y="8"/>
                    </a:lnTo>
                    <a:lnTo>
                      <a:pt x="2300" y="29"/>
                    </a:lnTo>
                    <a:lnTo>
                      <a:pt x="2361" y="62"/>
                    </a:lnTo>
                    <a:lnTo>
                      <a:pt x="2415" y="106"/>
                    </a:lnTo>
                    <a:lnTo>
                      <a:pt x="2459" y="159"/>
                    </a:lnTo>
                    <a:lnTo>
                      <a:pt x="2492" y="220"/>
                    </a:lnTo>
                    <a:lnTo>
                      <a:pt x="2513" y="288"/>
                    </a:lnTo>
                    <a:lnTo>
                      <a:pt x="2520" y="360"/>
                    </a:lnTo>
                    <a:lnTo>
                      <a:pt x="2513" y="433"/>
                    </a:lnTo>
                    <a:lnTo>
                      <a:pt x="2492" y="500"/>
                    </a:lnTo>
                    <a:lnTo>
                      <a:pt x="2459" y="562"/>
                    </a:lnTo>
                    <a:lnTo>
                      <a:pt x="2415" y="615"/>
                    </a:lnTo>
                    <a:lnTo>
                      <a:pt x="2361" y="659"/>
                    </a:lnTo>
                    <a:lnTo>
                      <a:pt x="2300" y="692"/>
                    </a:lnTo>
                    <a:lnTo>
                      <a:pt x="2233" y="713"/>
                    </a:lnTo>
                    <a:lnTo>
                      <a:pt x="2160" y="720"/>
                    </a:lnTo>
                    <a:lnTo>
                      <a:pt x="2087" y="713"/>
                    </a:lnTo>
                    <a:lnTo>
                      <a:pt x="2020" y="692"/>
                    </a:lnTo>
                    <a:lnTo>
                      <a:pt x="1959" y="659"/>
                    </a:lnTo>
                    <a:lnTo>
                      <a:pt x="1905" y="615"/>
                    </a:lnTo>
                    <a:lnTo>
                      <a:pt x="1861" y="562"/>
                    </a:lnTo>
                    <a:lnTo>
                      <a:pt x="1828" y="500"/>
                    </a:lnTo>
                    <a:lnTo>
                      <a:pt x="1807" y="433"/>
                    </a:lnTo>
                    <a:lnTo>
                      <a:pt x="1800" y="360"/>
                    </a:lnTo>
                    <a:close/>
                    <a:moveTo>
                      <a:pt x="0" y="360"/>
                    </a:moveTo>
                    <a:lnTo>
                      <a:pt x="1800" y="36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2295" name="Freeform 7"/>
              <p:cNvSpPr/>
              <p:nvPr/>
            </p:nvSpPr>
            <p:spPr bwMode="auto">
              <a:xfrm>
                <a:off x="1560" y="2370"/>
                <a:ext cx="720" cy="720"/>
              </a:xfrm>
              <a:custGeom>
                <a:avLst/>
                <a:gdLst/>
                <a:ahLst/>
                <a:cxnLst>
                  <a:cxn ang="0">
                    <a:pos x="360" y="0"/>
                  </a:cxn>
                  <a:cxn ang="0">
                    <a:pos x="287" y="8"/>
                  </a:cxn>
                  <a:cxn ang="0">
                    <a:pos x="220" y="29"/>
                  </a:cxn>
                  <a:cxn ang="0">
                    <a:pos x="159" y="62"/>
                  </a:cxn>
                  <a:cxn ang="0">
                    <a:pos x="105" y="106"/>
                  </a:cxn>
                  <a:cxn ang="0">
                    <a:pos x="61" y="159"/>
                  </a:cxn>
                  <a:cxn ang="0">
                    <a:pos x="28" y="220"/>
                  </a:cxn>
                  <a:cxn ang="0">
                    <a:pos x="7" y="288"/>
                  </a:cxn>
                  <a:cxn ang="0">
                    <a:pos x="0" y="360"/>
                  </a:cxn>
                  <a:cxn ang="0">
                    <a:pos x="7" y="433"/>
                  </a:cxn>
                  <a:cxn ang="0">
                    <a:pos x="28" y="500"/>
                  </a:cxn>
                  <a:cxn ang="0">
                    <a:pos x="61" y="562"/>
                  </a:cxn>
                  <a:cxn ang="0">
                    <a:pos x="105" y="615"/>
                  </a:cxn>
                  <a:cxn ang="0">
                    <a:pos x="159" y="659"/>
                  </a:cxn>
                  <a:cxn ang="0">
                    <a:pos x="220" y="692"/>
                  </a:cxn>
                  <a:cxn ang="0">
                    <a:pos x="287" y="713"/>
                  </a:cxn>
                  <a:cxn ang="0">
                    <a:pos x="360" y="720"/>
                  </a:cxn>
                  <a:cxn ang="0">
                    <a:pos x="433" y="713"/>
                  </a:cxn>
                  <a:cxn ang="0">
                    <a:pos x="500" y="692"/>
                  </a:cxn>
                  <a:cxn ang="0">
                    <a:pos x="561" y="659"/>
                  </a:cxn>
                  <a:cxn ang="0">
                    <a:pos x="615" y="615"/>
                  </a:cxn>
                  <a:cxn ang="0">
                    <a:pos x="659" y="562"/>
                  </a:cxn>
                  <a:cxn ang="0">
                    <a:pos x="692" y="500"/>
                  </a:cxn>
                  <a:cxn ang="0">
                    <a:pos x="713" y="433"/>
                  </a:cxn>
                  <a:cxn ang="0">
                    <a:pos x="720" y="360"/>
                  </a:cxn>
                  <a:cxn ang="0">
                    <a:pos x="713" y="288"/>
                  </a:cxn>
                  <a:cxn ang="0">
                    <a:pos x="692" y="220"/>
                  </a:cxn>
                  <a:cxn ang="0">
                    <a:pos x="659" y="159"/>
                  </a:cxn>
                  <a:cxn ang="0">
                    <a:pos x="615" y="106"/>
                  </a:cxn>
                  <a:cxn ang="0">
                    <a:pos x="561" y="62"/>
                  </a:cxn>
                  <a:cxn ang="0">
                    <a:pos x="500" y="29"/>
                  </a:cxn>
                  <a:cxn ang="0">
                    <a:pos x="433" y="8"/>
                  </a:cxn>
                  <a:cxn ang="0">
                    <a:pos x="360" y="0"/>
                  </a:cxn>
                </a:cxnLst>
                <a:rect l="0" t="0" r="r" b="b"/>
                <a:pathLst>
                  <a:path w="720" h="720">
                    <a:moveTo>
                      <a:pt x="360" y="0"/>
                    </a:moveTo>
                    <a:lnTo>
                      <a:pt x="287" y="8"/>
                    </a:lnTo>
                    <a:lnTo>
                      <a:pt x="220" y="29"/>
                    </a:lnTo>
                    <a:lnTo>
                      <a:pt x="159" y="62"/>
                    </a:lnTo>
                    <a:lnTo>
                      <a:pt x="105" y="106"/>
                    </a:lnTo>
                    <a:lnTo>
                      <a:pt x="61" y="159"/>
                    </a:lnTo>
                    <a:lnTo>
                      <a:pt x="28" y="220"/>
                    </a:lnTo>
                    <a:lnTo>
                      <a:pt x="7" y="288"/>
                    </a:lnTo>
                    <a:lnTo>
                      <a:pt x="0" y="360"/>
                    </a:lnTo>
                    <a:lnTo>
                      <a:pt x="7" y="433"/>
                    </a:lnTo>
                    <a:lnTo>
                      <a:pt x="28" y="500"/>
                    </a:lnTo>
                    <a:lnTo>
                      <a:pt x="61" y="562"/>
                    </a:lnTo>
                    <a:lnTo>
                      <a:pt x="105" y="615"/>
                    </a:lnTo>
                    <a:lnTo>
                      <a:pt x="159" y="659"/>
                    </a:lnTo>
                    <a:lnTo>
                      <a:pt x="220" y="692"/>
                    </a:lnTo>
                    <a:lnTo>
                      <a:pt x="287" y="713"/>
                    </a:lnTo>
                    <a:lnTo>
                      <a:pt x="360" y="720"/>
                    </a:lnTo>
                    <a:lnTo>
                      <a:pt x="433" y="713"/>
                    </a:lnTo>
                    <a:lnTo>
                      <a:pt x="500" y="692"/>
                    </a:lnTo>
                    <a:lnTo>
                      <a:pt x="561" y="659"/>
                    </a:lnTo>
                    <a:lnTo>
                      <a:pt x="615" y="615"/>
                    </a:lnTo>
                    <a:lnTo>
                      <a:pt x="659" y="562"/>
                    </a:lnTo>
                    <a:lnTo>
                      <a:pt x="692" y="500"/>
                    </a:lnTo>
                    <a:lnTo>
                      <a:pt x="713" y="433"/>
                    </a:lnTo>
                    <a:lnTo>
                      <a:pt x="720" y="360"/>
                    </a:lnTo>
                    <a:lnTo>
                      <a:pt x="713" y="288"/>
                    </a:lnTo>
                    <a:lnTo>
                      <a:pt x="692" y="220"/>
                    </a:lnTo>
                    <a:lnTo>
                      <a:pt x="659" y="159"/>
                    </a:lnTo>
                    <a:lnTo>
                      <a:pt x="615" y="106"/>
                    </a:lnTo>
                    <a:lnTo>
                      <a:pt x="561" y="62"/>
                    </a:lnTo>
                    <a:lnTo>
                      <a:pt x="500" y="29"/>
                    </a:lnTo>
                    <a:lnTo>
                      <a:pt x="433" y="8"/>
                    </a:lnTo>
                    <a:lnTo>
                      <a:pt x="36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2296" name="AutoShape 8"/>
              <p:cNvSpPr/>
              <p:nvPr/>
            </p:nvSpPr>
            <p:spPr bwMode="auto">
              <a:xfrm>
                <a:off x="1560" y="1050"/>
                <a:ext cx="720" cy="2040"/>
              </a:xfrm>
              <a:custGeom>
                <a:avLst/>
                <a:gdLst/>
                <a:ahLst/>
                <a:cxnLst>
                  <a:cxn ang="0">
                    <a:pos x="0" y="1680"/>
                  </a:cxn>
                  <a:cxn ang="0">
                    <a:pos x="7" y="1608"/>
                  </a:cxn>
                  <a:cxn ang="0">
                    <a:pos x="28" y="1540"/>
                  </a:cxn>
                  <a:cxn ang="0">
                    <a:pos x="61" y="1479"/>
                  </a:cxn>
                  <a:cxn ang="0">
                    <a:pos x="105" y="1426"/>
                  </a:cxn>
                  <a:cxn ang="0">
                    <a:pos x="159" y="1382"/>
                  </a:cxn>
                  <a:cxn ang="0">
                    <a:pos x="220" y="1349"/>
                  </a:cxn>
                  <a:cxn ang="0">
                    <a:pos x="287" y="1328"/>
                  </a:cxn>
                  <a:cxn ang="0">
                    <a:pos x="360" y="1320"/>
                  </a:cxn>
                  <a:cxn ang="0">
                    <a:pos x="433" y="1328"/>
                  </a:cxn>
                  <a:cxn ang="0">
                    <a:pos x="500" y="1349"/>
                  </a:cxn>
                  <a:cxn ang="0">
                    <a:pos x="561" y="1382"/>
                  </a:cxn>
                  <a:cxn ang="0">
                    <a:pos x="615" y="1426"/>
                  </a:cxn>
                  <a:cxn ang="0">
                    <a:pos x="659" y="1479"/>
                  </a:cxn>
                  <a:cxn ang="0">
                    <a:pos x="692" y="1540"/>
                  </a:cxn>
                  <a:cxn ang="0">
                    <a:pos x="713" y="1608"/>
                  </a:cxn>
                  <a:cxn ang="0">
                    <a:pos x="720" y="1680"/>
                  </a:cxn>
                  <a:cxn ang="0">
                    <a:pos x="713" y="1753"/>
                  </a:cxn>
                  <a:cxn ang="0">
                    <a:pos x="692" y="1820"/>
                  </a:cxn>
                  <a:cxn ang="0">
                    <a:pos x="659" y="1882"/>
                  </a:cxn>
                  <a:cxn ang="0">
                    <a:pos x="615" y="1935"/>
                  </a:cxn>
                  <a:cxn ang="0">
                    <a:pos x="561" y="1979"/>
                  </a:cxn>
                  <a:cxn ang="0">
                    <a:pos x="500" y="2012"/>
                  </a:cxn>
                  <a:cxn ang="0">
                    <a:pos x="433" y="2033"/>
                  </a:cxn>
                  <a:cxn ang="0">
                    <a:pos x="360" y="2040"/>
                  </a:cxn>
                  <a:cxn ang="0">
                    <a:pos x="287" y="2033"/>
                  </a:cxn>
                  <a:cxn ang="0">
                    <a:pos x="220" y="2012"/>
                  </a:cxn>
                  <a:cxn ang="0">
                    <a:pos x="159" y="1979"/>
                  </a:cxn>
                  <a:cxn ang="0">
                    <a:pos x="105" y="1935"/>
                  </a:cxn>
                  <a:cxn ang="0">
                    <a:pos x="61" y="1882"/>
                  </a:cxn>
                  <a:cxn ang="0">
                    <a:pos x="28" y="1820"/>
                  </a:cxn>
                  <a:cxn ang="0">
                    <a:pos x="7" y="1753"/>
                  </a:cxn>
                  <a:cxn ang="0">
                    <a:pos x="0" y="1680"/>
                  </a:cxn>
                  <a:cxn ang="0">
                    <a:pos x="360" y="0"/>
                  </a:cxn>
                  <a:cxn ang="0">
                    <a:pos x="360" y="1320"/>
                  </a:cxn>
                </a:cxnLst>
                <a:rect l="0" t="0" r="r" b="b"/>
                <a:pathLst>
                  <a:path w="720" h="2040">
                    <a:moveTo>
                      <a:pt x="0" y="1680"/>
                    </a:moveTo>
                    <a:lnTo>
                      <a:pt x="7" y="1608"/>
                    </a:lnTo>
                    <a:lnTo>
                      <a:pt x="28" y="1540"/>
                    </a:lnTo>
                    <a:lnTo>
                      <a:pt x="61" y="1479"/>
                    </a:lnTo>
                    <a:lnTo>
                      <a:pt x="105" y="1426"/>
                    </a:lnTo>
                    <a:lnTo>
                      <a:pt x="159" y="1382"/>
                    </a:lnTo>
                    <a:lnTo>
                      <a:pt x="220" y="1349"/>
                    </a:lnTo>
                    <a:lnTo>
                      <a:pt x="287" y="1328"/>
                    </a:lnTo>
                    <a:lnTo>
                      <a:pt x="360" y="1320"/>
                    </a:lnTo>
                    <a:lnTo>
                      <a:pt x="433" y="1328"/>
                    </a:lnTo>
                    <a:lnTo>
                      <a:pt x="500" y="1349"/>
                    </a:lnTo>
                    <a:lnTo>
                      <a:pt x="561" y="1382"/>
                    </a:lnTo>
                    <a:lnTo>
                      <a:pt x="615" y="1426"/>
                    </a:lnTo>
                    <a:lnTo>
                      <a:pt x="659" y="1479"/>
                    </a:lnTo>
                    <a:lnTo>
                      <a:pt x="692" y="1540"/>
                    </a:lnTo>
                    <a:lnTo>
                      <a:pt x="713" y="1608"/>
                    </a:lnTo>
                    <a:lnTo>
                      <a:pt x="720" y="1680"/>
                    </a:lnTo>
                    <a:lnTo>
                      <a:pt x="713" y="1753"/>
                    </a:lnTo>
                    <a:lnTo>
                      <a:pt x="692" y="1820"/>
                    </a:lnTo>
                    <a:lnTo>
                      <a:pt x="659" y="1882"/>
                    </a:lnTo>
                    <a:lnTo>
                      <a:pt x="615" y="1935"/>
                    </a:lnTo>
                    <a:lnTo>
                      <a:pt x="561" y="1979"/>
                    </a:lnTo>
                    <a:lnTo>
                      <a:pt x="500" y="2012"/>
                    </a:lnTo>
                    <a:lnTo>
                      <a:pt x="433" y="2033"/>
                    </a:lnTo>
                    <a:lnTo>
                      <a:pt x="360" y="2040"/>
                    </a:lnTo>
                    <a:lnTo>
                      <a:pt x="287" y="2033"/>
                    </a:lnTo>
                    <a:lnTo>
                      <a:pt x="220" y="2012"/>
                    </a:lnTo>
                    <a:lnTo>
                      <a:pt x="159" y="1979"/>
                    </a:lnTo>
                    <a:lnTo>
                      <a:pt x="105" y="1935"/>
                    </a:lnTo>
                    <a:lnTo>
                      <a:pt x="61" y="1882"/>
                    </a:lnTo>
                    <a:lnTo>
                      <a:pt x="28" y="1820"/>
                    </a:lnTo>
                    <a:lnTo>
                      <a:pt x="7" y="1753"/>
                    </a:lnTo>
                    <a:lnTo>
                      <a:pt x="0" y="1680"/>
                    </a:lnTo>
                    <a:close/>
                    <a:moveTo>
                      <a:pt x="360" y="0"/>
                    </a:moveTo>
                    <a:lnTo>
                      <a:pt x="360" y="132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2297" name="Freeform 9"/>
              <p:cNvSpPr/>
              <p:nvPr/>
            </p:nvSpPr>
            <p:spPr bwMode="auto">
              <a:xfrm>
                <a:off x="4080" y="2370"/>
                <a:ext cx="720" cy="720"/>
              </a:xfrm>
              <a:custGeom>
                <a:avLst/>
                <a:gdLst/>
                <a:ahLst/>
                <a:cxnLst>
                  <a:cxn ang="0">
                    <a:pos x="360" y="0"/>
                  </a:cxn>
                  <a:cxn ang="0">
                    <a:pos x="287" y="8"/>
                  </a:cxn>
                  <a:cxn ang="0">
                    <a:pos x="220" y="29"/>
                  </a:cxn>
                  <a:cxn ang="0">
                    <a:pos x="159" y="62"/>
                  </a:cxn>
                  <a:cxn ang="0">
                    <a:pos x="105" y="106"/>
                  </a:cxn>
                  <a:cxn ang="0">
                    <a:pos x="61" y="159"/>
                  </a:cxn>
                  <a:cxn ang="0">
                    <a:pos x="28" y="220"/>
                  </a:cxn>
                  <a:cxn ang="0">
                    <a:pos x="7" y="288"/>
                  </a:cxn>
                  <a:cxn ang="0">
                    <a:pos x="0" y="360"/>
                  </a:cxn>
                  <a:cxn ang="0">
                    <a:pos x="7" y="433"/>
                  </a:cxn>
                  <a:cxn ang="0">
                    <a:pos x="28" y="500"/>
                  </a:cxn>
                  <a:cxn ang="0">
                    <a:pos x="61" y="562"/>
                  </a:cxn>
                  <a:cxn ang="0">
                    <a:pos x="105" y="615"/>
                  </a:cxn>
                  <a:cxn ang="0">
                    <a:pos x="159" y="659"/>
                  </a:cxn>
                  <a:cxn ang="0">
                    <a:pos x="220" y="692"/>
                  </a:cxn>
                  <a:cxn ang="0">
                    <a:pos x="287" y="713"/>
                  </a:cxn>
                  <a:cxn ang="0">
                    <a:pos x="360" y="720"/>
                  </a:cxn>
                  <a:cxn ang="0">
                    <a:pos x="433" y="713"/>
                  </a:cxn>
                  <a:cxn ang="0">
                    <a:pos x="500" y="692"/>
                  </a:cxn>
                  <a:cxn ang="0">
                    <a:pos x="561" y="659"/>
                  </a:cxn>
                  <a:cxn ang="0">
                    <a:pos x="615" y="615"/>
                  </a:cxn>
                  <a:cxn ang="0">
                    <a:pos x="659" y="562"/>
                  </a:cxn>
                  <a:cxn ang="0">
                    <a:pos x="692" y="500"/>
                  </a:cxn>
                  <a:cxn ang="0">
                    <a:pos x="713" y="433"/>
                  </a:cxn>
                  <a:cxn ang="0">
                    <a:pos x="720" y="360"/>
                  </a:cxn>
                  <a:cxn ang="0">
                    <a:pos x="713" y="288"/>
                  </a:cxn>
                  <a:cxn ang="0">
                    <a:pos x="692" y="220"/>
                  </a:cxn>
                  <a:cxn ang="0">
                    <a:pos x="659" y="159"/>
                  </a:cxn>
                  <a:cxn ang="0">
                    <a:pos x="615" y="106"/>
                  </a:cxn>
                  <a:cxn ang="0">
                    <a:pos x="561" y="62"/>
                  </a:cxn>
                  <a:cxn ang="0">
                    <a:pos x="500" y="29"/>
                  </a:cxn>
                  <a:cxn ang="0">
                    <a:pos x="433" y="8"/>
                  </a:cxn>
                  <a:cxn ang="0">
                    <a:pos x="360" y="0"/>
                  </a:cxn>
                </a:cxnLst>
                <a:rect l="0" t="0" r="r" b="b"/>
                <a:pathLst>
                  <a:path w="720" h="720">
                    <a:moveTo>
                      <a:pt x="360" y="0"/>
                    </a:moveTo>
                    <a:lnTo>
                      <a:pt x="287" y="8"/>
                    </a:lnTo>
                    <a:lnTo>
                      <a:pt x="220" y="29"/>
                    </a:lnTo>
                    <a:lnTo>
                      <a:pt x="159" y="62"/>
                    </a:lnTo>
                    <a:lnTo>
                      <a:pt x="105" y="106"/>
                    </a:lnTo>
                    <a:lnTo>
                      <a:pt x="61" y="159"/>
                    </a:lnTo>
                    <a:lnTo>
                      <a:pt x="28" y="220"/>
                    </a:lnTo>
                    <a:lnTo>
                      <a:pt x="7" y="288"/>
                    </a:lnTo>
                    <a:lnTo>
                      <a:pt x="0" y="360"/>
                    </a:lnTo>
                    <a:lnTo>
                      <a:pt x="7" y="433"/>
                    </a:lnTo>
                    <a:lnTo>
                      <a:pt x="28" y="500"/>
                    </a:lnTo>
                    <a:lnTo>
                      <a:pt x="61" y="562"/>
                    </a:lnTo>
                    <a:lnTo>
                      <a:pt x="105" y="615"/>
                    </a:lnTo>
                    <a:lnTo>
                      <a:pt x="159" y="659"/>
                    </a:lnTo>
                    <a:lnTo>
                      <a:pt x="220" y="692"/>
                    </a:lnTo>
                    <a:lnTo>
                      <a:pt x="287" y="713"/>
                    </a:lnTo>
                    <a:lnTo>
                      <a:pt x="360" y="720"/>
                    </a:lnTo>
                    <a:lnTo>
                      <a:pt x="433" y="713"/>
                    </a:lnTo>
                    <a:lnTo>
                      <a:pt x="500" y="692"/>
                    </a:lnTo>
                    <a:lnTo>
                      <a:pt x="561" y="659"/>
                    </a:lnTo>
                    <a:lnTo>
                      <a:pt x="615" y="615"/>
                    </a:lnTo>
                    <a:lnTo>
                      <a:pt x="659" y="562"/>
                    </a:lnTo>
                    <a:lnTo>
                      <a:pt x="692" y="500"/>
                    </a:lnTo>
                    <a:lnTo>
                      <a:pt x="713" y="433"/>
                    </a:lnTo>
                    <a:lnTo>
                      <a:pt x="720" y="360"/>
                    </a:lnTo>
                    <a:lnTo>
                      <a:pt x="713" y="288"/>
                    </a:lnTo>
                    <a:lnTo>
                      <a:pt x="692" y="220"/>
                    </a:lnTo>
                    <a:lnTo>
                      <a:pt x="659" y="159"/>
                    </a:lnTo>
                    <a:lnTo>
                      <a:pt x="615" y="106"/>
                    </a:lnTo>
                    <a:lnTo>
                      <a:pt x="561" y="62"/>
                    </a:lnTo>
                    <a:lnTo>
                      <a:pt x="500" y="29"/>
                    </a:lnTo>
                    <a:lnTo>
                      <a:pt x="433" y="8"/>
                    </a:lnTo>
                    <a:lnTo>
                      <a:pt x="36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2298" name="AutoShape 10"/>
              <p:cNvSpPr/>
              <p:nvPr/>
            </p:nvSpPr>
            <p:spPr bwMode="auto">
              <a:xfrm>
                <a:off x="2174" y="944"/>
                <a:ext cx="2626" cy="2146"/>
              </a:xfrm>
              <a:custGeom>
                <a:avLst/>
                <a:gdLst/>
                <a:ahLst/>
                <a:cxnLst>
                  <a:cxn ang="0">
                    <a:pos x="1906" y="1785"/>
                  </a:cxn>
                  <a:cxn ang="0">
                    <a:pos x="1913" y="1713"/>
                  </a:cxn>
                  <a:cxn ang="0">
                    <a:pos x="1934" y="1645"/>
                  </a:cxn>
                  <a:cxn ang="0">
                    <a:pos x="1967" y="1584"/>
                  </a:cxn>
                  <a:cxn ang="0">
                    <a:pos x="2011" y="1531"/>
                  </a:cxn>
                  <a:cxn ang="0">
                    <a:pos x="2065" y="1487"/>
                  </a:cxn>
                  <a:cxn ang="0">
                    <a:pos x="2126" y="1454"/>
                  </a:cxn>
                  <a:cxn ang="0">
                    <a:pos x="2193" y="1433"/>
                  </a:cxn>
                  <a:cxn ang="0">
                    <a:pos x="2266" y="1425"/>
                  </a:cxn>
                  <a:cxn ang="0">
                    <a:pos x="2339" y="1433"/>
                  </a:cxn>
                  <a:cxn ang="0">
                    <a:pos x="2406" y="1454"/>
                  </a:cxn>
                  <a:cxn ang="0">
                    <a:pos x="2467" y="1487"/>
                  </a:cxn>
                  <a:cxn ang="0">
                    <a:pos x="2521" y="1531"/>
                  </a:cxn>
                  <a:cxn ang="0">
                    <a:pos x="2565" y="1584"/>
                  </a:cxn>
                  <a:cxn ang="0">
                    <a:pos x="2598" y="1645"/>
                  </a:cxn>
                  <a:cxn ang="0">
                    <a:pos x="2619" y="1713"/>
                  </a:cxn>
                  <a:cxn ang="0">
                    <a:pos x="2626" y="1785"/>
                  </a:cxn>
                  <a:cxn ang="0">
                    <a:pos x="2619" y="1858"/>
                  </a:cxn>
                  <a:cxn ang="0">
                    <a:pos x="2598" y="1925"/>
                  </a:cxn>
                  <a:cxn ang="0">
                    <a:pos x="2565" y="1987"/>
                  </a:cxn>
                  <a:cxn ang="0">
                    <a:pos x="2521" y="2040"/>
                  </a:cxn>
                  <a:cxn ang="0">
                    <a:pos x="2467" y="2084"/>
                  </a:cxn>
                  <a:cxn ang="0">
                    <a:pos x="2406" y="2117"/>
                  </a:cxn>
                  <a:cxn ang="0">
                    <a:pos x="2339" y="2138"/>
                  </a:cxn>
                  <a:cxn ang="0">
                    <a:pos x="2266" y="2145"/>
                  </a:cxn>
                  <a:cxn ang="0">
                    <a:pos x="2193" y="2138"/>
                  </a:cxn>
                  <a:cxn ang="0">
                    <a:pos x="2126" y="2117"/>
                  </a:cxn>
                  <a:cxn ang="0">
                    <a:pos x="2065" y="2084"/>
                  </a:cxn>
                  <a:cxn ang="0">
                    <a:pos x="2011" y="2040"/>
                  </a:cxn>
                  <a:cxn ang="0">
                    <a:pos x="1967" y="1987"/>
                  </a:cxn>
                  <a:cxn ang="0">
                    <a:pos x="1934" y="1925"/>
                  </a:cxn>
                  <a:cxn ang="0">
                    <a:pos x="1913" y="1858"/>
                  </a:cxn>
                  <a:cxn ang="0">
                    <a:pos x="1906" y="1785"/>
                  </a:cxn>
                  <a:cxn ang="0">
                    <a:pos x="106" y="1785"/>
                  </a:cxn>
                  <a:cxn ang="0">
                    <a:pos x="1906" y="1785"/>
                  </a:cxn>
                  <a:cxn ang="0">
                    <a:pos x="2266" y="105"/>
                  </a:cxn>
                  <a:cxn ang="0">
                    <a:pos x="2266" y="1425"/>
                  </a:cxn>
                  <a:cxn ang="0">
                    <a:pos x="2010" y="0"/>
                  </a:cxn>
                  <a:cxn ang="0">
                    <a:pos x="0" y="1530"/>
                  </a:cxn>
                  <a:cxn ang="0">
                    <a:pos x="0" y="0"/>
                  </a:cxn>
                  <a:cxn ang="0">
                    <a:pos x="2010" y="1530"/>
                  </a:cxn>
                </a:cxnLst>
                <a:rect l="0" t="0" r="r" b="b"/>
                <a:pathLst>
                  <a:path w="2626" h="2146">
                    <a:moveTo>
                      <a:pt x="1906" y="1785"/>
                    </a:moveTo>
                    <a:lnTo>
                      <a:pt x="1913" y="1713"/>
                    </a:lnTo>
                    <a:lnTo>
                      <a:pt x="1934" y="1645"/>
                    </a:lnTo>
                    <a:lnTo>
                      <a:pt x="1967" y="1584"/>
                    </a:lnTo>
                    <a:lnTo>
                      <a:pt x="2011" y="1531"/>
                    </a:lnTo>
                    <a:lnTo>
                      <a:pt x="2065" y="1487"/>
                    </a:lnTo>
                    <a:lnTo>
                      <a:pt x="2126" y="1454"/>
                    </a:lnTo>
                    <a:lnTo>
                      <a:pt x="2193" y="1433"/>
                    </a:lnTo>
                    <a:lnTo>
                      <a:pt x="2266" y="1425"/>
                    </a:lnTo>
                    <a:lnTo>
                      <a:pt x="2339" y="1433"/>
                    </a:lnTo>
                    <a:lnTo>
                      <a:pt x="2406" y="1454"/>
                    </a:lnTo>
                    <a:lnTo>
                      <a:pt x="2467" y="1487"/>
                    </a:lnTo>
                    <a:lnTo>
                      <a:pt x="2521" y="1531"/>
                    </a:lnTo>
                    <a:lnTo>
                      <a:pt x="2565" y="1584"/>
                    </a:lnTo>
                    <a:lnTo>
                      <a:pt x="2598" y="1645"/>
                    </a:lnTo>
                    <a:lnTo>
                      <a:pt x="2619" y="1713"/>
                    </a:lnTo>
                    <a:lnTo>
                      <a:pt x="2626" y="1785"/>
                    </a:lnTo>
                    <a:lnTo>
                      <a:pt x="2619" y="1858"/>
                    </a:lnTo>
                    <a:lnTo>
                      <a:pt x="2598" y="1925"/>
                    </a:lnTo>
                    <a:lnTo>
                      <a:pt x="2565" y="1987"/>
                    </a:lnTo>
                    <a:lnTo>
                      <a:pt x="2521" y="2040"/>
                    </a:lnTo>
                    <a:lnTo>
                      <a:pt x="2467" y="2084"/>
                    </a:lnTo>
                    <a:lnTo>
                      <a:pt x="2406" y="2117"/>
                    </a:lnTo>
                    <a:lnTo>
                      <a:pt x="2339" y="2138"/>
                    </a:lnTo>
                    <a:lnTo>
                      <a:pt x="2266" y="2145"/>
                    </a:lnTo>
                    <a:lnTo>
                      <a:pt x="2193" y="2138"/>
                    </a:lnTo>
                    <a:lnTo>
                      <a:pt x="2126" y="2117"/>
                    </a:lnTo>
                    <a:lnTo>
                      <a:pt x="2065" y="2084"/>
                    </a:lnTo>
                    <a:lnTo>
                      <a:pt x="2011" y="2040"/>
                    </a:lnTo>
                    <a:lnTo>
                      <a:pt x="1967" y="1987"/>
                    </a:lnTo>
                    <a:lnTo>
                      <a:pt x="1934" y="1925"/>
                    </a:lnTo>
                    <a:lnTo>
                      <a:pt x="1913" y="1858"/>
                    </a:lnTo>
                    <a:lnTo>
                      <a:pt x="1906" y="1785"/>
                    </a:lnTo>
                    <a:close/>
                    <a:moveTo>
                      <a:pt x="106" y="1785"/>
                    </a:moveTo>
                    <a:lnTo>
                      <a:pt x="1906" y="1785"/>
                    </a:lnTo>
                    <a:moveTo>
                      <a:pt x="2266" y="105"/>
                    </a:moveTo>
                    <a:lnTo>
                      <a:pt x="2266" y="1425"/>
                    </a:lnTo>
                    <a:moveTo>
                      <a:pt x="2010" y="0"/>
                    </a:moveTo>
                    <a:lnTo>
                      <a:pt x="0" y="1530"/>
                    </a:lnTo>
                    <a:moveTo>
                      <a:pt x="0" y="0"/>
                    </a:moveTo>
                    <a:lnTo>
                      <a:pt x="2010" y="153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2299" name="Text Box 11"/>
              <p:cNvSpPr txBox="1">
                <a:spLocks noChangeArrowheads="1"/>
              </p:cNvSpPr>
              <p:nvPr/>
            </p:nvSpPr>
            <p:spPr bwMode="auto">
              <a:xfrm>
                <a:off x="3144" y="454"/>
                <a:ext cx="163" cy="28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12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Calibri" panose="020F0502020204030204" pitchFamily="34" charset="0"/>
                    <a:cs typeface="Arial" panose="020B0604020202020204" pitchFamily="34" charset="0"/>
                  </a:rPr>
                  <a:t>7</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2300" name="Text Box 12"/>
              <p:cNvSpPr txBox="1">
                <a:spLocks noChangeArrowheads="1"/>
              </p:cNvSpPr>
              <p:nvPr/>
            </p:nvSpPr>
            <p:spPr bwMode="auto">
              <a:xfrm>
                <a:off x="2664" y="1054"/>
                <a:ext cx="163" cy="28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12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Calibri" panose="020F0502020204030204" pitchFamily="34" charset="0"/>
                    <a:cs typeface="Arial" panose="020B0604020202020204" pitchFamily="34" charset="0"/>
                  </a:rPr>
                  <a:t>2</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2301" name="Text Box 13"/>
              <p:cNvSpPr txBox="1">
                <a:spLocks noChangeArrowheads="1"/>
              </p:cNvSpPr>
              <p:nvPr/>
            </p:nvSpPr>
            <p:spPr bwMode="auto">
              <a:xfrm>
                <a:off x="1704" y="1534"/>
                <a:ext cx="163" cy="28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12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Calibri" panose="020F0502020204030204" pitchFamily="34" charset="0"/>
                    <a:cs typeface="Arial" panose="020B0604020202020204" pitchFamily="34" charset="0"/>
                  </a:rPr>
                  <a:t>5</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2302" name="Text Box 14"/>
              <p:cNvSpPr txBox="1">
                <a:spLocks noChangeArrowheads="1"/>
              </p:cNvSpPr>
              <p:nvPr/>
            </p:nvSpPr>
            <p:spPr bwMode="auto">
              <a:xfrm>
                <a:off x="4585" y="1534"/>
                <a:ext cx="163" cy="28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12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Calibri" panose="020F0502020204030204" pitchFamily="34" charset="0"/>
                    <a:cs typeface="Arial" panose="020B0604020202020204" pitchFamily="34" charset="0"/>
                  </a:rPr>
                  <a:t>3</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2303" name="Text Box 15"/>
              <p:cNvSpPr txBox="1">
                <a:spLocks noChangeArrowheads="1"/>
              </p:cNvSpPr>
              <p:nvPr/>
            </p:nvSpPr>
            <p:spPr bwMode="auto">
              <a:xfrm>
                <a:off x="2784" y="2135"/>
                <a:ext cx="163" cy="28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12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Calibri" panose="020F0502020204030204" pitchFamily="34" charset="0"/>
                    <a:cs typeface="Arial" panose="020B0604020202020204" pitchFamily="34" charset="0"/>
                  </a:rPr>
                  <a:t>4</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2304" name="Text Box 16"/>
              <p:cNvSpPr txBox="1">
                <a:spLocks noChangeArrowheads="1"/>
              </p:cNvSpPr>
              <p:nvPr/>
            </p:nvSpPr>
            <p:spPr bwMode="auto">
              <a:xfrm>
                <a:off x="3144" y="2735"/>
                <a:ext cx="163" cy="28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12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grpSp>
          <p:nvGrpSpPr>
            <p:cNvPr id="12305" name="Group 17"/>
            <p:cNvGrpSpPr/>
            <p:nvPr/>
          </p:nvGrpSpPr>
          <p:grpSpPr bwMode="auto">
            <a:xfrm>
              <a:off x="6353" y="5873"/>
              <a:ext cx="1553" cy="780"/>
              <a:chOff x="6353" y="1403"/>
              <a:chExt cx="1553" cy="780"/>
            </a:xfrm>
          </p:grpSpPr>
          <p:sp>
            <p:nvSpPr>
              <p:cNvPr id="12306" name="Freeform 18"/>
              <p:cNvSpPr/>
              <p:nvPr/>
            </p:nvSpPr>
            <p:spPr bwMode="auto">
              <a:xfrm>
                <a:off x="6360" y="1410"/>
                <a:ext cx="1539" cy="766"/>
              </a:xfrm>
              <a:custGeom>
                <a:avLst/>
                <a:gdLst/>
                <a:ahLst/>
                <a:cxnLst>
                  <a:cxn ang="0">
                    <a:pos x="1154" y="0"/>
                  </a:cxn>
                  <a:cxn ang="0">
                    <a:pos x="1154" y="192"/>
                  </a:cxn>
                  <a:cxn ang="0">
                    <a:pos x="0" y="192"/>
                  </a:cxn>
                  <a:cxn ang="0">
                    <a:pos x="0" y="575"/>
                  </a:cxn>
                  <a:cxn ang="0">
                    <a:pos x="1154" y="575"/>
                  </a:cxn>
                  <a:cxn ang="0">
                    <a:pos x="1154" y="766"/>
                  </a:cxn>
                  <a:cxn ang="0">
                    <a:pos x="1538" y="383"/>
                  </a:cxn>
                  <a:cxn ang="0">
                    <a:pos x="1154" y="0"/>
                  </a:cxn>
                </a:cxnLst>
                <a:rect l="0" t="0" r="r" b="b"/>
                <a:pathLst>
                  <a:path w="1539" h="766">
                    <a:moveTo>
                      <a:pt x="1154" y="0"/>
                    </a:moveTo>
                    <a:lnTo>
                      <a:pt x="1154" y="192"/>
                    </a:lnTo>
                    <a:lnTo>
                      <a:pt x="0" y="192"/>
                    </a:lnTo>
                    <a:lnTo>
                      <a:pt x="0" y="575"/>
                    </a:lnTo>
                    <a:lnTo>
                      <a:pt x="1154" y="575"/>
                    </a:lnTo>
                    <a:lnTo>
                      <a:pt x="1154" y="766"/>
                    </a:lnTo>
                    <a:lnTo>
                      <a:pt x="1538" y="383"/>
                    </a:lnTo>
                    <a:lnTo>
                      <a:pt x="1154"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2307" name="Freeform 19"/>
              <p:cNvSpPr/>
              <p:nvPr/>
            </p:nvSpPr>
            <p:spPr bwMode="auto">
              <a:xfrm>
                <a:off x="6360" y="1410"/>
                <a:ext cx="1539" cy="766"/>
              </a:xfrm>
              <a:custGeom>
                <a:avLst/>
                <a:gdLst/>
                <a:ahLst/>
                <a:cxnLst>
                  <a:cxn ang="0">
                    <a:pos x="0" y="192"/>
                  </a:cxn>
                  <a:cxn ang="0">
                    <a:pos x="1154" y="192"/>
                  </a:cxn>
                  <a:cxn ang="0">
                    <a:pos x="1154" y="0"/>
                  </a:cxn>
                  <a:cxn ang="0">
                    <a:pos x="1538" y="383"/>
                  </a:cxn>
                  <a:cxn ang="0">
                    <a:pos x="1154" y="766"/>
                  </a:cxn>
                  <a:cxn ang="0">
                    <a:pos x="1154" y="575"/>
                  </a:cxn>
                  <a:cxn ang="0">
                    <a:pos x="0" y="575"/>
                  </a:cxn>
                  <a:cxn ang="0">
                    <a:pos x="0" y="192"/>
                  </a:cxn>
                </a:cxnLst>
                <a:rect l="0" t="0" r="r" b="b"/>
                <a:pathLst>
                  <a:path w="1539" h="766">
                    <a:moveTo>
                      <a:pt x="0" y="192"/>
                    </a:moveTo>
                    <a:lnTo>
                      <a:pt x="1154" y="192"/>
                    </a:lnTo>
                    <a:lnTo>
                      <a:pt x="1154" y="0"/>
                    </a:lnTo>
                    <a:lnTo>
                      <a:pt x="1538" y="383"/>
                    </a:lnTo>
                    <a:lnTo>
                      <a:pt x="1154" y="766"/>
                    </a:lnTo>
                    <a:lnTo>
                      <a:pt x="1154" y="575"/>
                    </a:lnTo>
                    <a:lnTo>
                      <a:pt x="0" y="575"/>
                    </a:lnTo>
                    <a:lnTo>
                      <a:pt x="0" y="192"/>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grpSp>
        <p:grpSp>
          <p:nvGrpSpPr>
            <p:cNvPr id="12308" name="Group 20"/>
            <p:cNvGrpSpPr/>
            <p:nvPr/>
          </p:nvGrpSpPr>
          <p:grpSpPr bwMode="auto">
            <a:xfrm>
              <a:off x="8993" y="4793"/>
              <a:ext cx="3255" cy="2775"/>
              <a:chOff x="8993" y="323"/>
              <a:chExt cx="3255" cy="2775"/>
            </a:xfrm>
          </p:grpSpPr>
          <p:sp>
            <p:nvSpPr>
              <p:cNvPr id="12309" name="Freeform 21"/>
              <p:cNvSpPr/>
              <p:nvPr/>
            </p:nvSpPr>
            <p:spPr bwMode="auto">
              <a:xfrm>
                <a:off x="9000" y="330"/>
                <a:ext cx="720" cy="720"/>
              </a:xfrm>
              <a:custGeom>
                <a:avLst/>
                <a:gdLst/>
                <a:ahLst/>
                <a:cxnLst>
                  <a:cxn ang="0">
                    <a:pos x="360" y="0"/>
                  </a:cxn>
                  <a:cxn ang="0">
                    <a:pos x="287" y="8"/>
                  </a:cxn>
                  <a:cxn ang="0">
                    <a:pos x="220" y="29"/>
                  </a:cxn>
                  <a:cxn ang="0">
                    <a:pos x="159" y="62"/>
                  </a:cxn>
                  <a:cxn ang="0">
                    <a:pos x="105" y="106"/>
                  </a:cxn>
                  <a:cxn ang="0">
                    <a:pos x="61" y="159"/>
                  </a:cxn>
                  <a:cxn ang="0">
                    <a:pos x="28" y="220"/>
                  </a:cxn>
                  <a:cxn ang="0">
                    <a:pos x="7" y="288"/>
                  </a:cxn>
                  <a:cxn ang="0">
                    <a:pos x="0" y="360"/>
                  </a:cxn>
                  <a:cxn ang="0">
                    <a:pos x="7" y="433"/>
                  </a:cxn>
                  <a:cxn ang="0">
                    <a:pos x="28" y="500"/>
                  </a:cxn>
                  <a:cxn ang="0">
                    <a:pos x="61" y="562"/>
                  </a:cxn>
                  <a:cxn ang="0">
                    <a:pos x="105" y="615"/>
                  </a:cxn>
                  <a:cxn ang="0">
                    <a:pos x="159" y="659"/>
                  </a:cxn>
                  <a:cxn ang="0">
                    <a:pos x="220" y="692"/>
                  </a:cxn>
                  <a:cxn ang="0">
                    <a:pos x="287" y="713"/>
                  </a:cxn>
                  <a:cxn ang="0">
                    <a:pos x="360" y="720"/>
                  </a:cxn>
                  <a:cxn ang="0">
                    <a:pos x="433" y="713"/>
                  </a:cxn>
                  <a:cxn ang="0">
                    <a:pos x="500" y="692"/>
                  </a:cxn>
                  <a:cxn ang="0">
                    <a:pos x="561" y="659"/>
                  </a:cxn>
                  <a:cxn ang="0">
                    <a:pos x="615" y="615"/>
                  </a:cxn>
                  <a:cxn ang="0">
                    <a:pos x="659" y="562"/>
                  </a:cxn>
                  <a:cxn ang="0">
                    <a:pos x="692" y="500"/>
                  </a:cxn>
                  <a:cxn ang="0">
                    <a:pos x="713" y="433"/>
                  </a:cxn>
                  <a:cxn ang="0">
                    <a:pos x="720" y="360"/>
                  </a:cxn>
                  <a:cxn ang="0">
                    <a:pos x="713" y="288"/>
                  </a:cxn>
                  <a:cxn ang="0">
                    <a:pos x="692" y="220"/>
                  </a:cxn>
                  <a:cxn ang="0">
                    <a:pos x="659" y="159"/>
                  </a:cxn>
                  <a:cxn ang="0">
                    <a:pos x="615" y="106"/>
                  </a:cxn>
                  <a:cxn ang="0">
                    <a:pos x="561" y="62"/>
                  </a:cxn>
                  <a:cxn ang="0">
                    <a:pos x="500" y="29"/>
                  </a:cxn>
                  <a:cxn ang="0">
                    <a:pos x="433" y="8"/>
                  </a:cxn>
                  <a:cxn ang="0">
                    <a:pos x="360" y="0"/>
                  </a:cxn>
                </a:cxnLst>
                <a:rect l="0" t="0" r="r" b="b"/>
                <a:pathLst>
                  <a:path w="720" h="720">
                    <a:moveTo>
                      <a:pt x="360" y="0"/>
                    </a:moveTo>
                    <a:lnTo>
                      <a:pt x="287" y="8"/>
                    </a:lnTo>
                    <a:lnTo>
                      <a:pt x="220" y="29"/>
                    </a:lnTo>
                    <a:lnTo>
                      <a:pt x="159" y="62"/>
                    </a:lnTo>
                    <a:lnTo>
                      <a:pt x="105" y="106"/>
                    </a:lnTo>
                    <a:lnTo>
                      <a:pt x="61" y="159"/>
                    </a:lnTo>
                    <a:lnTo>
                      <a:pt x="28" y="220"/>
                    </a:lnTo>
                    <a:lnTo>
                      <a:pt x="7" y="288"/>
                    </a:lnTo>
                    <a:lnTo>
                      <a:pt x="0" y="360"/>
                    </a:lnTo>
                    <a:lnTo>
                      <a:pt x="7" y="433"/>
                    </a:lnTo>
                    <a:lnTo>
                      <a:pt x="28" y="500"/>
                    </a:lnTo>
                    <a:lnTo>
                      <a:pt x="61" y="562"/>
                    </a:lnTo>
                    <a:lnTo>
                      <a:pt x="105" y="615"/>
                    </a:lnTo>
                    <a:lnTo>
                      <a:pt x="159" y="659"/>
                    </a:lnTo>
                    <a:lnTo>
                      <a:pt x="220" y="692"/>
                    </a:lnTo>
                    <a:lnTo>
                      <a:pt x="287" y="713"/>
                    </a:lnTo>
                    <a:lnTo>
                      <a:pt x="360" y="720"/>
                    </a:lnTo>
                    <a:lnTo>
                      <a:pt x="433" y="713"/>
                    </a:lnTo>
                    <a:lnTo>
                      <a:pt x="500" y="692"/>
                    </a:lnTo>
                    <a:lnTo>
                      <a:pt x="561" y="659"/>
                    </a:lnTo>
                    <a:lnTo>
                      <a:pt x="615" y="615"/>
                    </a:lnTo>
                    <a:lnTo>
                      <a:pt x="659" y="562"/>
                    </a:lnTo>
                    <a:lnTo>
                      <a:pt x="692" y="500"/>
                    </a:lnTo>
                    <a:lnTo>
                      <a:pt x="713" y="433"/>
                    </a:lnTo>
                    <a:lnTo>
                      <a:pt x="720" y="360"/>
                    </a:lnTo>
                    <a:lnTo>
                      <a:pt x="713" y="288"/>
                    </a:lnTo>
                    <a:lnTo>
                      <a:pt x="692" y="220"/>
                    </a:lnTo>
                    <a:lnTo>
                      <a:pt x="659" y="159"/>
                    </a:lnTo>
                    <a:lnTo>
                      <a:pt x="615" y="106"/>
                    </a:lnTo>
                    <a:lnTo>
                      <a:pt x="561" y="62"/>
                    </a:lnTo>
                    <a:lnTo>
                      <a:pt x="500" y="29"/>
                    </a:lnTo>
                    <a:lnTo>
                      <a:pt x="433" y="8"/>
                    </a:lnTo>
                    <a:lnTo>
                      <a:pt x="36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2310" name="Freeform 22"/>
              <p:cNvSpPr/>
              <p:nvPr/>
            </p:nvSpPr>
            <p:spPr bwMode="auto">
              <a:xfrm>
                <a:off x="9000" y="330"/>
                <a:ext cx="720" cy="720"/>
              </a:xfrm>
              <a:custGeom>
                <a:avLst/>
                <a:gdLst/>
                <a:ahLst/>
                <a:cxnLst>
                  <a:cxn ang="0">
                    <a:pos x="0" y="360"/>
                  </a:cxn>
                  <a:cxn ang="0">
                    <a:pos x="7" y="288"/>
                  </a:cxn>
                  <a:cxn ang="0">
                    <a:pos x="28" y="220"/>
                  </a:cxn>
                  <a:cxn ang="0">
                    <a:pos x="61" y="159"/>
                  </a:cxn>
                  <a:cxn ang="0">
                    <a:pos x="105" y="106"/>
                  </a:cxn>
                  <a:cxn ang="0">
                    <a:pos x="159" y="62"/>
                  </a:cxn>
                  <a:cxn ang="0">
                    <a:pos x="220" y="29"/>
                  </a:cxn>
                  <a:cxn ang="0">
                    <a:pos x="287" y="8"/>
                  </a:cxn>
                  <a:cxn ang="0">
                    <a:pos x="360" y="0"/>
                  </a:cxn>
                  <a:cxn ang="0">
                    <a:pos x="433" y="8"/>
                  </a:cxn>
                  <a:cxn ang="0">
                    <a:pos x="500" y="29"/>
                  </a:cxn>
                  <a:cxn ang="0">
                    <a:pos x="561" y="62"/>
                  </a:cxn>
                  <a:cxn ang="0">
                    <a:pos x="615" y="106"/>
                  </a:cxn>
                  <a:cxn ang="0">
                    <a:pos x="659" y="159"/>
                  </a:cxn>
                  <a:cxn ang="0">
                    <a:pos x="692" y="220"/>
                  </a:cxn>
                  <a:cxn ang="0">
                    <a:pos x="713" y="288"/>
                  </a:cxn>
                  <a:cxn ang="0">
                    <a:pos x="720" y="360"/>
                  </a:cxn>
                  <a:cxn ang="0">
                    <a:pos x="713" y="433"/>
                  </a:cxn>
                  <a:cxn ang="0">
                    <a:pos x="692" y="500"/>
                  </a:cxn>
                  <a:cxn ang="0">
                    <a:pos x="659" y="562"/>
                  </a:cxn>
                  <a:cxn ang="0">
                    <a:pos x="615" y="615"/>
                  </a:cxn>
                  <a:cxn ang="0">
                    <a:pos x="561" y="659"/>
                  </a:cxn>
                  <a:cxn ang="0">
                    <a:pos x="500" y="692"/>
                  </a:cxn>
                  <a:cxn ang="0">
                    <a:pos x="433" y="713"/>
                  </a:cxn>
                  <a:cxn ang="0">
                    <a:pos x="360" y="720"/>
                  </a:cxn>
                  <a:cxn ang="0">
                    <a:pos x="287" y="713"/>
                  </a:cxn>
                  <a:cxn ang="0">
                    <a:pos x="220" y="692"/>
                  </a:cxn>
                  <a:cxn ang="0">
                    <a:pos x="159" y="659"/>
                  </a:cxn>
                  <a:cxn ang="0">
                    <a:pos x="105" y="615"/>
                  </a:cxn>
                  <a:cxn ang="0">
                    <a:pos x="61" y="562"/>
                  </a:cxn>
                  <a:cxn ang="0">
                    <a:pos x="28" y="500"/>
                  </a:cxn>
                  <a:cxn ang="0">
                    <a:pos x="7" y="433"/>
                  </a:cxn>
                  <a:cxn ang="0">
                    <a:pos x="0" y="360"/>
                  </a:cxn>
                </a:cxnLst>
                <a:rect l="0" t="0" r="r" b="b"/>
                <a:pathLst>
                  <a:path w="720" h="720">
                    <a:moveTo>
                      <a:pt x="0" y="360"/>
                    </a:moveTo>
                    <a:lnTo>
                      <a:pt x="7" y="288"/>
                    </a:lnTo>
                    <a:lnTo>
                      <a:pt x="28" y="220"/>
                    </a:lnTo>
                    <a:lnTo>
                      <a:pt x="61" y="159"/>
                    </a:lnTo>
                    <a:lnTo>
                      <a:pt x="105" y="106"/>
                    </a:lnTo>
                    <a:lnTo>
                      <a:pt x="159" y="62"/>
                    </a:lnTo>
                    <a:lnTo>
                      <a:pt x="220" y="29"/>
                    </a:lnTo>
                    <a:lnTo>
                      <a:pt x="287" y="8"/>
                    </a:lnTo>
                    <a:lnTo>
                      <a:pt x="360" y="0"/>
                    </a:lnTo>
                    <a:lnTo>
                      <a:pt x="433" y="8"/>
                    </a:lnTo>
                    <a:lnTo>
                      <a:pt x="500" y="29"/>
                    </a:lnTo>
                    <a:lnTo>
                      <a:pt x="561" y="62"/>
                    </a:lnTo>
                    <a:lnTo>
                      <a:pt x="615" y="106"/>
                    </a:lnTo>
                    <a:lnTo>
                      <a:pt x="659" y="159"/>
                    </a:lnTo>
                    <a:lnTo>
                      <a:pt x="692" y="220"/>
                    </a:lnTo>
                    <a:lnTo>
                      <a:pt x="713" y="288"/>
                    </a:lnTo>
                    <a:lnTo>
                      <a:pt x="720" y="360"/>
                    </a:lnTo>
                    <a:lnTo>
                      <a:pt x="713" y="433"/>
                    </a:lnTo>
                    <a:lnTo>
                      <a:pt x="692" y="500"/>
                    </a:lnTo>
                    <a:lnTo>
                      <a:pt x="659" y="562"/>
                    </a:lnTo>
                    <a:lnTo>
                      <a:pt x="615" y="615"/>
                    </a:lnTo>
                    <a:lnTo>
                      <a:pt x="561" y="659"/>
                    </a:lnTo>
                    <a:lnTo>
                      <a:pt x="500" y="692"/>
                    </a:lnTo>
                    <a:lnTo>
                      <a:pt x="433" y="713"/>
                    </a:lnTo>
                    <a:lnTo>
                      <a:pt x="360" y="720"/>
                    </a:lnTo>
                    <a:lnTo>
                      <a:pt x="287" y="713"/>
                    </a:lnTo>
                    <a:lnTo>
                      <a:pt x="220" y="692"/>
                    </a:lnTo>
                    <a:lnTo>
                      <a:pt x="159" y="659"/>
                    </a:lnTo>
                    <a:lnTo>
                      <a:pt x="105" y="615"/>
                    </a:lnTo>
                    <a:lnTo>
                      <a:pt x="61" y="562"/>
                    </a:lnTo>
                    <a:lnTo>
                      <a:pt x="28" y="500"/>
                    </a:lnTo>
                    <a:lnTo>
                      <a:pt x="7" y="433"/>
                    </a:lnTo>
                    <a:lnTo>
                      <a:pt x="0" y="36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2311" name="Freeform 23"/>
              <p:cNvSpPr/>
              <p:nvPr/>
            </p:nvSpPr>
            <p:spPr bwMode="auto">
              <a:xfrm>
                <a:off x="11520" y="330"/>
                <a:ext cx="720" cy="720"/>
              </a:xfrm>
              <a:custGeom>
                <a:avLst/>
                <a:gdLst/>
                <a:ahLst/>
                <a:cxnLst>
                  <a:cxn ang="0">
                    <a:pos x="360" y="0"/>
                  </a:cxn>
                  <a:cxn ang="0">
                    <a:pos x="287" y="8"/>
                  </a:cxn>
                  <a:cxn ang="0">
                    <a:pos x="220" y="29"/>
                  </a:cxn>
                  <a:cxn ang="0">
                    <a:pos x="159" y="62"/>
                  </a:cxn>
                  <a:cxn ang="0">
                    <a:pos x="105" y="106"/>
                  </a:cxn>
                  <a:cxn ang="0">
                    <a:pos x="61" y="159"/>
                  </a:cxn>
                  <a:cxn ang="0">
                    <a:pos x="28" y="220"/>
                  </a:cxn>
                  <a:cxn ang="0">
                    <a:pos x="7" y="288"/>
                  </a:cxn>
                  <a:cxn ang="0">
                    <a:pos x="0" y="360"/>
                  </a:cxn>
                  <a:cxn ang="0">
                    <a:pos x="7" y="433"/>
                  </a:cxn>
                  <a:cxn ang="0">
                    <a:pos x="28" y="500"/>
                  </a:cxn>
                  <a:cxn ang="0">
                    <a:pos x="61" y="562"/>
                  </a:cxn>
                  <a:cxn ang="0">
                    <a:pos x="105" y="615"/>
                  </a:cxn>
                  <a:cxn ang="0">
                    <a:pos x="159" y="659"/>
                  </a:cxn>
                  <a:cxn ang="0">
                    <a:pos x="220" y="692"/>
                  </a:cxn>
                  <a:cxn ang="0">
                    <a:pos x="287" y="713"/>
                  </a:cxn>
                  <a:cxn ang="0">
                    <a:pos x="360" y="720"/>
                  </a:cxn>
                  <a:cxn ang="0">
                    <a:pos x="433" y="713"/>
                  </a:cxn>
                  <a:cxn ang="0">
                    <a:pos x="500" y="692"/>
                  </a:cxn>
                  <a:cxn ang="0">
                    <a:pos x="561" y="659"/>
                  </a:cxn>
                  <a:cxn ang="0">
                    <a:pos x="615" y="615"/>
                  </a:cxn>
                  <a:cxn ang="0">
                    <a:pos x="659" y="562"/>
                  </a:cxn>
                  <a:cxn ang="0">
                    <a:pos x="692" y="500"/>
                  </a:cxn>
                  <a:cxn ang="0">
                    <a:pos x="713" y="433"/>
                  </a:cxn>
                  <a:cxn ang="0">
                    <a:pos x="720" y="360"/>
                  </a:cxn>
                  <a:cxn ang="0">
                    <a:pos x="713" y="288"/>
                  </a:cxn>
                  <a:cxn ang="0">
                    <a:pos x="692" y="220"/>
                  </a:cxn>
                  <a:cxn ang="0">
                    <a:pos x="659" y="159"/>
                  </a:cxn>
                  <a:cxn ang="0">
                    <a:pos x="615" y="106"/>
                  </a:cxn>
                  <a:cxn ang="0">
                    <a:pos x="561" y="62"/>
                  </a:cxn>
                  <a:cxn ang="0">
                    <a:pos x="500" y="29"/>
                  </a:cxn>
                  <a:cxn ang="0">
                    <a:pos x="433" y="8"/>
                  </a:cxn>
                  <a:cxn ang="0">
                    <a:pos x="360" y="0"/>
                  </a:cxn>
                </a:cxnLst>
                <a:rect l="0" t="0" r="r" b="b"/>
                <a:pathLst>
                  <a:path w="720" h="720">
                    <a:moveTo>
                      <a:pt x="360" y="0"/>
                    </a:moveTo>
                    <a:lnTo>
                      <a:pt x="287" y="8"/>
                    </a:lnTo>
                    <a:lnTo>
                      <a:pt x="220" y="29"/>
                    </a:lnTo>
                    <a:lnTo>
                      <a:pt x="159" y="62"/>
                    </a:lnTo>
                    <a:lnTo>
                      <a:pt x="105" y="106"/>
                    </a:lnTo>
                    <a:lnTo>
                      <a:pt x="61" y="159"/>
                    </a:lnTo>
                    <a:lnTo>
                      <a:pt x="28" y="220"/>
                    </a:lnTo>
                    <a:lnTo>
                      <a:pt x="7" y="288"/>
                    </a:lnTo>
                    <a:lnTo>
                      <a:pt x="0" y="360"/>
                    </a:lnTo>
                    <a:lnTo>
                      <a:pt x="7" y="433"/>
                    </a:lnTo>
                    <a:lnTo>
                      <a:pt x="28" y="500"/>
                    </a:lnTo>
                    <a:lnTo>
                      <a:pt x="61" y="562"/>
                    </a:lnTo>
                    <a:lnTo>
                      <a:pt x="105" y="615"/>
                    </a:lnTo>
                    <a:lnTo>
                      <a:pt x="159" y="659"/>
                    </a:lnTo>
                    <a:lnTo>
                      <a:pt x="220" y="692"/>
                    </a:lnTo>
                    <a:lnTo>
                      <a:pt x="287" y="713"/>
                    </a:lnTo>
                    <a:lnTo>
                      <a:pt x="360" y="720"/>
                    </a:lnTo>
                    <a:lnTo>
                      <a:pt x="433" y="713"/>
                    </a:lnTo>
                    <a:lnTo>
                      <a:pt x="500" y="692"/>
                    </a:lnTo>
                    <a:lnTo>
                      <a:pt x="561" y="659"/>
                    </a:lnTo>
                    <a:lnTo>
                      <a:pt x="615" y="615"/>
                    </a:lnTo>
                    <a:lnTo>
                      <a:pt x="659" y="562"/>
                    </a:lnTo>
                    <a:lnTo>
                      <a:pt x="692" y="500"/>
                    </a:lnTo>
                    <a:lnTo>
                      <a:pt x="713" y="433"/>
                    </a:lnTo>
                    <a:lnTo>
                      <a:pt x="720" y="360"/>
                    </a:lnTo>
                    <a:lnTo>
                      <a:pt x="713" y="288"/>
                    </a:lnTo>
                    <a:lnTo>
                      <a:pt x="692" y="220"/>
                    </a:lnTo>
                    <a:lnTo>
                      <a:pt x="659" y="159"/>
                    </a:lnTo>
                    <a:lnTo>
                      <a:pt x="615" y="106"/>
                    </a:lnTo>
                    <a:lnTo>
                      <a:pt x="561" y="62"/>
                    </a:lnTo>
                    <a:lnTo>
                      <a:pt x="500" y="29"/>
                    </a:lnTo>
                    <a:lnTo>
                      <a:pt x="433" y="8"/>
                    </a:lnTo>
                    <a:lnTo>
                      <a:pt x="36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2312" name="Freeform 24"/>
              <p:cNvSpPr/>
              <p:nvPr/>
            </p:nvSpPr>
            <p:spPr bwMode="auto">
              <a:xfrm>
                <a:off x="11520" y="330"/>
                <a:ext cx="720" cy="720"/>
              </a:xfrm>
              <a:custGeom>
                <a:avLst/>
                <a:gdLst/>
                <a:ahLst/>
                <a:cxnLst>
                  <a:cxn ang="0">
                    <a:pos x="0" y="360"/>
                  </a:cxn>
                  <a:cxn ang="0">
                    <a:pos x="7" y="288"/>
                  </a:cxn>
                  <a:cxn ang="0">
                    <a:pos x="28" y="220"/>
                  </a:cxn>
                  <a:cxn ang="0">
                    <a:pos x="61" y="159"/>
                  </a:cxn>
                  <a:cxn ang="0">
                    <a:pos x="105" y="106"/>
                  </a:cxn>
                  <a:cxn ang="0">
                    <a:pos x="159" y="62"/>
                  </a:cxn>
                  <a:cxn ang="0">
                    <a:pos x="220" y="29"/>
                  </a:cxn>
                  <a:cxn ang="0">
                    <a:pos x="287" y="8"/>
                  </a:cxn>
                  <a:cxn ang="0">
                    <a:pos x="360" y="0"/>
                  </a:cxn>
                  <a:cxn ang="0">
                    <a:pos x="433" y="8"/>
                  </a:cxn>
                  <a:cxn ang="0">
                    <a:pos x="500" y="29"/>
                  </a:cxn>
                  <a:cxn ang="0">
                    <a:pos x="561" y="62"/>
                  </a:cxn>
                  <a:cxn ang="0">
                    <a:pos x="615" y="106"/>
                  </a:cxn>
                  <a:cxn ang="0">
                    <a:pos x="659" y="159"/>
                  </a:cxn>
                  <a:cxn ang="0">
                    <a:pos x="692" y="220"/>
                  </a:cxn>
                  <a:cxn ang="0">
                    <a:pos x="713" y="288"/>
                  </a:cxn>
                  <a:cxn ang="0">
                    <a:pos x="720" y="360"/>
                  </a:cxn>
                  <a:cxn ang="0">
                    <a:pos x="713" y="433"/>
                  </a:cxn>
                  <a:cxn ang="0">
                    <a:pos x="692" y="500"/>
                  </a:cxn>
                  <a:cxn ang="0">
                    <a:pos x="659" y="562"/>
                  </a:cxn>
                  <a:cxn ang="0">
                    <a:pos x="615" y="615"/>
                  </a:cxn>
                  <a:cxn ang="0">
                    <a:pos x="561" y="659"/>
                  </a:cxn>
                  <a:cxn ang="0">
                    <a:pos x="500" y="692"/>
                  </a:cxn>
                  <a:cxn ang="0">
                    <a:pos x="433" y="713"/>
                  </a:cxn>
                  <a:cxn ang="0">
                    <a:pos x="360" y="720"/>
                  </a:cxn>
                  <a:cxn ang="0">
                    <a:pos x="287" y="713"/>
                  </a:cxn>
                  <a:cxn ang="0">
                    <a:pos x="220" y="692"/>
                  </a:cxn>
                  <a:cxn ang="0">
                    <a:pos x="159" y="659"/>
                  </a:cxn>
                  <a:cxn ang="0">
                    <a:pos x="105" y="615"/>
                  </a:cxn>
                  <a:cxn ang="0">
                    <a:pos x="61" y="562"/>
                  </a:cxn>
                  <a:cxn ang="0">
                    <a:pos x="28" y="500"/>
                  </a:cxn>
                  <a:cxn ang="0">
                    <a:pos x="7" y="433"/>
                  </a:cxn>
                  <a:cxn ang="0">
                    <a:pos x="0" y="360"/>
                  </a:cxn>
                </a:cxnLst>
                <a:rect l="0" t="0" r="r" b="b"/>
                <a:pathLst>
                  <a:path w="720" h="720">
                    <a:moveTo>
                      <a:pt x="0" y="360"/>
                    </a:moveTo>
                    <a:lnTo>
                      <a:pt x="7" y="288"/>
                    </a:lnTo>
                    <a:lnTo>
                      <a:pt x="28" y="220"/>
                    </a:lnTo>
                    <a:lnTo>
                      <a:pt x="61" y="159"/>
                    </a:lnTo>
                    <a:lnTo>
                      <a:pt x="105" y="106"/>
                    </a:lnTo>
                    <a:lnTo>
                      <a:pt x="159" y="62"/>
                    </a:lnTo>
                    <a:lnTo>
                      <a:pt x="220" y="29"/>
                    </a:lnTo>
                    <a:lnTo>
                      <a:pt x="287" y="8"/>
                    </a:lnTo>
                    <a:lnTo>
                      <a:pt x="360" y="0"/>
                    </a:lnTo>
                    <a:lnTo>
                      <a:pt x="433" y="8"/>
                    </a:lnTo>
                    <a:lnTo>
                      <a:pt x="500" y="29"/>
                    </a:lnTo>
                    <a:lnTo>
                      <a:pt x="561" y="62"/>
                    </a:lnTo>
                    <a:lnTo>
                      <a:pt x="615" y="106"/>
                    </a:lnTo>
                    <a:lnTo>
                      <a:pt x="659" y="159"/>
                    </a:lnTo>
                    <a:lnTo>
                      <a:pt x="692" y="220"/>
                    </a:lnTo>
                    <a:lnTo>
                      <a:pt x="713" y="288"/>
                    </a:lnTo>
                    <a:lnTo>
                      <a:pt x="720" y="360"/>
                    </a:lnTo>
                    <a:lnTo>
                      <a:pt x="713" y="433"/>
                    </a:lnTo>
                    <a:lnTo>
                      <a:pt x="692" y="500"/>
                    </a:lnTo>
                    <a:lnTo>
                      <a:pt x="659" y="562"/>
                    </a:lnTo>
                    <a:lnTo>
                      <a:pt x="615" y="615"/>
                    </a:lnTo>
                    <a:lnTo>
                      <a:pt x="561" y="659"/>
                    </a:lnTo>
                    <a:lnTo>
                      <a:pt x="500" y="692"/>
                    </a:lnTo>
                    <a:lnTo>
                      <a:pt x="433" y="713"/>
                    </a:lnTo>
                    <a:lnTo>
                      <a:pt x="360" y="720"/>
                    </a:lnTo>
                    <a:lnTo>
                      <a:pt x="287" y="713"/>
                    </a:lnTo>
                    <a:lnTo>
                      <a:pt x="220" y="692"/>
                    </a:lnTo>
                    <a:lnTo>
                      <a:pt x="159" y="659"/>
                    </a:lnTo>
                    <a:lnTo>
                      <a:pt x="105" y="615"/>
                    </a:lnTo>
                    <a:lnTo>
                      <a:pt x="61" y="562"/>
                    </a:lnTo>
                    <a:lnTo>
                      <a:pt x="28" y="500"/>
                    </a:lnTo>
                    <a:lnTo>
                      <a:pt x="7" y="433"/>
                    </a:lnTo>
                    <a:lnTo>
                      <a:pt x="0" y="36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2313" name="Freeform 25"/>
              <p:cNvSpPr/>
              <p:nvPr/>
            </p:nvSpPr>
            <p:spPr bwMode="auto">
              <a:xfrm>
                <a:off x="9000" y="2370"/>
                <a:ext cx="720" cy="720"/>
              </a:xfrm>
              <a:custGeom>
                <a:avLst/>
                <a:gdLst/>
                <a:ahLst/>
                <a:cxnLst>
                  <a:cxn ang="0">
                    <a:pos x="360" y="0"/>
                  </a:cxn>
                  <a:cxn ang="0">
                    <a:pos x="287" y="8"/>
                  </a:cxn>
                  <a:cxn ang="0">
                    <a:pos x="220" y="29"/>
                  </a:cxn>
                  <a:cxn ang="0">
                    <a:pos x="159" y="62"/>
                  </a:cxn>
                  <a:cxn ang="0">
                    <a:pos x="105" y="106"/>
                  </a:cxn>
                  <a:cxn ang="0">
                    <a:pos x="61" y="159"/>
                  </a:cxn>
                  <a:cxn ang="0">
                    <a:pos x="28" y="220"/>
                  </a:cxn>
                  <a:cxn ang="0">
                    <a:pos x="7" y="288"/>
                  </a:cxn>
                  <a:cxn ang="0">
                    <a:pos x="0" y="360"/>
                  </a:cxn>
                  <a:cxn ang="0">
                    <a:pos x="7" y="433"/>
                  </a:cxn>
                  <a:cxn ang="0">
                    <a:pos x="28" y="500"/>
                  </a:cxn>
                  <a:cxn ang="0">
                    <a:pos x="61" y="562"/>
                  </a:cxn>
                  <a:cxn ang="0">
                    <a:pos x="105" y="615"/>
                  </a:cxn>
                  <a:cxn ang="0">
                    <a:pos x="159" y="659"/>
                  </a:cxn>
                  <a:cxn ang="0">
                    <a:pos x="220" y="692"/>
                  </a:cxn>
                  <a:cxn ang="0">
                    <a:pos x="287" y="713"/>
                  </a:cxn>
                  <a:cxn ang="0">
                    <a:pos x="360" y="720"/>
                  </a:cxn>
                  <a:cxn ang="0">
                    <a:pos x="433" y="713"/>
                  </a:cxn>
                  <a:cxn ang="0">
                    <a:pos x="500" y="692"/>
                  </a:cxn>
                  <a:cxn ang="0">
                    <a:pos x="561" y="659"/>
                  </a:cxn>
                  <a:cxn ang="0">
                    <a:pos x="615" y="615"/>
                  </a:cxn>
                  <a:cxn ang="0">
                    <a:pos x="659" y="562"/>
                  </a:cxn>
                  <a:cxn ang="0">
                    <a:pos x="692" y="500"/>
                  </a:cxn>
                  <a:cxn ang="0">
                    <a:pos x="713" y="433"/>
                  </a:cxn>
                  <a:cxn ang="0">
                    <a:pos x="720" y="360"/>
                  </a:cxn>
                  <a:cxn ang="0">
                    <a:pos x="713" y="288"/>
                  </a:cxn>
                  <a:cxn ang="0">
                    <a:pos x="692" y="220"/>
                  </a:cxn>
                  <a:cxn ang="0">
                    <a:pos x="659" y="159"/>
                  </a:cxn>
                  <a:cxn ang="0">
                    <a:pos x="615" y="106"/>
                  </a:cxn>
                  <a:cxn ang="0">
                    <a:pos x="561" y="62"/>
                  </a:cxn>
                  <a:cxn ang="0">
                    <a:pos x="500" y="29"/>
                  </a:cxn>
                  <a:cxn ang="0">
                    <a:pos x="433" y="8"/>
                  </a:cxn>
                  <a:cxn ang="0">
                    <a:pos x="360" y="0"/>
                  </a:cxn>
                </a:cxnLst>
                <a:rect l="0" t="0" r="r" b="b"/>
                <a:pathLst>
                  <a:path w="720" h="720">
                    <a:moveTo>
                      <a:pt x="360" y="0"/>
                    </a:moveTo>
                    <a:lnTo>
                      <a:pt x="287" y="8"/>
                    </a:lnTo>
                    <a:lnTo>
                      <a:pt x="220" y="29"/>
                    </a:lnTo>
                    <a:lnTo>
                      <a:pt x="159" y="62"/>
                    </a:lnTo>
                    <a:lnTo>
                      <a:pt x="105" y="106"/>
                    </a:lnTo>
                    <a:lnTo>
                      <a:pt x="61" y="159"/>
                    </a:lnTo>
                    <a:lnTo>
                      <a:pt x="28" y="220"/>
                    </a:lnTo>
                    <a:lnTo>
                      <a:pt x="7" y="288"/>
                    </a:lnTo>
                    <a:lnTo>
                      <a:pt x="0" y="360"/>
                    </a:lnTo>
                    <a:lnTo>
                      <a:pt x="7" y="433"/>
                    </a:lnTo>
                    <a:lnTo>
                      <a:pt x="28" y="500"/>
                    </a:lnTo>
                    <a:lnTo>
                      <a:pt x="61" y="562"/>
                    </a:lnTo>
                    <a:lnTo>
                      <a:pt x="105" y="615"/>
                    </a:lnTo>
                    <a:lnTo>
                      <a:pt x="159" y="659"/>
                    </a:lnTo>
                    <a:lnTo>
                      <a:pt x="220" y="692"/>
                    </a:lnTo>
                    <a:lnTo>
                      <a:pt x="287" y="713"/>
                    </a:lnTo>
                    <a:lnTo>
                      <a:pt x="360" y="720"/>
                    </a:lnTo>
                    <a:lnTo>
                      <a:pt x="433" y="713"/>
                    </a:lnTo>
                    <a:lnTo>
                      <a:pt x="500" y="692"/>
                    </a:lnTo>
                    <a:lnTo>
                      <a:pt x="561" y="659"/>
                    </a:lnTo>
                    <a:lnTo>
                      <a:pt x="615" y="615"/>
                    </a:lnTo>
                    <a:lnTo>
                      <a:pt x="659" y="562"/>
                    </a:lnTo>
                    <a:lnTo>
                      <a:pt x="692" y="500"/>
                    </a:lnTo>
                    <a:lnTo>
                      <a:pt x="713" y="433"/>
                    </a:lnTo>
                    <a:lnTo>
                      <a:pt x="720" y="360"/>
                    </a:lnTo>
                    <a:lnTo>
                      <a:pt x="713" y="288"/>
                    </a:lnTo>
                    <a:lnTo>
                      <a:pt x="692" y="220"/>
                    </a:lnTo>
                    <a:lnTo>
                      <a:pt x="659" y="159"/>
                    </a:lnTo>
                    <a:lnTo>
                      <a:pt x="615" y="106"/>
                    </a:lnTo>
                    <a:lnTo>
                      <a:pt x="561" y="62"/>
                    </a:lnTo>
                    <a:lnTo>
                      <a:pt x="500" y="29"/>
                    </a:lnTo>
                    <a:lnTo>
                      <a:pt x="433" y="8"/>
                    </a:lnTo>
                    <a:lnTo>
                      <a:pt x="36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2314" name="Freeform 26"/>
              <p:cNvSpPr/>
              <p:nvPr/>
            </p:nvSpPr>
            <p:spPr bwMode="auto">
              <a:xfrm>
                <a:off x="9000" y="2370"/>
                <a:ext cx="720" cy="720"/>
              </a:xfrm>
              <a:custGeom>
                <a:avLst/>
                <a:gdLst/>
                <a:ahLst/>
                <a:cxnLst>
                  <a:cxn ang="0">
                    <a:pos x="0" y="360"/>
                  </a:cxn>
                  <a:cxn ang="0">
                    <a:pos x="7" y="288"/>
                  </a:cxn>
                  <a:cxn ang="0">
                    <a:pos x="28" y="220"/>
                  </a:cxn>
                  <a:cxn ang="0">
                    <a:pos x="61" y="159"/>
                  </a:cxn>
                  <a:cxn ang="0">
                    <a:pos x="105" y="106"/>
                  </a:cxn>
                  <a:cxn ang="0">
                    <a:pos x="159" y="62"/>
                  </a:cxn>
                  <a:cxn ang="0">
                    <a:pos x="220" y="29"/>
                  </a:cxn>
                  <a:cxn ang="0">
                    <a:pos x="287" y="8"/>
                  </a:cxn>
                  <a:cxn ang="0">
                    <a:pos x="360" y="0"/>
                  </a:cxn>
                  <a:cxn ang="0">
                    <a:pos x="433" y="8"/>
                  </a:cxn>
                  <a:cxn ang="0">
                    <a:pos x="500" y="29"/>
                  </a:cxn>
                  <a:cxn ang="0">
                    <a:pos x="561" y="62"/>
                  </a:cxn>
                  <a:cxn ang="0">
                    <a:pos x="615" y="106"/>
                  </a:cxn>
                  <a:cxn ang="0">
                    <a:pos x="659" y="159"/>
                  </a:cxn>
                  <a:cxn ang="0">
                    <a:pos x="692" y="220"/>
                  </a:cxn>
                  <a:cxn ang="0">
                    <a:pos x="713" y="288"/>
                  </a:cxn>
                  <a:cxn ang="0">
                    <a:pos x="720" y="360"/>
                  </a:cxn>
                  <a:cxn ang="0">
                    <a:pos x="713" y="433"/>
                  </a:cxn>
                  <a:cxn ang="0">
                    <a:pos x="692" y="500"/>
                  </a:cxn>
                  <a:cxn ang="0">
                    <a:pos x="659" y="562"/>
                  </a:cxn>
                  <a:cxn ang="0">
                    <a:pos x="615" y="615"/>
                  </a:cxn>
                  <a:cxn ang="0">
                    <a:pos x="561" y="659"/>
                  </a:cxn>
                  <a:cxn ang="0">
                    <a:pos x="500" y="692"/>
                  </a:cxn>
                  <a:cxn ang="0">
                    <a:pos x="433" y="713"/>
                  </a:cxn>
                  <a:cxn ang="0">
                    <a:pos x="360" y="720"/>
                  </a:cxn>
                  <a:cxn ang="0">
                    <a:pos x="287" y="713"/>
                  </a:cxn>
                  <a:cxn ang="0">
                    <a:pos x="220" y="692"/>
                  </a:cxn>
                  <a:cxn ang="0">
                    <a:pos x="159" y="659"/>
                  </a:cxn>
                  <a:cxn ang="0">
                    <a:pos x="105" y="615"/>
                  </a:cxn>
                  <a:cxn ang="0">
                    <a:pos x="61" y="562"/>
                  </a:cxn>
                  <a:cxn ang="0">
                    <a:pos x="28" y="500"/>
                  </a:cxn>
                  <a:cxn ang="0">
                    <a:pos x="7" y="433"/>
                  </a:cxn>
                  <a:cxn ang="0">
                    <a:pos x="0" y="360"/>
                  </a:cxn>
                </a:cxnLst>
                <a:rect l="0" t="0" r="r" b="b"/>
                <a:pathLst>
                  <a:path w="720" h="720">
                    <a:moveTo>
                      <a:pt x="0" y="360"/>
                    </a:moveTo>
                    <a:lnTo>
                      <a:pt x="7" y="288"/>
                    </a:lnTo>
                    <a:lnTo>
                      <a:pt x="28" y="220"/>
                    </a:lnTo>
                    <a:lnTo>
                      <a:pt x="61" y="159"/>
                    </a:lnTo>
                    <a:lnTo>
                      <a:pt x="105" y="106"/>
                    </a:lnTo>
                    <a:lnTo>
                      <a:pt x="159" y="62"/>
                    </a:lnTo>
                    <a:lnTo>
                      <a:pt x="220" y="29"/>
                    </a:lnTo>
                    <a:lnTo>
                      <a:pt x="287" y="8"/>
                    </a:lnTo>
                    <a:lnTo>
                      <a:pt x="360" y="0"/>
                    </a:lnTo>
                    <a:lnTo>
                      <a:pt x="433" y="8"/>
                    </a:lnTo>
                    <a:lnTo>
                      <a:pt x="500" y="29"/>
                    </a:lnTo>
                    <a:lnTo>
                      <a:pt x="561" y="62"/>
                    </a:lnTo>
                    <a:lnTo>
                      <a:pt x="615" y="106"/>
                    </a:lnTo>
                    <a:lnTo>
                      <a:pt x="659" y="159"/>
                    </a:lnTo>
                    <a:lnTo>
                      <a:pt x="692" y="220"/>
                    </a:lnTo>
                    <a:lnTo>
                      <a:pt x="713" y="288"/>
                    </a:lnTo>
                    <a:lnTo>
                      <a:pt x="720" y="360"/>
                    </a:lnTo>
                    <a:lnTo>
                      <a:pt x="713" y="433"/>
                    </a:lnTo>
                    <a:lnTo>
                      <a:pt x="692" y="500"/>
                    </a:lnTo>
                    <a:lnTo>
                      <a:pt x="659" y="562"/>
                    </a:lnTo>
                    <a:lnTo>
                      <a:pt x="615" y="615"/>
                    </a:lnTo>
                    <a:lnTo>
                      <a:pt x="561" y="659"/>
                    </a:lnTo>
                    <a:lnTo>
                      <a:pt x="500" y="692"/>
                    </a:lnTo>
                    <a:lnTo>
                      <a:pt x="433" y="713"/>
                    </a:lnTo>
                    <a:lnTo>
                      <a:pt x="360" y="720"/>
                    </a:lnTo>
                    <a:lnTo>
                      <a:pt x="287" y="713"/>
                    </a:lnTo>
                    <a:lnTo>
                      <a:pt x="220" y="692"/>
                    </a:lnTo>
                    <a:lnTo>
                      <a:pt x="159" y="659"/>
                    </a:lnTo>
                    <a:lnTo>
                      <a:pt x="105" y="615"/>
                    </a:lnTo>
                    <a:lnTo>
                      <a:pt x="61" y="562"/>
                    </a:lnTo>
                    <a:lnTo>
                      <a:pt x="28" y="500"/>
                    </a:lnTo>
                    <a:lnTo>
                      <a:pt x="7" y="433"/>
                    </a:lnTo>
                    <a:lnTo>
                      <a:pt x="0" y="360"/>
                    </a:lnTo>
                    <a:close/>
                  </a:path>
                </a:pathLst>
              </a:custGeom>
              <a:noFill/>
              <a:ln w="9144">
                <a:solidFill>
                  <a:srgbClr val="000000"/>
                </a:solidFill>
                <a:prstDash val="solid"/>
                <a:round/>
              </a:ln>
            </p:spPr>
            <p:txBody>
              <a:bodyPr vert="horz" wrap="square" lIns="91440" tIns="45720" rIns="91440" bIns="45720" numCol="1" anchor="t" anchorCtr="0" compatLnSpc="1"/>
              <a:lstStyle/>
              <a:p>
                <a:endParaRPr lang="en-US"/>
              </a:p>
            </p:txBody>
          </p:sp>
          <p:sp>
            <p:nvSpPr>
              <p:cNvPr id="12315" name="Freeform 27"/>
              <p:cNvSpPr/>
              <p:nvPr/>
            </p:nvSpPr>
            <p:spPr bwMode="auto">
              <a:xfrm>
                <a:off x="11520" y="2370"/>
                <a:ext cx="720" cy="720"/>
              </a:xfrm>
              <a:custGeom>
                <a:avLst/>
                <a:gdLst/>
                <a:ahLst/>
                <a:cxnLst>
                  <a:cxn ang="0">
                    <a:pos x="360" y="0"/>
                  </a:cxn>
                  <a:cxn ang="0">
                    <a:pos x="287" y="8"/>
                  </a:cxn>
                  <a:cxn ang="0">
                    <a:pos x="220" y="29"/>
                  </a:cxn>
                  <a:cxn ang="0">
                    <a:pos x="159" y="62"/>
                  </a:cxn>
                  <a:cxn ang="0">
                    <a:pos x="105" y="106"/>
                  </a:cxn>
                  <a:cxn ang="0">
                    <a:pos x="61" y="159"/>
                  </a:cxn>
                  <a:cxn ang="0">
                    <a:pos x="28" y="220"/>
                  </a:cxn>
                  <a:cxn ang="0">
                    <a:pos x="7" y="288"/>
                  </a:cxn>
                  <a:cxn ang="0">
                    <a:pos x="0" y="360"/>
                  </a:cxn>
                  <a:cxn ang="0">
                    <a:pos x="7" y="433"/>
                  </a:cxn>
                  <a:cxn ang="0">
                    <a:pos x="28" y="500"/>
                  </a:cxn>
                  <a:cxn ang="0">
                    <a:pos x="61" y="562"/>
                  </a:cxn>
                  <a:cxn ang="0">
                    <a:pos x="105" y="615"/>
                  </a:cxn>
                  <a:cxn ang="0">
                    <a:pos x="159" y="659"/>
                  </a:cxn>
                  <a:cxn ang="0">
                    <a:pos x="220" y="692"/>
                  </a:cxn>
                  <a:cxn ang="0">
                    <a:pos x="287" y="713"/>
                  </a:cxn>
                  <a:cxn ang="0">
                    <a:pos x="360" y="720"/>
                  </a:cxn>
                  <a:cxn ang="0">
                    <a:pos x="433" y="713"/>
                  </a:cxn>
                  <a:cxn ang="0">
                    <a:pos x="500" y="692"/>
                  </a:cxn>
                  <a:cxn ang="0">
                    <a:pos x="561" y="659"/>
                  </a:cxn>
                  <a:cxn ang="0">
                    <a:pos x="615" y="615"/>
                  </a:cxn>
                  <a:cxn ang="0">
                    <a:pos x="659" y="562"/>
                  </a:cxn>
                  <a:cxn ang="0">
                    <a:pos x="692" y="500"/>
                  </a:cxn>
                  <a:cxn ang="0">
                    <a:pos x="713" y="433"/>
                  </a:cxn>
                  <a:cxn ang="0">
                    <a:pos x="720" y="360"/>
                  </a:cxn>
                  <a:cxn ang="0">
                    <a:pos x="713" y="288"/>
                  </a:cxn>
                  <a:cxn ang="0">
                    <a:pos x="692" y="220"/>
                  </a:cxn>
                  <a:cxn ang="0">
                    <a:pos x="659" y="159"/>
                  </a:cxn>
                  <a:cxn ang="0">
                    <a:pos x="615" y="106"/>
                  </a:cxn>
                  <a:cxn ang="0">
                    <a:pos x="561" y="62"/>
                  </a:cxn>
                  <a:cxn ang="0">
                    <a:pos x="500" y="29"/>
                  </a:cxn>
                  <a:cxn ang="0">
                    <a:pos x="433" y="8"/>
                  </a:cxn>
                  <a:cxn ang="0">
                    <a:pos x="360" y="0"/>
                  </a:cxn>
                </a:cxnLst>
                <a:rect l="0" t="0" r="r" b="b"/>
                <a:pathLst>
                  <a:path w="720" h="720">
                    <a:moveTo>
                      <a:pt x="360" y="0"/>
                    </a:moveTo>
                    <a:lnTo>
                      <a:pt x="287" y="8"/>
                    </a:lnTo>
                    <a:lnTo>
                      <a:pt x="220" y="29"/>
                    </a:lnTo>
                    <a:lnTo>
                      <a:pt x="159" y="62"/>
                    </a:lnTo>
                    <a:lnTo>
                      <a:pt x="105" y="106"/>
                    </a:lnTo>
                    <a:lnTo>
                      <a:pt x="61" y="159"/>
                    </a:lnTo>
                    <a:lnTo>
                      <a:pt x="28" y="220"/>
                    </a:lnTo>
                    <a:lnTo>
                      <a:pt x="7" y="288"/>
                    </a:lnTo>
                    <a:lnTo>
                      <a:pt x="0" y="360"/>
                    </a:lnTo>
                    <a:lnTo>
                      <a:pt x="7" y="433"/>
                    </a:lnTo>
                    <a:lnTo>
                      <a:pt x="28" y="500"/>
                    </a:lnTo>
                    <a:lnTo>
                      <a:pt x="61" y="562"/>
                    </a:lnTo>
                    <a:lnTo>
                      <a:pt x="105" y="615"/>
                    </a:lnTo>
                    <a:lnTo>
                      <a:pt x="159" y="659"/>
                    </a:lnTo>
                    <a:lnTo>
                      <a:pt x="220" y="692"/>
                    </a:lnTo>
                    <a:lnTo>
                      <a:pt x="287" y="713"/>
                    </a:lnTo>
                    <a:lnTo>
                      <a:pt x="360" y="720"/>
                    </a:lnTo>
                    <a:lnTo>
                      <a:pt x="433" y="713"/>
                    </a:lnTo>
                    <a:lnTo>
                      <a:pt x="500" y="692"/>
                    </a:lnTo>
                    <a:lnTo>
                      <a:pt x="561" y="659"/>
                    </a:lnTo>
                    <a:lnTo>
                      <a:pt x="615" y="615"/>
                    </a:lnTo>
                    <a:lnTo>
                      <a:pt x="659" y="562"/>
                    </a:lnTo>
                    <a:lnTo>
                      <a:pt x="692" y="500"/>
                    </a:lnTo>
                    <a:lnTo>
                      <a:pt x="713" y="433"/>
                    </a:lnTo>
                    <a:lnTo>
                      <a:pt x="720" y="360"/>
                    </a:lnTo>
                    <a:lnTo>
                      <a:pt x="713" y="288"/>
                    </a:lnTo>
                    <a:lnTo>
                      <a:pt x="692" y="220"/>
                    </a:lnTo>
                    <a:lnTo>
                      <a:pt x="659" y="159"/>
                    </a:lnTo>
                    <a:lnTo>
                      <a:pt x="615" y="106"/>
                    </a:lnTo>
                    <a:lnTo>
                      <a:pt x="561" y="62"/>
                    </a:lnTo>
                    <a:lnTo>
                      <a:pt x="500" y="29"/>
                    </a:lnTo>
                    <a:lnTo>
                      <a:pt x="433" y="8"/>
                    </a:lnTo>
                    <a:lnTo>
                      <a:pt x="360" y="0"/>
                    </a:lnTo>
                    <a:close/>
                  </a:path>
                </a:pathLst>
              </a:custGeom>
              <a:solidFill>
                <a:srgbClr val="4F81BC"/>
              </a:solidFill>
              <a:ln w="9525">
                <a:noFill/>
                <a:round/>
              </a:ln>
            </p:spPr>
            <p:txBody>
              <a:bodyPr vert="horz" wrap="square" lIns="91440" tIns="45720" rIns="91440" bIns="45720" numCol="1" anchor="t" anchorCtr="0" compatLnSpc="1"/>
              <a:lstStyle/>
              <a:p>
                <a:endParaRPr lang="en-US"/>
              </a:p>
            </p:txBody>
          </p:sp>
          <p:sp>
            <p:nvSpPr>
              <p:cNvPr id="12316" name="AutoShape 28"/>
              <p:cNvSpPr/>
              <p:nvPr/>
            </p:nvSpPr>
            <p:spPr bwMode="auto">
              <a:xfrm>
                <a:off x="9614" y="944"/>
                <a:ext cx="2626" cy="2146"/>
              </a:xfrm>
              <a:custGeom>
                <a:avLst/>
                <a:gdLst/>
                <a:ahLst/>
                <a:cxnLst>
                  <a:cxn ang="0">
                    <a:pos x="1906" y="1785"/>
                  </a:cxn>
                  <a:cxn ang="0">
                    <a:pos x="1913" y="1713"/>
                  </a:cxn>
                  <a:cxn ang="0">
                    <a:pos x="1934" y="1645"/>
                  </a:cxn>
                  <a:cxn ang="0">
                    <a:pos x="1967" y="1584"/>
                  </a:cxn>
                  <a:cxn ang="0">
                    <a:pos x="2011" y="1531"/>
                  </a:cxn>
                  <a:cxn ang="0">
                    <a:pos x="2065" y="1487"/>
                  </a:cxn>
                  <a:cxn ang="0">
                    <a:pos x="2126" y="1454"/>
                  </a:cxn>
                  <a:cxn ang="0">
                    <a:pos x="2193" y="1433"/>
                  </a:cxn>
                  <a:cxn ang="0">
                    <a:pos x="2266" y="1425"/>
                  </a:cxn>
                  <a:cxn ang="0">
                    <a:pos x="2339" y="1433"/>
                  </a:cxn>
                  <a:cxn ang="0">
                    <a:pos x="2406" y="1454"/>
                  </a:cxn>
                  <a:cxn ang="0">
                    <a:pos x="2467" y="1487"/>
                  </a:cxn>
                  <a:cxn ang="0">
                    <a:pos x="2521" y="1531"/>
                  </a:cxn>
                  <a:cxn ang="0">
                    <a:pos x="2565" y="1584"/>
                  </a:cxn>
                  <a:cxn ang="0">
                    <a:pos x="2598" y="1645"/>
                  </a:cxn>
                  <a:cxn ang="0">
                    <a:pos x="2619" y="1713"/>
                  </a:cxn>
                  <a:cxn ang="0">
                    <a:pos x="2626" y="1785"/>
                  </a:cxn>
                  <a:cxn ang="0">
                    <a:pos x="2619" y="1858"/>
                  </a:cxn>
                  <a:cxn ang="0">
                    <a:pos x="2598" y="1925"/>
                  </a:cxn>
                  <a:cxn ang="0">
                    <a:pos x="2565" y="1987"/>
                  </a:cxn>
                  <a:cxn ang="0">
                    <a:pos x="2521" y="2040"/>
                  </a:cxn>
                  <a:cxn ang="0">
                    <a:pos x="2467" y="2084"/>
                  </a:cxn>
                  <a:cxn ang="0">
                    <a:pos x="2406" y="2117"/>
                  </a:cxn>
                  <a:cxn ang="0">
                    <a:pos x="2339" y="2138"/>
                  </a:cxn>
                  <a:cxn ang="0">
                    <a:pos x="2266" y="2145"/>
                  </a:cxn>
                  <a:cxn ang="0">
                    <a:pos x="2193" y="2138"/>
                  </a:cxn>
                  <a:cxn ang="0">
                    <a:pos x="2126" y="2117"/>
                  </a:cxn>
                  <a:cxn ang="0">
                    <a:pos x="2065" y="2084"/>
                  </a:cxn>
                  <a:cxn ang="0">
                    <a:pos x="2011" y="2040"/>
                  </a:cxn>
                  <a:cxn ang="0">
                    <a:pos x="1967" y="1987"/>
                  </a:cxn>
                  <a:cxn ang="0">
                    <a:pos x="1934" y="1925"/>
                  </a:cxn>
                  <a:cxn ang="0">
                    <a:pos x="1913" y="1858"/>
                  </a:cxn>
                  <a:cxn ang="0">
                    <a:pos x="1906" y="1785"/>
                  </a:cxn>
                  <a:cxn ang="0">
                    <a:pos x="106" y="1785"/>
                  </a:cxn>
                  <a:cxn ang="0">
                    <a:pos x="1906" y="1785"/>
                  </a:cxn>
                  <a:cxn ang="0">
                    <a:pos x="2266" y="105"/>
                  </a:cxn>
                  <a:cxn ang="0">
                    <a:pos x="2266" y="1425"/>
                  </a:cxn>
                  <a:cxn ang="0">
                    <a:pos x="0" y="0"/>
                  </a:cxn>
                  <a:cxn ang="0">
                    <a:pos x="2010" y="1530"/>
                  </a:cxn>
                </a:cxnLst>
                <a:rect l="0" t="0" r="r" b="b"/>
                <a:pathLst>
                  <a:path w="2626" h="2146">
                    <a:moveTo>
                      <a:pt x="1906" y="1785"/>
                    </a:moveTo>
                    <a:lnTo>
                      <a:pt x="1913" y="1713"/>
                    </a:lnTo>
                    <a:lnTo>
                      <a:pt x="1934" y="1645"/>
                    </a:lnTo>
                    <a:lnTo>
                      <a:pt x="1967" y="1584"/>
                    </a:lnTo>
                    <a:lnTo>
                      <a:pt x="2011" y="1531"/>
                    </a:lnTo>
                    <a:lnTo>
                      <a:pt x="2065" y="1487"/>
                    </a:lnTo>
                    <a:lnTo>
                      <a:pt x="2126" y="1454"/>
                    </a:lnTo>
                    <a:lnTo>
                      <a:pt x="2193" y="1433"/>
                    </a:lnTo>
                    <a:lnTo>
                      <a:pt x="2266" y="1425"/>
                    </a:lnTo>
                    <a:lnTo>
                      <a:pt x="2339" y="1433"/>
                    </a:lnTo>
                    <a:lnTo>
                      <a:pt x="2406" y="1454"/>
                    </a:lnTo>
                    <a:lnTo>
                      <a:pt x="2467" y="1487"/>
                    </a:lnTo>
                    <a:lnTo>
                      <a:pt x="2521" y="1531"/>
                    </a:lnTo>
                    <a:lnTo>
                      <a:pt x="2565" y="1584"/>
                    </a:lnTo>
                    <a:lnTo>
                      <a:pt x="2598" y="1645"/>
                    </a:lnTo>
                    <a:lnTo>
                      <a:pt x="2619" y="1713"/>
                    </a:lnTo>
                    <a:lnTo>
                      <a:pt x="2626" y="1785"/>
                    </a:lnTo>
                    <a:lnTo>
                      <a:pt x="2619" y="1858"/>
                    </a:lnTo>
                    <a:lnTo>
                      <a:pt x="2598" y="1925"/>
                    </a:lnTo>
                    <a:lnTo>
                      <a:pt x="2565" y="1987"/>
                    </a:lnTo>
                    <a:lnTo>
                      <a:pt x="2521" y="2040"/>
                    </a:lnTo>
                    <a:lnTo>
                      <a:pt x="2467" y="2084"/>
                    </a:lnTo>
                    <a:lnTo>
                      <a:pt x="2406" y="2117"/>
                    </a:lnTo>
                    <a:lnTo>
                      <a:pt x="2339" y="2138"/>
                    </a:lnTo>
                    <a:lnTo>
                      <a:pt x="2266" y="2145"/>
                    </a:lnTo>
                    <a:lnTo>
                      <a:pt x="2193" y="2138"/>
                    </a:lnTo>
                    <a:lnTo>
                      <a:pt x="2126" y="2117"/>
                    </a:lnTo>
                    <a:lnTo>
                      <a:pt x="2065" y="2084"/>
                    </a:lnTo>
                    <a:lnTo>
                      <a:pt x="2011" y="2040"/>
                    </a:lnTo>
                    <a:lnTo>
                      <a:pt x="1967" y="1987"/>
                    </a:lnTo>
                    <a:lnTo>
                      <a:pt x="1934" y="1925"/>
                    </a:lnTo>
                    <a:lnTo>
                      <a:pt x="1913" y="1858"/>
                    </a:lnTo>
                    <a:lnTo>
                      <a:pt x="1906" y="1785"/>
                    </a:lnTo>
                    <a:close/>
                    <a:moveTo>
                      <a:pt x="106" y="1785"/>
                    </a:moveTo>
                    <a:lnTo>
                      <a:pt x="1906" y="1785"/>
                    </a:lnTo>
                    <a:moveTo>
                      <a:pt x="2266" y="105"/>
                    </a:moveTo>
                    <a:lnTo>
                      <a:pt x="2266" y="1425"/>
                    </a:lnTo>
                    <a:moveTo>
                      <a:pt x="0" y="0"/>
                    </a:moveTo>
                    <a:lnTo>
                      <a:pt x="2010" y="1530"/>
                    </a:lnTo>
                  </a:path>
                </a:pathLst>
              </a:custGeom>
              <a:noFill/>
              <a:ln w="9144">
                <a:solidFill>
                  <a:srgbClr val="000000"/>
                </a:solidFill>
                <a:round/>
              </a:ln>
            </p:spPr>
            <p:txBody>
              <a:bodyPr vert="horz" wrap="square" lIns="91440" tIns="45720" rIns="91440" bIns="45720" numCol="1" anchor="t" anchorCtr="0" compatLnSpc="1"/>
              <a:lstStyle/>
              <a:p>
                <a:endParaRPr lang="en-US"/>
              </a:p>
            </p:txBody>
          </p:sp>
          <p:sp>
            <p:nvSpPr>
              <p:cNvPr id="12317" name="Text Box 29"/>
              <p:cNvSpPr txBox="1">
                <a:spLocks noChangeArrowheads="1"/>
              </p:cNvSpPr>
              <p:nvPr/>
            </p:nvSpPr>
            <p:spPr bwMode="auto">
              <a:xfrm>
                <a:off x="10105" y="1054"/>
                <a:ext cx="163" cy="28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12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Calibri" panose="020F0502020204030204" pitchFamily="34" charset="0"/>
                    <a:cs typeface="Arial" panose="020B0604020202020204" pitchFamily="34" charset="0"/>
                  </a:rPr>
                  <a:t>2</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2318" name="Text Box 30"/>
              <p:cNvSpPr txBox="1">
                <a:spLocks noChangeArrowheads="1"/>
              </p:cNvSpPr>
              <p:nvPr/>
            </p:nvSpPr>
            <p:spPr bwMode="auto">
              <a:xfrm>
                <a:off x="12026" y="1534"/>
                <a:ext cx="163" cy="28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12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Calibri" panose="020F0502020204030204" pitchFamily="34" charset="0"/>
                    <a:cs typeface="Arial" panose="020B0604020202020204" pitchFamily="34" charset="0"/>
                  </a:rPr>
                  <a:t>3</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2319" name="Text Box 31"/>
              <p:cNvSpPr txBox="1">
                <a:spLocks noChangeArrowheads="1"/>
              </p:cNvSpPr>
              <p:nvPr/>
            </p:nvSpPr>
            <p:spPr bwMode="auto">
              <a:xfrm>
                <a:off x="10585" y="2735"/>
                <a:ext cx="163" cy="281"/>
              </a:xfrm>
              <a:prstGeom prst="rect">
                <a:avLst/>
              </a:prstGeom>
              <a:noFill/>
              <a:ln w="9525">
                <a:noFill/>
                <a:miter lim="800000"/>
              </a:ln>
            </p:spPr>
            <p:txBody>
              <a:bodyPr vert="horz" wrap="square" lIns="0" tIns="0" rIns="0" bIns="0" numCol="1" anchor="t" anchorCtr="0" compatLnSpc="1"/>
              <a:lstStyle/>
              <a:p>
                <a:pPr marL="0" marR="0" lvl="0" indent="0" algn="l" defTabSz="914400" rtl="0" eaLnBrk="1" fontAlgn="base" latinLnBrk="0" hangingPunct="1">
                  <a:lnSpc>
                    <a:spcPct val="112000"/>
                  </a:lnSpc>
                  <a:spcBef>
                    <a:spcPct val="0"/>
                  </a:spcBef>
                  <a:spcAft>
                    <a:spcPts val="1000"/>
                  </a:spcAft>
                  <a:buClrTx/>
                  <a:buSzTx/>
                  <a:buFontTx/>
                  <a:buNone/>
                </a:pPr>
                <a:r>
                  <a:rPr kumimoji="0" lang="en-US" sz="14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grpSp>
      <p:sp>
        <p:nvSpPr>
          <p:cNvPr id="12320" name="Rectangle 32"/>
          <p:cNvSpPr>
            <a:spLocks noChangeArrowheads="1"/>
          </p:cNvSpPr>
          <p:nvPr/>
        </p:nvSpPr>
        <p:spPr bwMode="auto">
          <a:xfrm>
            <a:off x="1219200" y="2362200"/>
            <a:ext cx="7263592" cy="369332"/>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5248275" algn="l"/>
              </a:tabLst>
            </a:pPr>
            <a:r>
              <a:rPr kumimoji="0" lang="en-US" sz="1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Complete Graph</a:t>
            </a:r>
            <a:r>
              <a:rPr kumimoji="0" lang="en-US" sz="1800" b="0" i="0" u="none" strike="noStrike" cap="none" normalizeH="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sz="1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Minimum Spanning Tree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err="1"/>
              <a:t>Kruskal</a:t>
            </a:r>
            <a:r>
              <a:rPr lang="en-US" sz="2200" dirty="0"/>
              <a:t> Algorithm</a:t>
            </a:r>
          </a:p>
          <a:p>
            <a:r>
              <a:rPr lang="en-US" sz="2200" dirty="0"/>
              <a:t>Prim’s Algorithm </a:t>
            </a:r>
          </a:p>
          <a:p>
            <a:endParaRPr lang="en-US" sz="2200" dirty="0"/>
          </a:p>
        </p:txBody>
      </p:sp>
      <p:sp>
        <p:nvSpPr>
          <p:cNvPr id="4" name="Date Placeholder 3"/>
          <p:cNvSpPr>
            <a:spLocks noGrp="1"/>
          </p:cNvSpPr>
          <p:nvPr>
            <p:ph type="dt" sz="half" idx="10"/>
          </p:nvPr>
        </p:nvSpPr>
        <p:spPr/>
        <p:txBody>
          <a:bodyPr/>
          <a:lstStyle/>
          <a:p>
            <a:fld id="{BDCDADF8-B155-42FD-8D10-A572B233AF4D}"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MST Algorithms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Kruskal's algorithm is a minimum spanning tree algorithm that takes a graph as input and finds the subset of the edges of that graph which</a:t>
            </a:r>
          </a:p>
          <a:p>
            <a:pPr lvl="1" algn="just"/>
            <a:r>
              <a:rPr lang="en-US" sz="2200" dirty="0"/>
              <a:t>form a tree that includes every vertex</a:t>
            </a:r>
          </a:p>
          <a:p>
            <a:pPr lvl="1" algn="just"/>
            <a:r>
              <a:rPr lang="en-US" sz="2200" dirty="0"/>
              <a:t>has the minimum sum of weights among all the trees that can be formed from the graph</a:t>
            </a:r>
          </a:p>
          <a:p>
            <a:pPr algn="just"/>
            <a:endParaRPr lang="en-US" sz="2200" dirty="0"/>
          </a:p>
        </p:txBody>
      </p:sp>
      <p:sp>
        <p:nvSpPr>
          <p:cNvPr id="4" name="Date Placeholder 3"/>
          <p:cNvSpPr>
            <a:spLocks noGrp="1"/>
          </p:cNvSpPr>
          <p:nvPr>
            <p:ph type="dt" sz="half" idx="10"/>
          </p:nvPr>
        </p:nvSpPr>
        <p:spPr/>
        <p:txBody>
          <a:bodyPr/>
          <a:lstStyle/>
          <a:p>
            <a:fld id="{7EE7B117-5695-4D77-B71B-1A8C50D0B72A}"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Kruskal’s Algorithm</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200" dirty="0"/>
              <a:t>We start from the edges with the lowest weight and keep adding edges until we </a:t>
            </a:r>
            <a:r>
              <a:rPr lang="en-US" sz="2200" dirty="0" err="1"/>
              <a:t>we</a:t>
            </a:r>
            <a:r>
              <a:rPr lang="en-US" sz="2200" dirty="0"/>
              <a:t> reach our goal.</a:t>
            </a:r>
          </a:p>
          <a:p>
            <a:pPr algn="just"/>
            <a:r>
              <a:rPr lang="en-US" sz="2200" dirty="0"/>
              <a:t>The steps for implementing Kruskal's algorithm are as follows:</a:t>
            </a:r>
          </a:p>
          <a:p>
            <a:pPr lvl="1" algn="just"/>
            <a:r>
              <a:rPr lang="en-US" sz="2200" dirty="0"/>
              <a:t>Sort all the edges from low weight to high</a:t>
            </a:r>
          </a:p>
          <a:p>
            <a:pPr lvl="1" algn="just"/>
            <a:r>
              <a:rPr lang="en-US" sz="2200" dirty="0"/>
              <a:t>Take the edge with the lowest weight and add it to the spanning tree. If adding the edge created a cycle, then reject this edge.</a:t>
            </a:r>
          </a:p>
          <a:p>
            <a:pPr lvl="1" algn="just"/>
            <a:r>
              <a:rPr lang="en-US" sz="2200" dirty="0"/>
              <a:t>Keep adding edges until we reach all vertices.</a:t>
            </a:r>
          </a:p>
          <a:p>
            <a:pPr algn="just">
              <a:buNone/>
            </a:pPr>
            <a:endParaRPr lang="en-US" sz="2200" dirty="0"/>
          </a:p>
        </p:txBody>
      </p:sp>
      <p:sp>
        <p:nvSpPr>
          <p:cNvPr id="4" name="Date Placeholder 3"/>
          <p:cNvSpPr>
            <a:spLocks noGrp="1"/>
          </p:cNvSpPr>
          <p:nvPr>
            <p:ph type="dt" sz="half" idx="10"/>
          </p:nvPr>
        </p:nvSpPr>
        <p:spPr/>
        <p:txBody>
          <a:bodyPr/>
          <a:lstStyle/>
          <a:p>
            <a:fld id="{BC79E185-279E-4398-AD47-B96176FC9AE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Kruskal’s Algorithm Working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1954C0-9C9F-4438-8BB0-C2849E86B6ED}"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Unit V Syllabus</a:t>
            </a:r>
            <a:endParaRPr lang="en-US" sz="3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457200" y="1327187"/>
            <a:ext cx="8229600" cy="4525963"/>
          </a:xfrm>
        </p:spPr>
        <p:txBody>
          <a:bodyPr>
            <a:normAutofit/>
          </a:bodyPr>
          <a:lstStyle/>
          <a:p>
            <a:pPr algn="just"/>
            <a:r>
              <a:rPr lang="en-US" sz="2400" b="1" dirty="0"/>
              <a:t>Graphs:</a:t>
            </a:r>
            <a:r>
              <a:rPr lang="en-US" sz="2400" dirty="0"/>
              <a:t> Terminology used with Graph, Data Structure for Graph Representations: Adjacency matrices, Adjacency List. </a:t>
            </a:r>
          </a:p>
          <a:p>
            <a:pPr algn="just"/>
            <a:r>
              <a:rPr lang="en-US" sz="2400" b="1" dirty="0"/>
              <a:t>Graph Traversal: </a:t>
            </a:r>
            <a:r>
              <a:rPr lang="en-US" sz="2400" dirty="0"/>
              <a:t>Depth First Search and Breadth First Search. Connected Component, Spanning Trees, Minimum Cost Spanning Trees: Prim’ s and </a:t>
            </a:r>
            <a:r>
              <a:rPr lang="en-US" sz="2400" dirty="0" err="1"/>
              <a:t>Kruskal’s</a:t>
            </a:r>
            <a:r>
              <a:rPr lang="en-US" sz="2400" dirty="0"/>
              <a:t> algorithm. Transitive Closure and Shortest Path algorithms: </a:t>
            </a:r>
            <a:r>
              <a:rPr lang="en-US" sz="2400" dirty="0" err="1"/>
              <a:t>Dijkstra</a:t>
            </a:r>
            <a:r>
              <a:rPr lang="en-US" sz="2400" dirty="0"/>
              <a:t> Algorithm. </a:t>
            </a:r>
          </a:p>
          <a:p>
            <a:pPr algn="just"/>
            <a:r>
              <a:rPr lang="en-US" sz="2400" b="1" dirty="0"/>
              <a:t>File Structure:</a:t>
            </a:r>
            <a:r>
              <a:rPr lang="en-US" sz="2400" dirty="0"/>
              <a:t> Concepts of files, records and files, Sequential, Indexed and Random File Organization, Indexing structure for index files, hashing for direct files, Multi-Key file organization and Access Methods. </a:t>
            </a:r>
            <a:endParaRPr lang="en-IN" sz="2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Kruskal's-algorithm-example_0.jpg"/>
          <p:cNvPicPr>
            <a:picLocks noGrp="1" noChangeAspect="1"/>
          </p:cNvPicPr>
          <p:nvPr>
            <p:ph idx="1"/>
          </p:nvPr>
        </p:nvPicPr>
        <p:blipFill>
          <a:blip r:embed="rId2"/>
          <a:stretch>
            <a:fillRect/>
          </a:stretch>
        </p:blipFill>
        <p:spPr>
          <a:xfrm>
            <a:off x="457200" y="762000"/>
            <a:ext cx="8229600" cy="5562600"/>
          </a:xfrm>
        </p:spPr>
      </p:pic>
      <p:sp>
        <p:nvSpPr>
          <p:cNvPr id="4" name="Date Placeholder 3"/>
          <p:cNvSpPr>
            <a:spLocks noGrp="1"/>
          </p:cNvSpPr>
          <p:nvPr>
            <p:ph type="dt" sz="half" idx="10"/>
          </p:nvPr>
        </p:nvSpPr>
        <p:spPr/>
        <p:txBody>
          <a:bodyPr/>
          <a:lstStyle/>
          <a:p>
            <a:fld id="{13832A7B-C408-4248-BF86-1B3B066D5644}"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Kruskal’s Algorithm Example -01 </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FFE996-402C-4F57-AB46-D55BFDF982A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1" i="0" u="none" strike="noStrike" kern="1200" cap="none" spc="0" normalizeH="0" baseline="0" noProof="0" dirty="0" err="1">
                <a:ln>
                  <a:noFill/>
                </a:ln>
                <a:solidFill>
                  <a:prstClr val="black"/>
                </a:solidFill>
                <a:effectLst/>
                <a:uLnTx/>
                <a:uFillTx/>
                <a:latin typeface="Calibri"/>
                <a:ea typeface="+mn-ea"/>
                <a:cs typeface="+mn-cs"/>
              </a:rPr>
              <a:t>Kruskal’s</a:t>
            </a:r>
            <a:r>
              <a:rPr kumimoji="0" lang="en-US" sz="3200" b="1" i="0" u="none" strike="noStrike" kern="1200" cap="none" spc="0" normalizeH="0" baseline="0" noProof="0" dirty="0">
                <a:ln>
                  <a:noFill/>
                </a:ln>
                <a:solidFill>
                  <a:prstClr val="black"/>
                </a:solidFill>
                <a:effectLst/>
                <a:uLnTx/>
                <a:uFillTx/>
                <a:latin typeface="Calibri"/>
                <a:ea typeface="+mn-ea"/>
                <a:cs typeface="+mn-cs"/>
              </a:rPr>
              <a:t> Algorithm Example</a:t>
            </a:r>
            <a:r>
              <a:rPr lang="en-US" sz="3200" b="1" dirty="0">
                <a:solidFill>
                  <a:prstClr val="black"/>
                </a:solidFill>
                <a:latin typeface="Calibri"/>
              </a:rPr>
              <a:t>-02</a:t>
            </a: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Picture 9"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
        <p:nvSpPr>
          <p:cNvPr id="11" name="Content Placeholder 2"/>
          <p:cNvSpPr txBox="1">
            <a:spLocks/>
          </p:cNvSpPr>
          <p:nvPr/>
        </p:nvSpPr>
        <p:spPr>
          <a:xfrm>
            <a:off x="228600" y="1143000"/>
            <a:ext cx="8763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Arial" pitchFamily="34" charset="0"/>
              <a:buNone/>
            </a:pPr>
            <a:r>
              <a:rPr lang="en-US" altLang="en-US"/>
              <a:t>				</a:t>
            </a:r>
          </a:p>
          <a:p>
            <a:pPr algn="just"/>
            <a:endParaRPr lang="en-US" altLang="en-US"/>
          </a:p>
        </p:txBody>
      </p:sp>
      <p:sp>
        <p:nvSpPr>
          <p:cNvPr id="12" name="Content Placeholder 2"/>
          <p:cNvSpPr>
            <a:spLocks noGrp="1"/>
          </p:cNvSpPr>
          <p:nvPr>
            <p:ph idx="1"/>
          </p:nvPr>
        </p:nvSpPr>
        <p:spPr>
          <a:xfrm>
            <a:off x="381000" y="1295400"/>
            <a:ext cx="83058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grpSp>
        <p:nvGrpSpPr>
          <p:cNvPr id="2" name="Group 30"/>
          <p:cNvGrpSpPr>
            <a:grpSpLocks/>
          </p:cNvGrpSpPr>
          <p:nvPr/>
        </p:nvGrpSpPr>
        <p:grpSpPr bwMode="auto">
          <a:xfrm>
            <a:off x="468313" y="1981200"/>
            <a:ext cx="5475287" cy="3935413"/>
            <a:chOff x="864" y="576"/>
            <a:chExt cx="3456" cy="2965"/>
          </a:xfrm>
        </p:grpSpPr>
        <p:sp>
          <p:nvSpPr>
            <p:cNvPr id="14" name="Line 2"/>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4"/>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5"/>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7"/>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8"/>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Text Box 12"/>
            <p:cNvSpPr txBox="1">
              <a:spLocks noChangeArrowheads="1"/>
            </p:cNvSpPr>
            <p:nvPr/>
          </p:nvSpPr>
          <p:spPr bwMode="auto">
            <a:xfrm>
              <a:off x="864" y="18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25" name="Text Box 13"/>
            <p:cNvSpPr txBox="1">
              <a:spLocks noChangeArrowheads="1"/>
            </p:cNvSpPr>
            <p:nvPr/>
          </p:nvSpPr>
          <p:spPr bwMode="auto">
            <a:xfrm>
              <a:off x="2688" y="1968"/>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26" name="Text Box 14"/>
            <p:cNvSpPr txBox="1">
              <a:spLocks noChangeArrowheads="1"/>
            </p:cNvSpPr>
            <p:nvPr/>
          </p:nvSpPr>
          <p:spPr bwMode="auto">
            <a:xfrm>
              <a:off x="1728"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latin typeface="Times New Roman" panose="02020603050405020304" pitchFamily="18" charset="0"/>
                  <a:cs typeface="Times New Roman" panose="02020603050405020304" pitchFamily="18" charset="0"/>
                </a:rPr>
                <a:t>B</a:t>
              </a:r>
            </a:p>
          </p:txBody>
        </p:sp>
        <p:sp>
          <p:nvSpPr>
            <p:cNvPr id="27" name="Text Box 15"/>
            <p:cNvSpPr txBox="1">
              <a:spLocks noChangeArrowheads="1"/>
            </p:cNvSpPr>
            <p:nvPr/>
          </p:nvSpPr>
          <p:spPr bwMode="auto">
            <a:xfrm>
              <a:off x="3312" y="6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28" name="Text Box 16"/>
            <p:cNvSpPr txBox="1">
              <a:spLocks noChangeArrowheads="1"/>
            </p:cNvSpPr>
            <p:nvPr/>
          </p:nvSpPr>
          <p:spPr bwMode="auto">
            <a:xfrm>
              <a:off x="4032" y="192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29" name="Text Box 17"/>
            <p:cNvSpPr txBox="1">
              <a:spLocks noChangeArrowheads="1"/>
            </p:cNvSpPr>
            <p:nvPr/>
          </p:nvSpPr>
          <p:spPr bwMode="auto">
            <a:xfrm>
              <a:off x="2352" y="32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30" name="Text Box 18"/>
            <p:cNvSpPr txBox="1">
              <a:spLocks noChangeArrowheads="1"/>
            </p:cNvSpPr>
            <p:nvPr/>
          </p:nvSpPr>
          <p:spPr bwMode="auto">
            <a:xfrm>
              <a:off x="3168" y="264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31" name="Text Box 20"/>
            <p:cNvSpPr txBox="1">
              <a:spLocks noChangeArrowheads="1"/>
            </p:cNvSpPr>
            <p:nvPr/>
          </p:nvSpPr>
          <p:spPr bwMode="auto">
            <a:xfrm>
              <a:off x="1776" y="20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32" name="Text Box 21"/>
            <p:cNvSpPr txBox="1">
              <a:spLocks noChangeArrowheads="1"/>
            </p:cNvSpPr>
            <p:nvPr/>
          </p:nvSpPr>
          <p:spPr bwMode="auto">
            <a:xfrm>
              <a:off x="1536" y="25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33" name="Text Box 22"/>
            <p:cNvSpPr txBox="1">
              <a:spLocks noChangeArrowheads="1"/>
            </p:cNvSpPr>
            <p:nvPr/>
          </p:nvSpPr>
          <p:spPr bwMode="auto">
            <a:xfrm>
              <a:off x="2592" y="235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34" name="Text Box 23"/>
            <p:cNvSpPr txBox="1">
              <a:spLocks noChangeArrowheads="1"/>
            </p:cNvSpPr>
            <p:nvPr/>
          </p:nvSpPr>
          <p:spPr bwMode="auto">
            <a:xfrm>
              <a:off x="2064" y="13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35" name="Text Box 24"/>
            <p:cNvSpPr txBox="1">
              <a:spLocks noChangeArrowheads="1"/>
            </p:cNvSpPr>
            <p:nvPr/>
          </p:nvSpPr>
          <p:spPr bwMode="auto">
            <a:xfrm>
              <a:off x="3024" y="129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36" name="Text Box 25"/>
            <p:cNvSpPr txBox="1">
              <a:spLocks noChangeArrowheads="1"/>
            </p:cNvSpPr>
            <p:nvPr/>
          </p:nvSpPr>
          <p:spPr bwMode="auto">
            <a:xfrm>
              <a:off x="3648" y="120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37" name="Text Box 26"/>
            <p:cNvSpPr txBox="1">
              <a:spLocks noChangeArrowheads="1"/>
            </p:cNvSpPr>
            <p:nvPr/>
          </p:nvSpPr>
          <p:spPr bwMode="auto">
            <a:xfrm>
              <a:off x="2496"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38" name="Text Box 27"/>
            <p:cNvSpPr txBox="1">
              <a:spLocks noChangeArrowheads="1"/>
            </p:cNvSpPr>
            <p:nvPr/>
          </p:nvSpPr>
          <p:spPr bwMode="auto">
            <a:xfrm>
              <a:off x="1392" y="105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39" name="Text Box 28"/>
            <p:cNvSpPr txBox="1">
              <a:spLocks noChangeArrowheads="1"/>
            </p:cNvSpPr>
            <p:nvPr/>
          </p:nvSpPr>
          <p:spPr bwMode="auto">
            <a:xfrm>
              <a:off x="3120" y="168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40" name="Text Box 31"/>
          <p:cNvSpPr txBox="1">
            <a:spLocks noChangeArrowheads="1"/>
          </p:cNvSpPr>
          <p:nvPr/>
        </p:nvSpPr>
        <p:spPr bwMode="auto">
          <a:xfrm>
            <a:off x="6324600" y="1143000"/>
            <a:ext cx="25146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List the edges in order of size:</a:t>
            </a:r>
          </a:p>
          <a:p>
            <a:pPr eaLnBrk="1" hangingPunct="1">
              <a:spcBef>
                <a:spcPct val="0"/>
              </a:spcBef>
              <a:buFontTx/>
              <a:buNone/>
            </a:pPr>
            <a:endParaRPr lang="en-GB" altLang="en-US" sz="2200" dirty="0">
              <a:latin typeface="Arial" panose="020B0604020202020204" pitchFamily="34" charset="0"/>
            </a:endParaRP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ED  2</a:t>
            </a: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AB  3</a:t>
            </a: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AE  4</a:t>
            </a: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CD  4</a:t>
            </a: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BC  5</a:t>
            </a: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EF  5</a:t>
            </a: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CF  6</a:t>
            </a: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AF  7</a:t>
            </a: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BF  8</a:t>
            </a: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DF  8</a:t>
            </a:r>
          </a:p>
          <a:p>
            <a:pPr eaLnBrk="1" hangingPunct="1">
              <a:spcBef>
                <a:spcPct val="0"/>
              </a:spcBef>
              <a:buFontTx/>
              <a:buNone/>
            </a:pPr>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261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9378F2-5ECC-443E-BBA9-D5139612B9F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Calibri"/>
                <a:ea typeface="+mn-ea"/>
                <a:cs typeface="+mn-cs"/>
              </a:rPr>
              <a:t>Kruskal’s</a:t>
            </a:r>
            <a:r>
              <a:rPr kumimoji="0" lang="en-US" sz="3200" b="1" i="0" u="none" strike="noStrike" kern="1200" cap="none" spc="0" normalizeH="0" baseline="0" noProof="0" dirty="0">
                <a:ln>
                  <a:noFill/>
                </a:ln>
                <a:solidFill>
                  <a:prstClr val="black"/>
                </a:solidFill>
                <a:effectLst/>
                <a:uLnTx/>
                <a:uFillTx/>
                <a:latin typeface="Calibri"/>
                <a:ea typeface="+mn-ea"/>
                <a:cs typeface="+mn-cs"/>
              </a:rPr>
              <a:t> Algorithm Example-02</a:t>
            </a:r>
          </a:p>
        </p:txBody>
      </p:sp>
      <p:pic>
        <p:nvPicPr>
          <p:cNvPr id="10" name="Picture 9"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
        <p:nvSpPr>
          <p:cNvPr id="11" name="Content Placeholder 2"/>
          <p:cNvSpPr txBox="1">
            <a:spLocks/>
          </p:cNvSpPr>
          <p:nvPr/>
        </p:nvSpPr>
        <p:spPr>
          <a:xfrm>
            <a:off x="228600" y="1143000"/>
            <a:ext cx="8763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en-US" sz="3200" b="0" i="0" u="none" strike="noStrike" kern="1200" cap="none" spc="0" normalizeH="0" baseline="0" noProof="0">
                <a:ln>
                  <a:noFill/>
                </a:ln>
                <a:solidFill>
                  <a:prstClr val="black"/>
                </a:solidFill>
                <a:effectLst/>
                <a:uLnTx/>
                <a:uFillTx/>
                <a:latin typeface="Calibri"/>
                <a:ea typeface="+mn-ea"/>
                <a:cs typeface="+mn-cs"/>
              </a:rPr>
              <a:t>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3200" b="0" i="0" u="none" strike="noStrike" kern="1200" cap="none" spc="0" normalizeH="0" baseline="0" noProof="0">
              <a:ln>
                <a:noFill/>
              </a:ln>
              <a:solidFill>
                <a:prstClr val="black"/>
              </a:solidFill>
              <a:effectLst/>
              <a:uLnTx/>
              <a:uFillTx/>
              <a:latin typeface="Calibri"/>
              <a:ea typeface="+mn-ea"/>
              <a:cs typeface="+mn-cs"/>
            </a:endParaRPr>
          </a:p>
        </p:txBody>
      </p:sp>
      <p:sp>
        <p:nvSpPr>
          <p:cNvPr id="12" name="Content Placeholder 2"/>
          <p:cNvSpPr>
            <a:spLocks noGrp="1"/>
          </p:cNvSpPr>
          <p:nvPr>
            <p:ph idx="1"/>
          </p:nvPr>
        </p:nvSpPr>
        <p:spPr>
          <a:xfrm>
            <a:off x="381000" y="1295400"/>
            <a:ext cx="83058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grpSp>
        <p:nvGrpSpPr>
          <p:cNvPr id="2" name="Group 5"/>
          <p:cNvGrpSpPr>
            <a:grpSpLocks/>
          </p:cNvGrpSpPr>
          <p:nvPr/>
        </p:nvGrpSpPr>
        <p:grpSpPr bwMode="auto">
          <a:xfrm>
            <a:off x="468313" y="1828800"/>
            <a:ext cx="5322887" cy="4003675"/>
            <a:chOff x="864" y="576"/>
            <a:chExt cx="3456" cy="2958"/>
          </a:xfrm>
        </p:grpSpPr>
        <p:sp>
          <p:nvSpPr>
            <p:cNvPr id="42" name="Line 6"/>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7"/>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8"/>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9"/>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2"/>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3"/>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4"/>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5"/>
            <p:cNvSpPr>
              <a:spLocks noChangeShapeType="1"/>
            </p:cNvSpPr>
            <p:nvPr/>
          </p:nvSpPr>
          <p:spPr bwMode="auto">
            <a:xfrm flipV="1">
              <a:off x="2496" y="1968"/>
              <a:ext cx="1536" cy="1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Text Box 16"/>
            <p:cNvSpPr txBox="1">
              <a:spLocks noChangeArrowheads="1"/>
            </p:cNvSpPr>
            <p:nvPr/>
          </p:nvSpPr>
          <p:spPr bwMode="auto">
            <a:xfrm>
              <a:off x="864" y="18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53" name="Text Box 17"/>
            <p:cNvSpPr txBox="1">
              <a:spLocks noChangeArrowheads="1"/>
            </p:cNvSpPr>
            <p:nvPr/>
          </p:nvSpPr>
          <p:spPr bwMode="auto">
            <a:xfrm>
              <a:off x="2688" y="1968"/>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54" name="Text Box 18"/>
            <p:cNvSpPr txBox="1">
              <a:spLocks noChangeArrowheads="1"/>
            </p:cNvSpPr>
            <p:nvPr/>
          </p:nvSpPr>
          <p:spPr bwMode="auto">
            <a:xfrm>
              <a:off x="1728"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55" name="Text Box 19"/>
            <p:cNvSpPr txBox="1">
              <a:spLocks noChangeArrowheads="1"/>
            </p:cNvSpPr>
            <p:nvPr/>
          </p:nvSpPr>
          <p:spPr bwMode="auto">
            <a:xfrm>
              <a:off x="3312" y="6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56" name="Text Box 20"/>
            <p:cNvSpPr txBox="1">
              <a:spLocks noChangeArrowheads="1"/>
            </p:cNvSpPr>
            <p:nvPr/>
          </p:nvSpPr>
          <p:spPr bwMode="auto">
            <a:xfrm>
              <a:off x="4032" y="192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57" name="Text Box 21"/>
            <p:cNvSpPr txBox="1">
              <a:spLocks noChangeArrowheads="1"/>
            </p:cNvSpPr>
            <p:nvPr/>
          </p:nvSpPr>
          <p:spPr bwMode="auto">
            <a:xfrm>
              <a:off x="2352" y="32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58" name="Text Box 22"/>
            <p:cNvSpPr txBox="1">
              <a:spLocks noChangeArrowheads="1"/>
            </p:cNvSpPr>
            <p:nvPr/>
          </p:nvSpPr>
          <p:spPr bwMode="auto">
            <a:xfrm>
              <a:off x="3168" y="264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59" name="Text Box 23"/>
            <p:cNvSpPr txBox="1">
              <a:spLocks noChangeArrowheads="1"/>
            </p:cNvSpPr>
            <p:nvPr/>
          </p:nvSpPr>
          <p:spPr bwMode="auto">
            <a:xfrm>
              <a:off x="1776" y="20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60" name="Text Box 24"/>
            <p:cNvSpPr txBox="1">
              <a:spLocks noChangeArrowheads="1"/>
            </p:cNvSpPr>
            <p:nvPr/>
          </p:nvSpPr>
          <p:spPr bwMode="auto">
            <a:xfrm>
              <a:off x="1536" y="25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61" name="Text Box 25"/>
            <p:cNvSpPr txBox="1">
              <a:spLocks noChangeArrowheads="1"/>
            </p:cNvSpPr>
            <p:nvPr/>
          </p:nvSpPr>
          <p:spPr bwMode="auto">
            <a:xfrm>
              <a:off x="2592" y="235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62" name="Text Box 26"/>
            <p:cNvSpPr txBox="1">
              <a:spLocks noChangeArrowheads="1"/>
            </p:cNvSpPr>
            <p:nvPr/>
          </p:nvSpPr>
          <p:spPr bwMode="auto">
            <a:xfrm>
              <a:off x="2064" y="13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63" name="Text Box 27"/>
            <p:cNvSpPr txBox="1">
              <a:spLocks noChangeArrowheads="1"/>
            </p:cNvSpPr>
            <p:nvPr/>
          </p:nvSpPr>
          <p:spPr bwMode="auto">
            <a:xfrm>
              <a:off x="3024" y="129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64" name="Text Box 28"/>
            <p:cNvSpPr txBox="1">
              <a:spLocks noChangeArrowheads="1"/>
            </p:cNvSpPr>
            <p:nvPr/>
          </p:nvSpPr>
          <p:spPr bwMode="auto">
            <a:xfrm>
              <a:off x="3648" y="120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65" name="Text Box 29"/>
            <p:cNvSpPr txBox="1">
              <a:spLocks noChangeArrowheads="1"/>
            </p:cNvSpPr>
            <p:nvPr/>
          </p:nvSpPr>
          <p:spPr bwMode="auto">
            <a:xfrm>
              <a:off x="2496"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66" name="Text Box 30"/>
            <p:cNvSpPr txBox="1">
              <a:spLocks noChangeArrowheads="1"/>
            </p:cNvSpPr>
            <p:nvPr/>
          </p:nvSpPr>
          <p:spPr bwMode="auto">
            <a:xfrm>
              <a:off x="1392" y="105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67" name="Text Box 31"/>
            <p:cNvSpPr txBox="1">
              <a:spLocks noChangeArrowheads="1"/>
            </p:cNvSpPr>
            <p:nvPr/>
          </p:nvSpPr>
          <p:spPr bwMode="auto">
            <a:xfrm>
              <a:off x="3120" y="168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68" name="Text Box 2"/>
          <p:cNvSpPr txBox="1">
            <a:spLocks noChangeArrowheads="1"/>
          </p:cNvSpPr>
          <p:nvPr/>
        </p:nvSpPr>
        <p:spPr bwMode="auto">
          <a:xfrm>
            <a:off x="6172200" y="2057400"/>
            <a:ext cx="2819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Select the shortest</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edge in the network</a:t>
            </a:r>
          </a:p>
          <a:p>
            <a:pPr eaLnBrk="1" hangingPunct="1">
              <a:spcBef>
                <a:spcPct val="0"/>
              </a:spcBef>
              <a:buFontTx/>
              <a:buNone/>
            </a:pPr>
            <a:endParaRPr lang="en-GB"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r>
              <a:rPr lang="en-GB" altLang="en-US" sz="2200" b="1" dirty="0">
                <a:solidFill>
                  <a:srgbClr val="FF0000"/>
                </a:solidFill>
                <a:latin typeface="Times New Roman" panose="02020603050405020304" pitchFamily="18" charset="0"/>
                <a:cs typeface="Times New Roman" panose="02020603050405020304" pitchFamily="18" charset="0"/>
              </a:rPr>
              <a:t>ED  2</a:t>
            </a:r>
          </a:p>
          <a:p>
            <a:pPr eaLnBrk="1" hangingPunct="1">
              <a:spcBef>
                <a:spcPct val="0"/>
              </a:spcBef>
              <a:buFontTx/>
              <a:buNone/>
            </a:pPr>
            <a:endParaRPr lang="en-GB" altLang="en-US" sz="2000" dirty="0">
              <a:latin typeface="Arial" panose="020B0604020202020204" pitchFamily="34" charset="0"/>
            </a:endParaRPr>
          </a:p>
          <a:p>
            <a:pPr eaLnBrk="1" hangingPunct="1">
              <a:spcBef>
                <a:spcPct val="0"/>
              </a:spcBef>
              <a:buFontTx/>
              <a:buNone/>
            </a:pPr>
            <a:endParaRPr lang="en-US" altLang="en-US" sz="2000" dirty="0">
              <a:latin typeface="Arial" panose="020B0604020202020204" pitchFamily="34" charset="0"/>
            </a:endParaRPr>
          </a:p>
        </p:txBody>
      </p:sp>
    </p:spTree>
    <p:extLst>
      <p:ext uri="{BB962C8B-B14F-4D97-AF65-F5344CB8AC3E}">
        <p14:creationId xmlns:p14="http://schemas.microsoft.com/office/powerpoint/2010/main" val="103128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2E3862-CEC1-43AF-99C9-DBB01940363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Calibri"/>
                <a:ea typeface="+mn-ea"/>
                <a:cs typeface="+mn-cs"/>
              </a:rPr>
              <a:t>Kruskal’s</a:t>
            </a:r>
            <a:r>
              <a:rPr kumimoji="0" lang="en-US" sz="3200" b="1" i="0" u="none" strike="noStrike" kern="1200" cap="none" spc="0" normalizeH="0" baseline="0" noProof="0" dirty="0">
                <a:ln>
                  <a:noFill/>
                </a:ln>
                <a:solidFill>
                  <a:prstClr val="black"/>
                </a:solidFill>
                <a:effectLst/>
                <a:uLnTx/>
                <a:uFillTx/>
                <a:latin typeface="Calibri"/>
                <a:ea typeface="+mn-ea"/>
                <a:cs typeface="+mn-cs"/>
              </a:rPr>
              <a:t> Algorithm Example-02</a:t>
            </a:r>
          </a:p>
        </p:txBody>
      </p:sp>
      <p:pic>
        <p:nvPicPr>
          <p:cNvPr id="10" name="Picture 9"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
        <p:nvSpPr>
          <p:cNvPr id="11" name="Content Placeholder 2"/>
          <p:cNvSpPr txBox="1">
            <a:spLocks/>
          </p:cNvSpPr>
          <p:nvPr/>
        </p:nvSpPr>
        <p:spPr>
          <a:xfrm>
            <a:off x="228600" y="1143000"/>
            <a:ext cx="8763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en-US" sz="3200" b="0" i="0" u="none" strike="noStrike" kern="1200" cap="none" spc="0" normalizeH="0" baseline="0" noProof="0">
                <a:ln>
                  <a:noFill/>
                </a:ln>
                <a:solidFill>
                  <a:prstClr val="black"/>
                </a:solidFill>
                <a:effectLst/>
                <a:uLnTx/>
                <a:uFillTx/>
                <a:latin typeface="Calibri"/>
                <a:ea typeface="+mn-ea"/>
                <a:cs typeface="+mn-cs"/>
              </a:rPr>
              <a:t>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3200" b="0" i="0" u="none" strike="noStrike" kern="1200" cap="none" spc="0" normalizeH="0" baseline="0" noProof="0">
              <a:ln>
                <a:noFill/>
              </a:ln>
              <a:solidFill>
                <a:prstClr val="black"/>
              </a:solidFill>
              <a:effectLst/>
              <a:uLnTx/>
              <a:uFillTx/>
              <a:latin typeface="Calibri"/>
              <a:ea typeface="+mn-ea"/>
              <a:cs typeface="+mn-cs"/>
            </a:endParaRPr>
          </a:p>
        </p:txBody>
      </p:sp>
      <p:sp>
        <p:nvSpPr>
          <p:cNvPr id="12" name="Content Placeholder 2"/>
          <p:cNvSpPr>
            <a:spLocks noGrp="1"/>
          </p:cNvSpPr>
          <p:nvPr>
            <p:ph idx="1"/>
          </p:nvPr>
        </p:nvSpPr>
        <p:spPr>
          <a:xfrm>
            <a:off x="381000" y="1295400"/>
            <a:ext cx="83058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grpSp>
        <p:nvGrpSpPr>
          <p:cNvPr id="2" name="Group 5"/>
          <p:cNvGrpSpPr>
            <a:grpSpLocks/>
          </p:cNvGrpSpPr>
          <p:nvPr/>
        </p:nvGrpSpPr>
        <p:grpSpPr bwMode="auto">
          <a:xfrm>
            <a:off x="468313" y="1905000"/>
            <a:ext cx="5322887" cy="3590925"/>
            <a:chOff x="864" y="576"/>
            <a:chExt cx="3456" cy="3000"/>
          </a:xfrm>
        </p:grpSpPr>
        <p:sp>
          <p:nvSpPr>
            <p:cNvPr id="38" name="Line 6"/>
            <p:cNvSpPr>
              <a:spLocks noChangeShapeType="1"/>
            </p:cNvSpPr>
            <p:nvPr/>
          </p:nvSpPr>
          <p:spPr bwMode="auto">
            <a:xfrm flipV="1">
              <a:off x="1152" y="864"/>
              <a:ext cx="816" cy="1104"/>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7"/>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8"/>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2"/>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3"/>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4"/>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5"/>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Text Box 16"/>
            <p:cNvSpPr txBox="1">
              <a:spLocks noChangeArrowheads="1"/>
            </p:cNvSpPr>
            <p:nvPr/>
          </p:nvSpPr>
          <p:spPr bwMode="auto">
            <a:xfrm>
              <a:off x="864" y="1872"/>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77" name="Text Box 17"/>
            <p:cNvSpPr txBox="1">
              <a:spLocks noChangeArrowheads="1"/>
            </p:cNvSpPr>
            <p:nvPr/>
          </p:nvSpPr>
          <p:spPr bwMode="auto">
            <a:xfrm>
              <a:off x="2688" y="1968"/>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78" name="Text Box 18"/>
            <p:cNvSpPr txBox="1">
              <a:spLocks noChangeArrowheads="1"/>
            </p:cNvSpPr>
            <p:nvPr/>
          </p:nvSpPr>
          <p:spPr bwMode="auto">
            <a:xfrm>
              <a:off x="1728" y="57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79" name="Text Box 19"/>
            <p:cNvSpPr txBox="1">
              <a:spLocks noChangeArrowheads="1"/>
            </p:cNvSpPr>
            <p:nvPr/>
          </p:nvSpPr>
          <p:spPr bwMode="auto">
            <a:xfrm>
              <a:off x="3312" y="672"/>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80" name="Text Box 20"/>
            <p:cNvSpPr txBox="1">
              <a:spLocks noChangeArrowheads="1"/>
            </p:cNvSpPr>
            <p:nvPr/>
          </p:nvSpPr>
          <p:spPr bwMode="auto">
            <a:xfrm>
              <a:off x="4032" y="192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81" name="Text Box 21"/>
            <p:cNvSpPr txBox="1">
              <a:spLocks noChangeArrowheads="1"/>
            </p:cNvSpPr>
            <p:nvPr/>
          </p:nvSpPr>
          <p:spPr bwMode="auto">
            <a:xfrm>
              <a:off x="2352" y="321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82" name="Text Box 22"/>
            <p:cNvSpPr txBox="1">
              <a:spLocks noChangeArrowheads="1"/>
            </p:cNvSpPr>
            <p:nvPr/>
          </p:nvSpPr>
          <p:spPr bwMode="auto">
            <a:xfrm>
              <a:off x="3168" y="264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83" name="Text Box 23"/>
            <p:cNvSpPr txBox="1">
              <a:spLocks noChangeArrowheads="1"/>
            </p:cNvSpPr>
            <p:nvPr/>
          </p:nvSpPr>
          <p:spPr bwMode="auto">
            <a:xfrm>
              <a:off x="1776" y="201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84" name="Text Box 24"/>
            <p:cNvSpPr txBox="1">
              <a:spLocks noChangeArrowheads="1"/>
            </p:cNvSpPr>
            <p:nvPr/>
          </p:nvSpPr>
          <p:spPr bwMode="auto">
            <a:xfrm>
              <a:off x="1536" y="2544"/>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85" name="Text Box 25"/>
            <p:cNvSpPr txBox="1">
              <a:spLocks noChangeArrowheads="1"/>
            </p:cNvSpPr>
            <p:nvPr/>
          </p:nvSpPr>
          <p:spPr bwMode="auto">
            <a:xfrm>
              <a:off x="2592" y="2352"/>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86" name="Text Box 26"/>
            <p:cNvSpPr txBox="1">
              <a:spLocks noChangeArrowheads="1"/>
            </p:cNvSpPr>
            <p:nvPr/>
          </p:nvSpPr>
          <p:spPr bwMode="auto">
            <a:xfrm>
              <a:off x="2064" y="1344"/>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87" name="Text Box 27"/>
            <p:cNvSpPr txBox="1">
              <a:spLocks noChangeArrowheads="1"/>
            </p:cNvSpPr>
            <p:nvPr/>
          </p:nvSpPr>
          <p:spPr bwMode="auto">
            <a:xfrm>
              <a:off x="3024" y="129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88" name="Text Box 28"/>
            <p:cNvSpPr txBox="1">
              <a:spLocks noChangeArrowheads="1"/>
            </p:cNvSpPr>
            <p:nvPr/>
          </p:nvSpPr>
          <p:spPr bwMode="auto">
            <a:xfrm>
              <a:off x="3648" y="120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89" name="Text Box 29"/>
            <p:cNvSpPr txBox="1">
              <a:spLocks noChangeArrowheads="1"/>
            </p:cNvSpPr>
            <p:nvPr/>
          </p:nvSpPr>
          <p:spPr bwMode="auto">
            <a:xfrm>
              <a:off x="2496" y="57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90" name="Text Box 30"/>
            <p:cNvSpPr txBox="1">
              <a:spLocks noChangeArrowheads="1"/>
            </p:cNvSpPr>
            <p:nvPr/>
          </p:nvSpPr>
          <p:spPr bwMode="auto">
            <a:xfrm>
              <a:off x="1392" y="1056"/>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91" name="Text Box 31"/>
            <p:cNvSpPr txBox="1">
              <a:spLocks noChangeArrowheads="1"/>
            </p:cNvSpPr>
            <p:nvPr/>
          </p:nvSpPr>
          <p:spPr bwMode="auto">
            <a:xfrm>
              <a:off x="3120" y="1680"/>
              <a:ext cx="28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92" name="Text Box 2"/>
          <p:cNvSpPr txBox="1">
            <a:spLocks noChangeArrowheads="1"/>
          </p:cNvSpPr>
          <p:nvPr/>
        </p:nvSpPr>
        <p:spPr bwMode="auto">
          <a:xfrm>
            <a:off x="6096000" y="1676400"/>
            <a:ext cx="28194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Select the shortest</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edge in the network</a:t>
            </a:r>
          </a:p>
          <a:p>
            <a:pPr eaLnBrk="1" hangingPunct="1">
              <a:spcBef>
                <a:spcPct val="0"/>
              </a:spcBef>
              <a:buFontTx/>
              <a:buNone/>
            </a:pPr>
            <a:endParaRPr lang="en-GB"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ED  2</a:t>
            </a:r>
          </a:p>
          <a:p>
            <a:pPr eaLnBrk="1" hangingPunct="1">
              <a:spcBef>
                <a:spcPct val="0"/>
              </a:spcBef>
              <a:buFontTx/>
              <a:buNone/>
            </a:pPr>
            <a:r>
              <a:rPr lang="en-GB" altLang="en-US" sz="2200" b="1" dirty="0">
                <a:solidFill>
                  <a:srgbClr val="FF0000"/>
                </a:solidFill>
                <a:latin typeface="Times New Roman" panose="02020603050405020304" pitchFamily="18" charset="0"/>
                <a:cs typeface="Times New Roman" panose="02020603050405020304" pitchFamily="18" charset="0"/>
              </a:rPr>
              <a:t>AB  3</a:t>
            </a:r>
          </a:p>
          <a:p>
            <a:pPr eaLnBrk="1" hangingPunct="1">
              <a:spcBef>
                <a:spcPct val="0"/>
              </a:spcBef>
              <a:buFontTx/>
              <a:buNone/>
            </a:pPr>
            <a:endParaRPr lang="en-GB"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en-US" sz="2000" dirty="0">
              <a:latin typeface="Arial" panose="020B0604020202020204" pitchFamily="34" charset="0"/>
            </a:endParaRPr>
          </a:p>
        </p:txBody>
      </p:sp>
    </p:spTree>
    <p:extLst>
      <p:ext uri="{BB962C8B-B14F-4D97-AF65-F5344CB8AC3E}">
        <p14:creationId xmlns:p14="http://schemas.microsoft.com/office/powerpoint/2010/main" val="263323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63F1E3-9150-4619-94A4-8DD66CF0010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Calibri"/>
                <a:ea typeface="+mn-ea"/>
                <a:cs typeface="+mn-cs"/>
              </a:rPr>
              <a:t>Kruskal’s</a:t>
            </a:r>
            <a:r>
              <a:rPr kumimoji="0" lang="en-US" sz="3200" b="1" i="0" u="none" strike="noStrike" kern="1200" cap="none" spc="0" normalizeH="0" baseline="0" noProof="0" dirty="0">
                <a:ln>
                  <a:noFill/>
                </a:ln>
                <a:solidFill>
                  <a:prstClr val="black"/>
                </a:solidFill>
                <a:effectLst/>
                <a:uLnTx/>
                <a:uFillTx/>
                <a:latin typeface="Calibri"/>
                <a:ea typeface="+mn-ea"/>
                <a:cs typeface="+mn-cs"/>
              </a:rPr>
              <a:t> Algorithm Example-02</a:t>
            </a:r>
          </a:p>
        </p:txBody>
      </p:sp>
      <p:pic>
        <p:nvPicPr>
          <p:cNvPr id="10" name="Picture 9"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
        <p:nvSpPr>
          <p:cNvPr id="11" name="Content Placeholder 2"/>
          <p:cNvSpPr txBox="1">
            <a:spLocks/>
          </p:cNvSpPr>
          <p:nvPr/>
        </p:nvSpPr>
        <p:spPr>
          <a:xfrm>
            <a:off x="228600" y="1143000"/>
            <a:ext cx="8763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en-US" sz="3200" b="0" i="0" u="none" strike="noStrike" kern="1200" cap="none" spc="0" normalizeH="0" baseline="0" noProof="0">
                <a:ln>
                  <a:noFill/>
                </a:ln>
                <a:solidFill>
                  <a:prstClr val="black"/>
                </a:solidFill>
                <a:effectLst/>
                <a:uLnTx/>
                <a:uFillTx/>
                <a:latin typeface="Calibri"/>
                <a:ea typeface="+mn-ea"/>
                <a:cs typeface="+mn-cs"/>
              </a:rPr>
              <a:t>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3200" b="0" i="0" u="none" strike="noStrike" kern="1200" cap="none" spc="0" normalizeH="0" baseline="0" noProof="0">
              <a:ln>
                <a:noFill/>
              </a:ln>
              <a:solidFill>
                <a:prstClr val="black"/>
              </a:solidFill>
              <a:effectLst/>
              <a:uLnTx/>
              <a:uFillTx/>
              <a:latin typeface="Calibri"/>
              <a:ea typeface="+mn-ea"/>
              <a:cs typeface="+mn-cs"/>
            </a:endParaRPr>
          </a:p>
        </p:txBody>
      </p:sp>
      <p:sp>
        <p:nvSpPr>
          <p:cNvPr id="12" name="Content Placeholder 2"/>
          <p:cNvSpPr>
            <a:spLocks noGrp="1"/>
          </p:cNvSpPr>
          <p:nvPr>
            <p:ph idx="1"/>
          </p:nvPr>
        </p:nvSpPr>
        <p:spPr>
          <a:xfrm>
            <a:off x="381000" y="1295400"/>
            <a:ext cx="83058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grpSp>
        <p:nvGrpSpPr>
          <p:cNvPr id="2" name="Group 5"/>
          <p:cNvGrpSpPr>
            <a:grpSpLocks/>
          </p:cNvGrpSpPr>
          <p:nvPr/>
        </p:nvGrpSpPr>
        <p:grpSpPr bwMode="auto">
          <a:xfrm>
            <a:off x="468313" y="1676400"/>
            <a:ext cx="5170487" cy="4003675"/>
            <a:chOff x="864" y="576"/>
            <a:chExt cx="3456" cy="2958"/>
          </a:xfrm>
        </p:grpSpPr>
        <p:sp>
          <p:nvSpPr>
            <p:cNvPr id="42" name="Line 6"/>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7"/>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8"/>
            <p:cNvSpPr>
              <a:spLocks noChangeShapeType="1"/>
            </p:cNvSpPr>
            <p:nvPr/>
          </p:nvSpPr>
          <p:spPr bwMode="auto">
            <a:xfrm>
              <a:off x="3312" y="864"/>
              <a:ext cx="720" cy="110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9"/>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2"/>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3"/>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4"/>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5"/>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Text Box 16"/>
            <p:cNvSpPr txBox="1">
              <a:spLocks noChangeArrowheads="1"/>
            </p:cNvSpPr>
            <p:nvPr/>
          </p:nvSpPr>
          <p:spPr bwMode="auto">
            <a:xfrm>
              <a:off x="864" y="18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53" name="Text Box 17"/>
            <p:cNvSpPr txBox="1">
              <a:spLocks noChangeArrowheads="1"/>
            </p:cNvSpPr>
            <p:nvPr/>
          </p:nvSpPr>
          <p:spPr bwMode="auto">
            <a:xfrm>
              <a:off x="2688" y="1968"/>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54" name="Text Box 18"/>
            <p:cNvSpPr txBox="1">
              <a:spLocks noChangeArrowheads="1"/>
            </p:cNvSpPr>
            <p:nvPr/>
          </p:nvSpPr>
          <p:spPr bwMode="auto">
            <a:xfrm>
              <a:off x="1728"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55" name="Text Box 19"/>
            <p:cNvSpPr txBox="1">
              <a:spLocks noChangeArrowheads="1"/>
            </p:cNvSpPr>
            <p:nvPr/>
          </p:nvSpPr>
          <p:spPr bwMode="auto">
            <a:xfrm>
              <a:off x="3312" y="6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56" name="Text Box 20"/>
            <p:cNvSpPr txBox="1">
              <a:spLocks noChangeArrowheads="1"/>
            </p:cNvSpPr>
            <p:nvPr/>
          </p:nvSpPr>
          <p:spPr bwMode="auto">
            <a:xfrm>
              <a:off x="4032" y="192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57" name="Text Box 21"/>
            <p:cNvSpPr txBox="1">
              <a:spLocks noChangeArrowheads="1"/>
            </p:cNvSpPr>
            <p:nvPr/>
          </p:nvSpPr>
          <p:spPr bwMode="auto">
            <a:xfrm>
              <a:off x="2352" y="32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58" name="Text Box 22"/>
            <p:cNvSpPr txBox="1">
              <a:spLocks noChangeArrowheads="1"/>
            </p:cNvSpPr>
            <p:nvPr/>
          </p:nvSpPr>
          <p:spPr bwMode="auto">
            <a:xfrm>
              <a:off x="3168" y="264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59" name="Text Box 23"/>
            <p:cNvSpPr txBox="1">
              <a:spLocks noChangeArrowheads="1"/>
            </p:cNvSpPr>
            <p:nvPr/>
          </p:nvSpPr>
          <p:spPr bwMode="auto">
            <a:xfrm>
              <a:off x="1776" y="20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60" name="Text Box 24"/>
            <p:cNvSpPr txBox="1">
              <a:spLocks noChangeArrowheads="1"/>
            </p:cNvSpPr>
            <p:nvPr/>
          </p:nvSpPr>
          <p:spPr bwMode="auto">
            <a:xfrm>
              <a:off x="1536" y="25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61" name="Text Box 25"/>
            <p:cNvSpPr txBox="1">
              <a:spLocks noChangeArrowheads="1"/>
            </p:cNvSpPr>
            <p:nvPr/>
          </p:nvSpPr>
          <p:spPr bwMode="auto">
            <a:xfrm>
              <a:off x="2592" y="235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62" name="Text Box 26"/>
            <p:cNvSpPr txBox="1">
              <a:spLocks noChangeArrowheads="1"/>
            </p:cNvSpPr>
            <p:nvPr/>
          </p:nvSpPr>
          <p:spPr bwMode="auto">
            <a:xfrm>
              <a:off x="2064" y="13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63" name="Text Box 27"/>
            <p:cNvSpPr txBox="1">
              <a:spLocks noChangeArrowheads="1"/>
            </p:cNvSpPr>
            <p:nvPr/>
          </p:nvSpPr>
          <p:spPr bwMode="auto">
            <a:xfrm>
              <a:off x="3024" y="129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64" name="Text Box 28"/>
            <p:cNvSpPr txBox="1">
              <a:spLocks noChangeArrowheads="1"/>
            </p:cNvSpPr>
            <p:nvPr/>
          </p:nvSpPr>
          <p:spPr bwMode="auto">
            <a:xfrm>
              <a:off x="3648" y="120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65" name="Text Box 29"/>
            <p:cNvSpPr txBox="1">
              <a:spLocks noChangeArrowheads="1"/>
            </p:cNvSpPr>
            <p:nvPr/>
          </p:nvSpPr>
          <p:spPr bwMode="auto">
            <a:xfrm>
              <a:off x="2496"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66" name="Text Box 30"/>
            <p:cNvSpPr txBox="1">
              <a:spLocks noChangeArrowheads="1"/>
            </p:cNvSpPr>
            <p:nvPr/>
          </p:nvSpPr>
          <p:spPr bwMode="auto">
            <a:xfrm>
              <a:off x="1392" y="105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67" name="Text Box 31"/>
            <p:cNvSpPr txBox="1">
              <a:spLocks noChangeArrowheads="1"/>
            </p:cNvSpPr>
            <p:nvPr/>
          </p:nvSpPr>
          <p:spPr bwMode="auto">
            <a:xfrm>
              <a:off x="3120" y="168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68" name="Text Box 2"/>
          <p:cNvSpPr txBox="1">
            <a:spLocks noChangeArrowheads="1"/>
          </p:cNvSpPr>
          <p:nvPr/>
        </p:nvSpPr>
        <p:spPr bwMode="auto">
          <a:xfrm>
            <a:off x="6019800" y="1524000"/>
            <a:ext cx="2667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Select the shortest</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edge in the network</a:t>
            </a:r>
          </a:p>
          <a:p>
            <a:pPr eaLnBrk="1" hangingPunct="1">
              <a:spcBef>
                <a:spcPct val="0"/>
              </a:spcBef>
              <a:buFontTx/>
              <a:buNone/>
            </a:pPr>
            <a:endParaRPr lang="en-GB"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ED  2</a:t>
            </a: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AB  3</a:t>
            </a:r>
          </a:p>
          <a:p>
            <a:pPr eaLnBrk="1" hangingPunct="1">
              <a:spcBef>
                <a:spcPct val="0"/>
              </a:spcBef>
              <a:buFontTx/>
              <a:buNone/>
            </a:pPr>
            <a:r>
              <a:rPr lang="en-GB" altLang="en-US" sz="2200" b="1" dirty="0">
                <a:solidFill>
                  <a:srgbClr val="FF0000"/>
                </a:solidFill>
                <a:latin typeface="Times New Roman" panose="02020603050405020304" pitchFamily="18" charset="0"/>
                <a:cs typeface="Times New Roman" panose="02020603050405020304" pitchFamily="18" charset="0"/>
              </a:rPr>
              <a:t>CD  4( </a:t>
            </a:r>
            <a:r>
              <a:rPr lang="en-GB" altLang="en-US" sz="2200" b="1" dirty="0">
                <a:solidFill>
                  <a:srgbClr val="00B0F0"/>
                </a:solidFill>
                <a:latin typeface="Times New Roman" panose="02020603050405020304" pitchFamily="18" charset="0"/>
                <a:cs typeface="Times New Roman" panose="02020603050405020304" pitchFamily="18" charset="0"/>
              </a:rPr>
              <a:t>or AE 4</a:t>
            </a:r>
            <a:r>
              <a:rPr lang="en-GB" altLang="en-US" sz="2200" b="1" dirty="0">
                <a:solidFill>
                  <a:srgbClr val="FF0000"/>
                </a:solidFill>
                <a:latin typeface="Times New Roman" panose="02020603050405020304" pitchFamily="18" charset="0"/>
                <a:cs typeface="Times New Roman" panose="02020603050405020304" pitchFamily="18" charset="0"/>
              </a:rPr>
              <a:t>)</a:t>
            </a:r>
          </a:p>
          <a:p>
            <a:pPr eaLnBrk="1" hangingPunct="1">
              <a:spcBef>
                <a:spcPct val="0"/>
              </a:spcBef>
              <a:buFontTx/>
              <a:buNone/>
            </a:pPr>
            <a:endParaRPr lang="en-GB"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087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24C4706-B781-412D-BDF8-2DD1AE1546E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Calibri"/>
                <a:ea typeface="+mn-ea"/>
                <a:cs typeface="+mn-cs"/>
              </a:rPr>
              <a:t>Kruskal’s</a:t>
            </a:r>
            <a:r>
              <a:rPr kumimoji="0" lang="en-US" sz="3200" b="1" i="0" u="none" strike="noStrike" kern="1200" cap="none" spc="0" normalizeH="0" baseline="0" noProof="0" dirty="0">
                <a:ln>
                  <a:noFill/>
                </a:ln>
                <a:solidFill>
                  <a:prstClr val="black"/>
                </a:solidFill>
                <a:effectLst/>
                <a:uLnTx/>
                <a:uFillTx/>
                <a:latin typeface="Calibri"/>
                <a:ea typeface="+mn-ea"/>
                <a:cs typeface="+mn-cs"/>
              </a:rPr>
              <a:t> Algorithm Example-02</a:t>
            </a:r>
          </a:p>
        </p:txBody>
      </p:sp>
      <p:pic>
        <p:nvPicPr>
          <p:cNvPr id="10" name="Picture 9"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
        <p:nvSpPr>
          <p:cNvPr id="11" name="Content Placeholder 2"/>
          <p:cNvSpPr txBox="1">
            <a:spLocks/>
          </p:cNvSpPr>
          <p:nvPr/>
        </p:nvSpPr>
        <p:spPr>
          <a:xfrm>
            <a:off x="228600" y="1143000"/>
            <a:ext cx="8763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en-US" sz="3200" b="0" i="0" u="none" strike="noStrike" kern="1200" cap="none" spc="0" normalizeH="0" baseline="0" noProof="0">
                <a:ln>
                  <a:noFill/>
                </a:ln>
                <a:solidFill>
                  <a:prstClr val="black"/>
                </a:solidFill>
                <a:effectLst/>
                <a:uLnTx/>
                <a:uFillTx/>
                <a:latin typeface="Calibri"/>
                <a:ea typeface="+mn-ea"/>
                <a:cs typeface="+mn-cs"/>
              </a:rPr>
              <a:t>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3200" b="0" i="0" u="none" strike="noStrike" kern="1200" cap="none" spc="0" normalizeH="0" baseline="0" noProof="0">
              <a:ln>
                <a:noFill/>
              </a:ln>
              <a:solidFill>
                <a:prstClr val="black"/>
              </a:solidFill>
              <a:effectLst/>
              <a:uLnTx/>
              <a:uFillTx/>
              <a:latin typeface="Calibri"/>
              <a:ea typeface="+mn-ea"/>
              <a:cs typeface="+mn-cs"/>
            </a:endParaRPr>
          </a:p>
        </p:txBody>
      </p:sp>
      <p:sp>
        <p:nvSpPr>
          <p:cNvPr id="12" name="Content Placeholder 2"/>
          <p:cNvSpPr>
            <a:spLocks noGrp="1"/>
          </p:cNvSpPr>
          <p:nvPr>
            <p:ph idx="1"/>
          </p:nvPr>
        </p:nvSpPr>
        <p:spPr>
          <a:xfrm>
            <a:off x="381000" y="1295400"/>
            <a:ext cx="83058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grpSp>
        <p:nvGrpSpPr>
          <p:cNvPr id="2" name="Group 5"/>
          <p:cNvGrpSpPr>
            <a:grpSpLocks/>
          </p:cNvGrpSpPr>
          <p:nvPr/>
        </p:nvGrpSpPr>
        <p:grpSpPr bwMode="auto">
          <a:xfrm>
            <a:off x="468313" y="1828800"/>
            <a:ext cx="5322887" cy="3935413"/>
            <a:chOff x="864" y="576"/>
            <a:chExt cx="3456" cy="2965"/>
          </a:xfrm>
        </p:grpSpPr>
        <p:sp>
          <p:nvSpPr>
            <p:cNvPr id="38" name="Line 6"/>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7"/>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8"/>
            <p:cNvSpPr>
              <a:spLocks noChangeShapeType="1"/>
            </p:cNvSpPr>
            <p:nvPr/>
          </p:nvSpPr>
          <p:spPr bwMode="auto">
            <a:xfrm>
              <a:off x="3312" y="864"/>
              <a:ext cx="720"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2"/>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3"/>
            <p:cNvSpPr>
              <a:spLocks noChangeShapeType="1"/>
            </p:cNvSpPr>
            <p:nvPr/>
          </p:nvSpPr>
          <p:spPr bwMode="auto">
            <a:xfrm>
              <a:off x="1152" y="1968"/>
              <a:ext cx="1344" cy="12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4"/>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5"/>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Text Box 16"/>
            <p:cNvSpPr txBox="1">
              <a:spLocks noChangeArrowheads="1"/>
            </p:cNvSpPr>
            <p:nvPr/>
          </p:nvSpPr>
          <p:spPr bwMode="auto">
            <a:xfrm>
              <a:off x="864" y="18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77" name="Text Box 17"/>
            <p:cNvSpPr txBox="1">
              <a:spLocks noChangeArrowheads="1"/>
            </p:cNvSpPr>
            <p:nvPr/>
          </p:nvSpPr>
          <p:spPr bwMode="auto">
            <a:xfrm>
              <a:off x="2688" y="1968"/>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78" name="Text Box 18"/>
            <p:cNvSpPr txBox="1">
              <a:spLocks noChangeArrowheads="1"/>
            </p:cNvSpPr>
            <p:nvPr/>
          </p:nvSpPr>
          <p:spPr bwMode="auto">
            <a:xfrm>
              <a:off x="1728"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79" name="Text Box 19"/>
            <p:cNvSpPr txBox="1">
              <a:spLocks noChangeArrowheads="1"/>
            </p:cNvSpPr>
            <p:nvPr/>
          </p:nvSpPr>
          <p:spPr bwMode="auto">
            <a:xfrm>
              <a:off x="3312" y="67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80" name="Text Box 20"/>
            <p:cNvSpPr txBox="1">
              <a:spLocks noChangeArrowheads="1"/>
            </p:cNvSpPr>
            <p:nvPr/>
          </p:nvSpPr>
          <p:spPr bwMode="auto">
            <a:xfrm>
              <a:off x="4032" y="192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81" name="Text Box 21"/>
            <p:cNvSpPr txBox="1">
              <a:spLocks noChangeArrowheads="1"/>
            </p:cNvSpPr>
            <p:nvPr/>
          </p:nvSpPr>
          <p:spPr bwMode="auto">
            <a:xfrm>
              <a:off x="2352" y="32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82" name="Text Box 22"/>
            <p:cNvSpPr txBox="1">
              <a:spLocks noChangeArrowheads="1"/>
            </p:cNvSpPr>
            <p:nvPr/>
          </p:nvSpPr>
          <p:spPr bwMode="auto">
            <a:xfrm>
              <a:off x="3168" y="264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83" name="Text Box 23"/>
            <p:cNvSpPr txBox="1">
              <a:spLocks noChangeArrowheads="1"/>
            </p:cNvSpPr>
            <p:nvPr/>
          </p:nvSpPr>
          <p:spPr bwMode="auto">
            <a:xfrm>
              <a:off x="1776" y="201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84" name="Text Box 24"/>
            <p:cNvSpPr txBox="1">
              <a:spLocks noChangeArrowheads="1"/>
            </p:cNvSpPr>
            <p:nvPr/>
          </p:nvSpPr>
          <p:spPr bwMode="auto">
            <a:xfrm>
              <a:off x="1536" y="25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85" name="Text Box 25"/>
            <p:cNvSpPr txBox="1">
              <a:spLocks noChangeArrowheads="1"/>
            </p:cNvSpPr>
            <p:nvPr/>
          </p:nvSpPr>
          <p:spPr bwMode="auto">
            <a:xfrm>
              <a:off x="2592" y="2352"/>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86" name="Text Box 26"/>
            <p:cNvSpPr txBox="1">
              <a:spLocks noChangeArrowheads="1"/>
            </p:cNvSpPr>
            <p:nvPr/>
          </p:nvSpPr>
          <p:spPr bwMode="auto">
            <a:xfrm>
              <a:off x="2064" y="134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87" name="Text Box 27"/>
            <p:cNvSpPr txBox="1">
              <a:spLocks noChangeArrowheads="1"/>
            </p:cNvSpPr>
            <p:nvPr/>
          </p:nvSpPr>
          <p:spPr bwMode="auto">
            <a:xfrm>
              <a:off x="3024" y="129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88" name="Text Box 28"/>
            <p:cNvSpPr txBox="1">
              <a:spLocks noChangeArrowheads="1"/>
            </p:cNvSpPr>
            <p:nvPr/>
          </p:nvSpPr>
          <p:spPr bwMode="auto">
            <a:xfrm>
              <a:off x="3648" y="120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89" name="Text Box 29"/>
            <p:cNvSpPr txBox="1">
              <a:spLocks noChangeArrowheads="1"/>
            </p:cNvSpPr>
            <p:nvPr/>
          </p:nvSpPr>
          <p:spPr bwMode="auto">
            <a:xfrm>
              <a:off x="2496" y="57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90" name="Text Box 30"/>
            <p:cNvSpPr txBox="1">
              <a:spLocks noChangeArrowheads="1"/>
            </p:cNvSpPr>
            <p:nvPr/>
          </p:nvSpPr>
          <p:spPr bwMode="auto">
            <a:xfrm>
              <a:off x="1392" y="1056"/>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91" name="Text Box 31"/>
            <p:cNvSpPr txBox="1">
              <a:spLocks noChangeArrowheads="1"/>
            </p:cNvSpPr>
            <p:nvPr/>
          </p:nvSpPr>
          <p:spPr bwMode="auto">
            <a:xfrm>
              <a:off x="3120" y="1680"/>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92" name="Text Box 2"/>
          <p:cNvSpPr txBox="1">
            <a:spLocks noChangeArrowheads="1"/>
          </p:cNvSpPr>
          <p:nvPr/>
        </p:nvSpPr>
        <p:spPr bwMode="auto">
          <a:xfrm>
            <a:off x="6019800" y="1219200"/>
            <a:ext cx="28956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Select the shortest</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edge in the network</a:t>
            </a:r>
          </a:p>
          <a:p>
            <a:pPr eaLnBrk="1" hangingPunct="1">
              <a:spcBef>
                <a:spcPct val="0"/>
              </a:spcBef>
              <a:buFontTx/>
              <a:buNone/>
            </a:pPr>
            <a:endParaRPr lang="en-GB"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ED  2</a:t>
            </a: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AB  3</a:t>
            </a: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CD  4( or AE 4)</a:t>
            </a:r>
          </a:p>
          <a:p>
            <a:pPr eaLnBrk="1" hangingPunct="1">
              <a:spcBef>
                <a:spcPct val="0"/>
              </a:spcBef>
              <a:buFontTx/>
              <a:buNone/>
            </a:pPr>
            <a:r>
              <a:rPr lang="en-GB" altLang="en-US" sz="2200" b="1" dirty="0">
                <a:solidFill>
                  <a:srgbClr val="FF0000"/>
                </a:solidFill>
                <a:latin typeface="Times New Roman" panose="02020603050405020304" pitchFamily="18" charset="0"/>
                <a:cs typeface="Times New Roman" panose="02020603050405020304" pitchFamily="18" charset="0"/>
              </a:rPr>
              <a:t>AE 4</a:t>
            </a:r>
          </a:p>
          <a:p>
            <a:pPr eaLnBrk="1" hangingPunct="1">
              <a:spcBef>
                <a:spcPct val="0"/>
              </a:spcBef>
              <a:buFontTx/>
              <a:buNone/>
            </a:pPr>
            <a:endParaRPr lang="en-GB" altLang="en-US" sz="2200" dirty="0">
              <a:latin typeface="Arial" panose="020B0604020202020204" pitchFamily="34" charset="0"/>
            </a:endParaRPr>
          </a:p>
          <a:p>
            <a:pPr eaLnBrk="1" hangingPunct="1">
              <a:spcBef>
                <a:spcPct val="0"/>
              </a:spcBef>
              <a:buFontTx/>
              <a:buNone/>
            </a:pPr>
            <a:endParaRPr lang="en-US" altLang="en-US" sz="2000" dirty="0">
              <a:latin typeface="Arial" panose="020B0604020202020204" pitchFamily="34" charset="0"/>
            </a:endParaRPr>
          </a:p>
        </p:txBody>
      </p:sp>
    </p:spTree>
    <p:extLst>
      <p:ext uri="{BB962C8B-B14F-4D97-AF65-F5344CB8AC3E}">
        <p14:creationId xmlns:p14="http://schemas.microsoft.com/office/powerpoint/2010/main" val="206689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B3FA96-2F13-4750-BD84-81BBE32C7A9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Calibri"/>
                <a:ea typeface="+mn-ea"/>
                <a:cs typeface="+mn-cs"/>
              </a:rPr>
              <a:t>Kruskal’s</a:t>
            </a:r>
            <a:r>
              <a:rPr kumimoji="0" lang="en-US" sz="3200" b="1" i="0" u="none" strike="noStrike" kern="1200" cap="none" spc="0" normalizeH="0" baseline="0" noProof="0" dirty="0">
                <a:ln>
                  <a:noFill/>
                </a:ln>
                <a:solidFill>
                  <a:prstClr val="black"/>
                </a:solidFill>
                <a:effectLst/>
                <a:uLnTx/>
                <a:uFillTx/>
                <a:latin typeface="Calibri"/>
                <a:ea typeface="+mn-ea"/>
                <a:cs typeface="+mn-cs"/>
              </a:rPr>
              <a:t> Algorithm Example-02</a:t>
            </a:r>
          </a:p>
        </p:txBody>
      </p:sp>
      <p:pic>
        <p:nvPicPr>
          <p:cNvPr id="10" name="Picture 9"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
        <p:nvSpPr>
          <p:cNvPr id="11" name="Content Placeholder 2"/>
          <p:cNvSpPr txBox="1">
            <a:spLocks/>
          </p:cNvSpPr>
          <p:nvPr/>
        </p:nvSpPr>
        <p:spPr>
          <a:xfrm>
            <a:off x="228600" y="1143000"/>
            <a:ext cx="8763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en-US" sz="3200" b="0" i="0" u="none" strike="noStrike" kern="1200" cap="none" spc="0" normalizeH="0" baseline="0" noProof="0">
                <a:ln>
                  <a:noFill/>
                </a:ln>
                <a:solidFill>
                  <a:prstClr val="black"/>
                </a:solidFill>
                <a:effectLst/>
                <a:uLnTx/>
                <a:uFillTx/>
                <a:latin typeface="Calibri"/>
                <a:ea typeface="+mn-ea"/>
                <a:cs typeface="+mn-cs"/>
              </a:rPr>
              <a:t>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3200" b="0" i="0" u="none" strike="noStrike" kern="1200" cap="none" spc="0" normalizeH="0" baseline="0" noProof="0">
              <a:ln>
                <a:noFill/>
              </a:ln>
              <a:solidFill>
                <a:prstClr val="black"/>
              </a:solidFill>
              <a:effectLst/>
              <a:uLnTx/>
              <a:uFillTx/>
              <a:latin typeface="Calibri"/>
              <a:ea typeface="+mn-ea"/>
              <a:cs typeface="+mn-cs"/>
            </a:endParaRPr>
          </a:p>
        </p:txBody>
      </p:sp>
      <p:sp>
        <p:nvSpPr>
          <p:cNvPr id="12" name="Content Placeholder 2"/>
          <p:cNvSpPr>
            <a:spLocks noGrp="1"/>
          </p:cNvSpPr>
          <p:nvPr>
            <p:ph idx="1"/>
          </p:nvPr>
        </p:nvSpPr>
        <p:spPr>
          <a:xfrm>
            <a:off x="381000" y="1295400"/>
            <a:ext cx="8305800" cy="4525963"/>
          </a:xfrm>
        </p:spPr>
        <p:txBody>
          <a:bodyPr/>
          <a:lstStyle/>
          <a:p>
            <a:pPr algn="just" eaLnBrk="1" hangingPunct="1">
              <a:buFont typeface="Arial" panose="020B0604020202020204" pitchFamily="34" charset="0"/>
              <a:buNone/>
            </a:pPr>
            <a:r>
              <a:rPr lang="en-US" altLang="en-US"/>
              <a:t>				</a:t>
            </a:r>
          </a:p>
          <a:p>
            <a:pPr algn="just" eaLnBrk="1" hangingPunct="1"/>
            <a:endParaRPr lang="en-US" altLang="en-US"/>
          </a:p>
        </p:txBody>
      </p:sp>
      <p:grpSp>
        <p:nvGrpSpPr>
          <p:cNvPr id="2" name="Group 5"/>
          <p:cNvGrpSpPr>
            <a:grpSpLocks/>
          </p:cNvGrpSpPr>
          <p:nvPr/>
        </p:nvGrpSpPr>
        <p:grpSpPr bwMode="auto">
          <a:xfrm>
            <a:off x="468313" y="1828800"/>
            <a:ext cx="5246687" cy="3865563"/>
            <a:chOff x="864" y="576"/>
            <a:chExt cx="3456" cy="2971"/>
          </a:xfrm>
        </p:grpSpPr>
        <p:sp>
          <p:nvSpPr>
            <p:cNvPr id="42" name="Line 6"/>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7"/>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8"/>
            <p:cNvSpPr>
              <a:spLocks noChangeShapeType="1"/>
            </p:cNvSpPr>
            <p:nvPr/>
          </p:nvSpPr>
          <p:spPr bwMode="auto">
            <a:xfrm>
              <a:off x="3312" y="864"/>
              <a:ext cx="720"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9"/>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2"/>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3"/>
            <p:cNvSpPr>
              <a:spLocks noChangeShapeType="1"/>
            </p:cNvSpPr>
            <p:nvPr/>
          </p:nvSpPr>
          <p:spPr bwMode="auto">
            <a:xfrm>
              <a:off x="1152" y="1968"/>
              <a:ext cx="1344" cy="1200"/>
            </a:xfrm>
            <a:prstGeom prst="line">
              <a:avLst/>
            </a:prstGeom>
            <a:noFill/>
            <a:ln w="3175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4"/>
            <p:cNvSpPr>
              <a:spLocks noChangeShapeType="1"/>
            </p:cNvSpPr>
            <p:nvPr/>
          </p:nvSpPr>
          <p:spPr bwMode="auto">
            <a:xfrm flipV="1">
              <a:off x="2496" y="1968"/>
              <a:ext cx="192" cy="1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5"/>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Text Box 16"/>
            <p:cNvSpPr txBox="1">
              <a:spLocks noChangeArrowheads="1"/>
            </p:cNvSpPr>
            <p:nvPr/>
          </p:nvSpPr>
          <p:spPr bwMode="auto">
            <a:xfrm>
              <a:off x="864" y="18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53" name="Text Box 17"/>
            <p:cNvSpPr txBox="1">
              <a:spLocks noChangeArrowheads="1"/>
            </p:cNvSpPr>
            <p:nvPr/>
          </p:nvSpPr>
          <p:spPr bwMode="auto">
            <a:xfrm>
              <a:off x="2688" y="1968"/>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54" name="Text Box 18"/>
            <p:cNvSpPr txBox="1">
              <a:spLocks noChangeArrowheads="1"/>
            </p:cNvSpPr>
            <p:nvPr/>
          </p:nvSpPr>
          <p:spPr bwMode="auto">
            <a:xfrm>
              <a:off x="1728"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55" name="Text Box 19"/>
            <p:cNvSpPr txBox="1">
              <a:spLocks noChangeArrowheads="1"/>
            </p:cNvSpPr>
            <p:nvPr/>
          </p:nvSpPr>
          <p:spPr bwMode="auto">
            <a:xfrm>
              <a:off x="3312" y="6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56" name="Text Box 20"/>
            <p:cNvSpPr txBox="1">
              <a:spLocks noChangeArrowheads="1"/>
            </p:cNvSpPr>
            <p:nvPr/>
          </p:nvSpPr>
          <p:spPr bwMode="auto">
            <a:xfrm>
              <a:off x="4032" y="192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57" name="Text Box 21"/>
            <p:cNvSpPr txBox="1">
              <a:spLocks noChangeArrowheads="1"/>
            </p:cNvSpPr>
            <p:nvPr/>
          </p:nvSpPr>
          <p:spPr bwMode="auto">
            <a:xfrm>
              <a:off x="2352" y="32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58" name="Text Box 22"/>
            <p:cNvSpPr txBox="1">
              <a:spLocks noChangeArrowheads="1"/>
            </p:cNvSpPr>
            <p:nvPr/>
          </p:nvSpPr>
          <p:spPr bwMode="auto">
            <a:xfrm>
              <a:off x="3168" y="264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59" name="Text Box 23"/>
            <p:cNvSpPr txBox="1">
              <a:spLocks noChangeArrowheads="1"/>
            </p:cNvSpPr>
            <p:nvPr/>
          </p:nvSpPr>
          <p:spPr bwMode="auto">
            <a:xfrm>
              <a:off x="1776" y="20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60" name="Text Box 24"/>
            <p:cNvSpPr txBox="1">
              <a:spLocks noChangeArrowheads="1"/>
            </p:cNvSpPr>
            <p:nvPr/>
          </p:nvSpPr>
          <p:spPr bwMode="auto">
            <a:xfrm>
              <a:off x="1536" y="25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61" name="Text Box 25"/>
            <p:cNvSpPr txBox="1">
              <a:spLocks noChangeArrowheads="1"/>
            </p:cNvSpPr>
            <p:nvPr/>
          </p:nvSpPr>
          <p:spPr bwMode="auto">
            <a:xfrm>
              <a:off x="2592" y="235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62" name="Text Box 26"/>
            <p:cNvSpPr txBox="1">
              <a:spLocks noChangeArrowheads="1"/>
            </p:cNvSpPr>
            <p:nvPr/>
          </p:nvSpPr>
          <p:spPr bwMode="auto">
            <a:xfrm>
              <a:off x="2064" y="13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63" name="Text Box 27"/>
            <p:cNvSpPr txBox="1">
              <a:spLocks noChangeArrowheads="1"/>
            </p:cNvSpPr>
            <p:nvPr/>
          </p:nvSpPr>
          <p:spPr bwMode="auto">
            <a:xfrm>
              <a:off x="3024" y="129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dirty="0"/>
                <a:t>6</a:t>
              </a:r>
            </a:p>
          </p:txBody>
        </p:sp>
        <p:sp>
          <p:nvSpPr>
            <p:cNvPr id="64" name="Text Box 28"/>
            <p:cNvSpPr txBox="1">
              <a:spLocks noChangeArrowheads="1"/>
            </p:cNvSpPr>
            <p:nvPr/>
          </p:nvSpPr>
          <p:spPr bwMode="auto">
            <a:xfrm>
              <a:off x="3648" y="120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65" name="Text Box 29"/>
            <p:cNvSpPr txBox="1">
              <a:spLocks noChangeArrowheads="1"/>
            </p:cNvSpPr>
            <p:nvPr/>
          </p:nvSpPr>
          <p:spPr bwMode="auto">
            <a:xfrm>
              <a:off x="2496"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66" name="Text Box 30"/>
            <p:cNvSpPr txBox="1">
              <a:spLocks noChangeArrowheads="1"/>
            </p:cNvSpPr>
            <p:nvPr/>
          </p:nvSpPr>
          <p:spPr bwMode="auto">
            <a:xfrm>
              <a:off x="1392" y="105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67" name="Text Box 31"/>
            <p:cNvSpPr txBox="1">
              <a:spLocks noChangeArrowheads="1"/>
            </p:cNvSpPr>
            <p:nvPr/>
          </p:nvSpPr>
          <p:spPr bwMode="auto">
            <a:xfrm>
              <a:off x="3120" y="168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68" name="Text Box 2"/>
          <p:cNvSpPr txBox="1">
            <a:spLocks noChangeArrowheads="1"/>
          </p:cNvSpPr>
          <p:nvPr/>
        </p:nvSpPr>
        <p:spPr bwMode="auto">
          <a:xfrm>
            <a:off x="5638800" y="1143000"/>
            <a:ext cx="32004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Verdana" panose="020B0604030504040204" pitchFamily="34" charset="0"/>
              <a:buNone/>
            </a:pPr>
            <a:r>
              <a:rPr lang="en-US" altLang="en-US" sz="2200">
                <a:latin typeface="Times New Roman" panose="02020603050405020304" pitchFamily="18" charset="0"/>
                <a:cs typeface="Times New Roman" panose="02020603050405020304" pitchFamily="18" charset="0"/>
              </a:rPr>
              <a:t>Select the shortest</a:t>
            </a:r>
          </a:p>
          <a:p>
            <a:pPr>
              <a:spcBef>
                <a:spcPct val="0"/>
              </a:spcBef>
              <a:buFont typeface="Verdana" panose="020B0604030504040204" pitchFamily="34" charset="0"/>
              <a:buNone/>
            </a:pPr>
            <a:r>
              <a:rPr lang="en-US" altLang="en-US" sz="2200">
                <a:latin typeface="Times New Roman" panose="02020603050405020304" pitchFamily="18" charset="0"/>
                <a:cs typeface="Times New Roman" panose="02020603050405020304" pitchFamily="18" charset="0"/>
              </a:rPr>
              <a:t>edge in the network</a:t>
            </a:r>
          </a:p>
          <a:p>
            <a:pPr eaLnBrk="1" hangingPunct="1">
              <a:spcBef>
                <a:spcPct val="0"/>
              </a:spcBef>
              <a:buFontTx/>
              <a:buNone/>
            </a:pPr>
            <a:endParaRPr lang="en-GB" altLang="en-US" sz="2200">
              <a:latin typeface="Times New Roman" panose="02020603050405020304" pitchFamily="18" charset="0"/>
              <a:cs typeface="Times New Roman" panose="02020603050405020304" pitchFamily="18" charset="0"/>
            </a:endParaRPr>
          </a:p>
          <a:p>
            <a:pPr eaLnBrk="1" hangingPunct="1">
              <a:spcBef>
                <a:spcPct val="0"/>
              </a:spcBef>
              <a:buFontTx/>
              <a:buNone/>
            </a:pPr>
            <a:r>
              <a:rPr lang="en-GB" altLang="en-US" sz="2200" b="1">
                <a:solidFill>
                  <a:srgbClr val="00B0F0"/>
                </a:solidFill>
                <a:latin typeface="Times New Roman" panose="02020603050405020304" pitchFamily="18" charset="0"/>
                <a:cs typeface="Times New Roman" panose="02020603050405020304" pitchFamily="18" charset="0"/>
              </a:rPr>
              <a:t>ED  2</a:t>
            </a:r>
          </a:p>
          <a:p>
            <a:pPr eaLnBrk="1" hangingPunct="1">
              <a:spcBef>
                <a:spcPct val="0"/>
              </a:spcBef>
              <a:buFontTx/>
              <a:buNone/>
            </a:pPr>
            <a:r>
              <a:rPr lang="en-GB" altLang="en-US" sz="2200" b="1">
                <a:solidFill>
                  <a:srgbClr val="00B0F0"/>
                </a:solidFill>
                <a:latin typeface="Times New Roman" panose="02020603050405020304" pitchFamily="18" charset="0"/>
                <a:cs typeface="Times New Roman" panose="02020603050405020304" pitchFamily="18" charset="0"/>
              </a:rPr>
              <a:t>AB  3</a:t>
            </a:r>
          </a:p>
          <a:p>
            <a:pPr eaLnBrk="1" hangingPunct="1">
              <a:spcBef>
                <a:spcPct val="0"/>
              </a:spcBef>
              <a:buFontTx/>
              <a:buNone/>
            </a:pPr>
            <a:r>
              <a:rPr lang="en-GB" altLang="en-US" sz="2200" b="1">
                <a:solidFill>
                  <a:srgbClr val="00B0F0"/>
                </a:solidFill>
                <a:latin typeface="Times New Roman" panose="02020603050405020304" pitchFamily="18" charset="0"/>
                <a:cs typeface="Times New Roman" panose="02020603050405020304" pitchFamily="18" charset="0"/>
              </a:rPr>
              <a:t>CD  4( or AE 4)</a:t>
            </a:r>
          </a:p>
          <a:p>
            <a:pPr eaLnBrk="1" hangingPunct="1">
              <a:spcBef>
                <a:spcPct val="0"/>
              </a:spcBef>
              <a:buFontTx/>
              <a:buNone/>
            </a:pPr>
            <a:r>
              <a:rPr lang="en-GB" altLang="en-US" sz="2200" b="1">
                <a:solidFill>
                  <a:srgbClr val="00B0F0"/>
                </a:solidFill>
                <a:latin typeface="Times New Roman" panose="02020603050405020304" pitchFamily="18" charset="0"/>
                <a:cs typeface="Times New Roman" panose="02020603050405020304" pitchFamily="18" charset="0"/>
              </a:rPr>
              <a:t>AE 4</a:t>
            </a:r>
          </a:p>
          <a:p>
            <a:pPr eaLnBrk="1" hangingPunct="1">
              <a:spcBef>
                <a:spcPct val="0"/>
              </a:spcBef>
              <a:buFontTx/>
              <a:buNone/>
            </a:pPr>
            <a:r>
              <a:rPr lang="en-GB" altLang="en-US" sz="2200" b="1">
                <a:solidFill>
                  <a:srgbClr val="00B0F0"/>
                </a:solidFill>
                <a:latin typeface="Times New Roman" panose="02020603050405020304" pitchFamily="18" charset="0"/>
                <a:cs typeface="Times New Roman" panose="02020603050405020304" pitchFamily="18" charset="0"/>
              </a:rPr>
              <a:t>BC FORMS A CYCLE</a:t>
            </a:r>
          </a:p>
          <a:p>
            <a:pPr eaLnBrk="1" hangingPunct="1">
              <a:spcBef>
                <a:spcPct val="0"/>
              </a:spcBef>
              <a:buFontTx/>
              <a:buNone/>
            </a:pPr>
            <a:r>
              <a:rPr lang="en-GB" altLang="en-US" sz="2200" b="1">
                <a:solidFill>
                  <a:srgbClr val="FF0000"/>
                </a:solidFill>
                <a:latin typeface="Times New Roman" panose="02020603050405020304" pitchFamily="18" charset="0"/>
                <a:cs typeface="Times New Roman" panose="02020603050405020304" pitchFamily="18" charset="0"/>
              </a:rPr>
              <a:t>EF 5</a:t>
            </a:r>
          </a:p>
          <a:p>
            <a:pPr eaLnBrk="1" hangingPunct="1">
              <a:spcBef>
                <a:spcPct val="0"/>
              </a:spcBef>
              <a:buFontTx/>
              <a:buNone/>
            </a:pPr>
            <a:endParaRPr lang="en-GB" altLang="en-US" sz="2200">
              <a:latin typeface="Arial" panose="020B0604020202020204" pitchFamily="34" charset="0"/>
            </a:endParaRPr>
          </a:p>
          <a:p>
            <a:pPr eaLnBrk="1" hangingPunct="1">
              <a:spcBef>
                <a:spcPct val="0"/>
              </a:spcBef>
              <a:buFontTx/>
              <a:buNone/>
            </a:pPr>
            <a:endParaRPr lang="en-US" altLang="en-US" sz="2200">
              <a:latin typeface="Arial" panose="020B0604020202020204" pitchFamily="34" charset="0"/>
            </a:endParaRPr>
          </a:p>
        </p:txBody>
      </p:sp>
    </p:spTree>
    <p:extLst>
      <p:ext uri="{BB962C8B-B14F-4D97-AF65-F5344CB8AC3E}">
        <p14:creationId xmlns:p14="http://schemas.microsoft.com/office/powerpoint/2010/main" val="207183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AC172D-C52C-4F52-AC75-27A07F90BA9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Calibri"/>
                <a:ea typeface="+mn-ea"/>
                <a:cs typeface="+mn-cs"/>
              </a:rPr>
              <a:t>Kruskal’s</a:t>
            </a:r>
            <a:r>
              <a:rPr kumimoji="0" lang="en-US" sz="3200" b="1" i="0" u="none" strike="noStrike" kern="1200" cap="none" spc="0" normalizeH="0" baseline="0" noProof="0" dirty="0">
                <a:ln>
                  <a:noFill/>
                </a:ln>
                <a:solidFill>
                  <a:prstClr val="black"/>
                </a:solidFill>
                <a:effectLst/>
                <a:uLnTx/>
                <a:uFillTx/>
                <a:latin typeface="Calibri"/>
                <a:ea typeface="+mn-ea"/>
                <a:cs typeface="+mn-cs"/>
              </a:rPr>
              <a:t> Algorithm Example-02</a:t>
            </a:r>
          </a:p>
        </p:txBody>
      </p:sp>
      <p:pic>
        <p:nvPicPr>
          <p:cNvPr id="10" name="Picture 9"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
        <p:nvSpPr>
          <p:cNvPr id="11" name="Content Placeholder 2"/>
          <p:cNvSpPr txBox="1">
            <a:spLocks/>
          </p:cNvSpPr>
          <p:nvPr/>
        </p:nvSpPr>
        <p:spPr>
          <a:xfrm>
            <a:off x="228600" y="1143000"/>
            <a:ext cx="8763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en-US" sz="3200" b="0" i="0" u="none" strike="noStrike" kern="1200" cap="none" spc="0" normalizeH="0" baseline="0" noProof="0">
                <a:ln>
                  <a:noFill/>
                </a:ln>
                <a:solidFill>
                  <a:prstClr val="black"/>
                </a:solidFill>
                <a:effectLst/>
                <a:uLnTx/>
                <a:uFillTx/>
                <a:latin typeface="Calibri"/>
                <a:ea typeface="+mn-ea"/>
                <a:cs typeface="+mn-cs"/>
              </a:rPr>
              <a:t>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3200" b="0" i="0" u="none" strike="noStrike" kern="1200" cap="none" spc="0" normalizeH="0" baseline="0" noProof="0">
              <a:ln>
                <a:noFill/>
              </a:ln>
              <a:solidFill>
                <a:prstClr val="black"/>
              </a:solidFill>
              <a:effectLst/>
              <a:uLnTx/>
              <a:uFillTx/>
              <a:latin typeface="Calibri"/>
              <a:ea typeface="+mn-ea"/>
              <a:cs typeface="+mn-cs"/>
            </a:endParaRPr>
          </a:p>
        </p:txBody>
      </p:sp>
      <p:sp>
        <p:nvSpPr>
          <p:cNvPr id="12" name="Content Placeholder 2"/>
          <p:cNvSpPr>
            <a:spLocks noGrp="1"/>
          </p:cNvSpPr>
          <p:nvPr>
            <p:ph idx="1"/>
          </p:nvPr>
        </p:nvSpPr>
        <p:spPr>
          <a:xfrm>
            <a:off x="381000" y="1295400"/>
            <a:ext cx="8305800" cy="4525963"/>
          </a:xfrm>
        </p:spPr>
        <p:txBody>
          <a:bodyPr/>
          <a:lstStyle/>
          <a:p>
            <a:pPr algn="just" eaLnBrk="1" hangingPunct="1">
              <a:buFont typeface="Arial" panose="020B0604020202020204" pitchFamily="34" charset="0"/>
              <a:buNone/>
            </a:pPr>
            <a:r>
              <a:rPr lang="en-US" altLang="en-US" dirty="0"/>
              <a:t>				</a:t>
            </a:r>
          </a:p>
          <a:p>
            <a:pPr algn="just" eaLnBrk="1" hangingPunct="1"/>
            <a:endParaRPr lang="en-US" altLang="en-US" dirty="0"/>
          </a:p>
        </p:txBody>
      </p:sp>
      <p:grpSp>
        <p:nvGrpSpPr>
          <p:cNvPr id="2" name="Group 5"/>
          <p:cNvGrpSpPr>
            <a:grpSpLocks/>
          </p:cNvGrpSpPr>
          <p:nvPr/>
        </p:nvGrpSpPr>
        <p:grpSpPr bwMode="auto">
          <a:xfrm>
            <a:off x="468313" y="1752600"/>
            <a:ext cx="5170487" cy="4071938"/>
            <a:chOff x="864" y="576"/>
            <a:chExt cx="3456" cy="2952"/>
          </a:xfrm>
        </p:grpSpPr>
        <p:sp>
          <p:nvSpPr>
            <p:cNvPr id="38" name="Line 6"/>
            <p:cNvSpPr>
              <a:spLocks noChangeShapeType="1"/>
            </p:cNvSpPr>
            <p:nvPr/>
          </p:nvSpPr>
          <p:spPr bwMode="auto">
            <a:xfrm flipV="1">
              <a:off x="1152" y="864"/>
              <a:ext cx="816" cy="1104"/>
            </a:xfrm>
            <a:prstGeom prst="line">
              <a:avLst/>
            </a:prstGeom>
            <a:noFill/>
            <a:ln w="317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7"/>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8"/>
            <p:cNvSpPr>
              <a:spLocks noChangeShapeType="1"/>
            </p:cNvSpPr>
            <p:nvPr/>
          </p:nvSpPr>
          <p:spPr bwMode="auto">
            <a:xfrm>
              <a:off x="3312" y="864"/>
              <a:ext cx="720"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2"/>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3"/>
            <p:cNvSpPr>
              <a:spLocks noChangeShapeType="1"/>
            </p:cNvSpPr>
            <p:nvPr/>
          </p:nvSpPr>
          <p:spPr bwMode="auto">
            <a:xfrm>
              <a:off x="1152" y="1968"/>
              <a:ext cx="1344" cy="1200"/>
            </a:xfrm>
            <a:prstGeom prst="line">
              <a:avLst/>
            </a:prstGeom>
            <a:noFill/>
            <a:ln w="3175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4"/>
            <p:cNvSpPr>
              <a:spLocks noChangeShapeType="1"/>
            </p:cNvSpPr>
            <p:nvPr/>
          </p:nvSpPr>
          <p:spPr bwMode="auto">
            <a:xfrm flipV="1">
              <a:off x="2496" y="1968"/>
              <a:ext cx="192"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5"/>
            <p:cNvSpPr>
              <a:spLocks noChangeShapeType="1"/>
            </p:cNvSpPr>
            <p:nvPr/>
          </p:nvSpPr>
          <p:spPr bwMode="auto">
            <a:xfrm flipV="1">
              <a:off x="2496" y="1968"/>
              <a:ext cx="1536" cy="1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Text Box 16"/>
            <p:cNvSpPr txBox="1">
              <a:spLocks noChangeArrowheads="1"/>
            </p:cNvSpPr>
            <p:nvPr/>
          </p:nvSpPr>
          <p:spPr bwMode="auto">
            <a:xfrm>
              <a:off x="864" y="18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77" name="Text Box 17"/>
            <p:cNvSpPr txBox="1">
              <a:spLocks noChangeArrowheads="1"/>
            </p:cNvSpPr>
            <p:nvPr/>
          </p:nvSpPr>
          <p:spPr bwMode="auto">
            <a:xfrm>
              <a:off x="2688" y="1968"/>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78" name="Text Box 18"/>
            <p:cNvSpPr txBox="1">
              <a:spLocks noChangeArrowheads="1"/>
            </p:cNvSpPr>
            <p:nvPr/>
          </p:nvSpPr>
          <p:spPr bwMode="auto">
            <a:xfrm>
              <a:off x="1728"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79" name="Text Box 19"/>
            <p:cNvSpPr txBox="1">
              <a:spLocks noChangeArrowheads="1"/>
            </p:cNvSpPr>
            <p:nvPr/>
          </p:nvSpPr>
          <p:spPr bwMode="auto">
            <a:xfrm>
              <a:off x="3312" y="6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80" name="Text Box 20"/>
            <p:cNvSpPr txBox="1">
              <a:spLocks noChangeArrowheads="1"/>
            </p:cNvSpPr>
            <p:nvPr/>
          </p:nvSpPr>
          <p:spPr bwMode="auto">
            <a:xfrm>
              <a:off x="4032" y="192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81" name="Text Box 21"/>
            <p:cNvSpPr txBox="1">
              <a:spLocks noChangeArrowheads="1"/>
            </p:cNvSpPr>
            <p:nvPr/>
          </p:nvSpPr>
          <p:spPr bwMode="auto">
            <a:xfrm>
              <a:off x="2352" y="32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82" name="Text Box 22"/>
            <p:cNvSpPr txBox="1">
              <a:spLocks noChangeArrowheads="1"/>
            </p:cNvSpPr>
            <p:nvPr/>
          </p:nvSpPr>
          <p:spPr bwMode="auto">
            <a:xfrm>
              <a:off x="3168" y="264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83" name="Text Box 23"/>
            <p:cNvSpPr txBox="1">
              <a:spLocks noChangeArrowheads="1"/>
            </p:cNvSpPr>
            <p:nvPr/>
          </p:nvSpPr>
          <p:spPr bwMode="auto">
            <a:xfrm>
              <a:off x="1776" y="20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84" name="Text Box 24"/>
            <p:cNvSpPr txBox="1">
              <a:spLocks noChangeArrowheads="1"/>
            </p:cNvSpPr>
            <p:nvPr/>
          </p:nvSpPr>
          <p:spPr bwMode="auto">
            <a:xfrm>
              <a:off x="1536" y="25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85" name="Text Box 25"/>
            <p:cNvSpPr txBox="1">
              <a:spLocks noChangeArrowheads="1"/>
            </p:cNvSpPr>
            <p:nvPr/>
          </p:nvSpPr>
          <p:spPr bwMode="auto">
            <a:xfrm>
              <a:off x="2592" y="235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86" name="Text Box 26"/>
            <p:cNvSpPr txBox="1">
              <a:spLocks noChangeArrowheads="1"/>
            </p:cNvSpPr>
            <p:nvPr/>
          </p:nvSpPr>
          <p:spPr bwMode="auto">
            <a:xfrm>
              <a:off x="2064" y="13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87" name="Text Box 27"/>
            <p:cNvSpPr txBox="1">
              <a:spLocks noChangeArrowheads="1"/>
            </p:cNvSpPr>
            <p:nvPr/>
          </p:nvSpPr>
          <p:spPr bwMode="auto">
            <a:xfrm>
              <a:off x="3024" y="129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88" name="Text Box 28"/>
            <p:cNvSpPr txBox="1">
              <a:spLocks noChangeArrowheads="1"/>
            </p:cNvSpPr>
            <p:nvPr/>
          </p:nvSpPr>
          <p:spPr bwMode="auto">
            <a:xfrm>
              <a:off x="3648" y="120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89" name="Text Box 29"/>
            <p:cNvSpPr txBox="1">
              <a:spLocks noChangeArrowheads="1"/>
            </p:cNvSpPr>
            <p:nvPr/>
          </p:nvSpPr>
          <p:spPr bwMode="auto">
            <a:xfrm>
              <a:off x="2496"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90" name="Text Box 30"/>
            <p:cNvSpPr txBox="1">
              <a:spLocks noChangeArrowheads="1"/>
            </p:cNvSpPr>
            <p:nvPr/>
          </p:nvSpPr>
          <p:spPr bwMode="auto">
            <a:xfrm>
              <a:off x="1392" y="105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91" name="Text Box 31"/>
            <p:cNvSpPr txBox="1">
              <a:spLocks noChangeArrowheads="1"/>
            </p:cNvSpPr>
            <p:nvPr/>
          </p:nvSpPr>
          <p:spPr bwMode="auto">
            <a:xfrm>
              <a:off x="3120" y="168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92" name="Text Box 2"/>
          <p:cNvSpPr txBox="1">
            <a:spLocks noChangeArrowheads="1"/>
          </p:cNvSpPr>
          <p:nvPr/>
        </p:nvSpPr>
        <p:spPr bwMode="auto">
          <a:xfrm>
            <a:off x="5562600" y="1371600"/>
            <a:ext cx="33528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Select the shortest</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edge in the network</a:t>
            </a:r>
          </a:p>
          <a:p>
            <a:pPr eaLnBrk="1" hangingPunct="1">
              <a:spcBef>
                <a:spcPct val="0"/>
              </a:spcBef>
              <a:buFontTx/>
              <a:buNone/>
            </a:pPr>
            <a:endParaRPr lang="en-GB"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ED  2</a:t>
            </a: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AB  3</a:t>
            </a: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CD  4( or AE 4)</a:t>
            </a: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AE 4</a:t>
            </a: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BC FORMS A CYCLE</a:t>
            </a: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EF 5</a:t>
            </a:r>
          </a:p>
          <a:p>
            <a:pPr eaLnBrk="1" hangingPunct="1">
              <a:spcBef>
                <a:spcPct val="0"/>
              </a:spcBef>
              <a:buFontTx/>
              <a:buNone/>
            </a:pPr>
            <a:r>
              <a:rPr lang="en-GB" altLang="en-US" sz="2200" b="1" dirty="0">
                <a:solidFill>
                  <a:srgbClr val="00B0F0"/>
                </a:solidFill>
                <a:latin typeface="Times New Roman" panose="02020603050405020304" pitchFamily="18" charset="0"/>
                <a:cs typeface="Times New Roman" panose="02020603050405020304" pitchFamily="18" charset="0"/>
              </a:rPr>
              <a:t>Total Weight of Tree = 18</a:t>
            </a:r>
          </a:p>
          <a:p>
            <a:pPr eaLnBrk="1" hangingPunct="1">
              <a:spcBef>
                <a:spcPct val="0"/>
              </a:spcBef>
              <a:buFontTx/>
              <a:buNone/>
            </a:pPr>
            <a:endParaRPr lang="en-GB" altLang="en-US" sz="2200" dirty="0">
              <a:solidFill>
                <a:srgbClr val="00B0F0"/>
              </a:solidFill>
              <a:latin typeface="Arial" panose="020B0604020202020204" pitchFamily="34" charset="0"/>
            </a:endParaRPr>
          </a:p>
          <a:p>
            <a:pPr eaLnBrk="1" hangingPunct="1">
              <a:spcBef>
                <a:spcPct val="0"/>
              </a:spcBef>
              <a:buFontTx/>
              <a:buNone/>
            </a:pPr>
            <a:endParaRPr lang="en-US" altLang="en-US" sz="2200" dirty="0">
              <a:latin typeface="Arial" panose="020B0604020202020204" pitchFamily="34" charset="0"/>
            </a:endParaRPr>
          </a:p>
        </p:txBody>
      </p:sp>
    </p:spTree>
    <p:extLst>
      <p:ext uri="{BB962C8B-B14F-4D97-AF65-F5344CB8AC3E}">
        <p14:creationId xmlns:p14="http://schemas.microsoft.com/office/powerpoint/2010/main" val="20222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800" b="1" dirty="0"/>
              <a:t>Prim’s Algorithm-</a:t>
            </a:r>
          </a:p>
          <a:p>
            <a:pPr lvl="1"/>
            <a:r>
              <a:rPr lang="en-US" sz="2400" dirty="0"/>
              <a:t>Prim’s Algorithm is a famous greedy algorithm.</a:t>
            </a:r>
          </a:p>
          <a:p>
            <a:pPr lvl="1"/>
            <a:r>
              <a:rPr lang="en-US" sz="2400" dirty="0"/>
              <a:t>It is used for finding the Minimum Spanning Tree (MST) of a given graph.</a:t>
            </a:r>
          </a:p>
          <a:p>
            <a:pPr lvl="1"/>
            <a:r>
              <a:rPr lang="en-US" sz="2400" dirty="0"/>
              <a:t>To apply Prim’s algorithm, the given graph must be weighted, connected and undirected.</a:t>
            </a:r>
          </a:p>
          <a:p>
            <a:pPr>
              <a:buNone/>
            </a:pPr>
            <a:r>
              <a:rPr lang="en-US" sz="2400" dirty="0"/>
              <a:t> </a:t>
            </a:r>
          </a:p>
        </p:txBody>
      </p:sp>
      <p:sp>
        <p:nvSpPr>
          <p:cNvPr id="4" name="Date Placeholder 3"/>
          <p:cNvSpPr>
            <a:spLocks noGrp="1"/>
          </p:cNvSpPr>
          <p:nvPr>
            <p:ph type="dt" sz="half" idx="10"/>
          </p:nvPr>
        </p:nvSpPr>
        <p:spPr/>
        <p:txBody>
          <a:bodyPr/>
          <a:lstStyle/>
          <a:p>
            <a:fld id="{3D9944D7-64A9-4912-A681-E7B7E62D6418}"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Prim’s Algorithm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220" y="904240"/>
            <a:ext cx="8272780" cy="4765040"/>
          </a:xfrm>
        </p:spPr>
        <p:txBody>
          <a:bodyPr>
            <a:normAutofit fontScale="92500" lnSpcReduction="20000"/>
          </a:bodyPr>
          <a:lstStyle/>
          <a:p>
            <a:pPr marL="0" indent="0">
              <a:buNone/>
            </a:pPr>
            <a:r>
              <a:rPr lang="en-US" sz="3000" b="1" dirty="0"/>
              <a:t>Prim’s Algorithm</a:t>
            </a:r>
          </a:p>
          <a:p>
            <a:pPr marL="0" indent="0">
              <a:buNone/>
            </a:pPr>
            <a:endParaRPr lang="en-US" sz="2000" b="1" dirty="0"/>
          </a:p>
          <a:p>
            <a:pPr marL="0" indent="0">
              <a:buNone/>
            </a:pPr>
            <a:r>
              <a:rPr lang="en-US" sz="2800" dirty="0"/>
              <a:t>Step-01:</a:t>
            </a:r>
          </a:p>
          <a:p>
            <a:pPr lvl="1"/>
            <a:r>
              <a:rPr lang="en-US" sz="2000" dirty="0"/>
              <a:t>Randomly choose any vertex.</a:t>
            </a:r>
          </a:p>
          <a:p>
            <a:pPr lvl="1"/>
            <a:r>
              <a:rPr lang="en-US" sz="2000" dirty="0"/>
              <a:t>The vertex connecting to the edge having least weight is usually selected.</a:t>
            </a:r>
          </a:p>
          <a:p>
            <a:pPr marL="0" lvl="0" indent="0">
              <a:buNone/>
            </a:pPr>
            <a:r>
              <a:rPr lang="en-US" sz="2800" dirty="0"/>
              <a:t>Step-02:</a:t>
            </a:r>
            <a:endParaRPr lang="en-US" sz="2000" dirty="0"/>
          </a:p>
          <a:p>
            <a:pPr lvl="1"/>
            <a:r>
              <a:rPr lang="en-US" sz="2000" dirty="0"/>
              <a:t>Find all the edges that connect the tree to new vertices.</a:t>
            </a:r>
          </a:p>
          <a:p>
            <a:pPr lvl="1"/>
            <a:r>
              <a:rPr lang="en-US" sz="2000" dirty="0"/>
              <a:t>Find the least weight edge among those edges and include it in the existing tree.</a:t>
            </a:r>
          </a:p>
          <a:p>
            <a:pPr lvl="1"/>
            <a:r>
              <a:rPr lang="en-US" sz="2000" dirty="0"/>
              <a:t>If including that edge creates a cycle, then reject that edge and look for the next least weight edge.</a:t>
            </a:r>
          </a:p>
          <a:p>
            <a:pPr marL="0" lvl="0" indent="0">
              <a:buNone/>
            </a:pPr>
            <a:r>
              <a:rPr lang="en-US" sz="2800" dirty="0"/>
              <a:t>Step-03:</a:t>
            </a:r>
            <a:endParaRPr lang="en-US" sz="2000" dirty="0"/>
          </a:p>
          <a:p>
            <a:pPr lvl="1"/>
            <a:r>
              <a:rPr lang="en-US" sz="2000" dirty="0"/>
              <a:t>Keep repeating step-02 until all the vertices are included and Minimum Spanning Tree (MST) is obtained.</a:t>
            </a:r>
          </a:p>
        </p:txBody>
      </p:sp>
      <p:sp>
        <p:nvSpPr>
          <p:cNvPr id="4" name="Date Placeholder 3"/>
          <p:cNvSpPr>
            <a:spLocks noGrp="1"/>
          </p:cNvSpPr>
          <p:nvPr>
            <p:ph type="dt" sz="half" idx="10"/>
          </p:nvPr>
        </p:nvSpPr>
        <p:spPr/>
        <p:txBody>
          <a:bodyPr/>
          <a:lstStyle/>
          <a:p>
            <a:fld id="{A19CC939-E7DD-4B85-95D7-2EA1C2A34C79}"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Prim’s Algorithm</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1F82B00-6AFC-47E1-A94B-37ED6FCFAD84}" type="datetime1">
              <a:rPr lang="en-US" smtClean="0"/>
              <a:t>15-Jan-23</a:t>
            </a:fld>
            <a:endParaRPr lang="en-US"/>
          </a:p>
        </p:txBody>
      </p:sp>
      <p:sp>
        <p:nvSpPr>
          <p:cNvPr id="108" name="Google Shape;10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a:t>
            </a:fld>
            <a:endParaRPr lang="en-US"/>
          </a:p>
        </p:txBody>
      </p:sp>
      <p:sp>
        <p:nvSpPr>
          <p:cNvPr id="109" name="Google Shape;109;p2"/>
          <p:cNvSpPr txBox="1"/>
          <p:nvPr/>
        </p:nvSpPr>
        <p:spPr>
          <a:xfrm>
            <a:off x="1371600" y="0"/>
            <a:ext cx="7772400" cy="685799"/>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Calibri" panose="020F0502020204030204"/>
              <a:buNone/>
            </a:pPr>
            <a:r>
              <a:rPr lang="en-US" sz="3200" b="1" dirty="0">
                <a:solidFill>
                  <a:schemeClr val="dk1"/>
                </a:solidFill>
                <a:latin typeface="Calibri" panose="020F0502020204030204"/>
                <a:ea typeface="Calibri" panose="020F0502020204030204"/>
                <a:cs typeface="Calibri" panose="020F0502020204030204"/>
                <a:sym typeface="Calibri" panose="020F0502020204030204"/>
              </a:rPr>
              <a:t>Brief Introduction with Video</a:t>
            </a:r>
            <a:endParaRPr sz="32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10" name="Google Shape;110;p2" descr="E:\NIET\Project\xLogo11.png.pagespeed.ic.pydHLuCQEZ.png"/>
          <p:cNvPicPr preferRelativeResize="0"/>
          <p:nvPr/>
        </p:nvPicPr>
        <p:blipFill rotWithShape="1">
          <a:blip r:embed="rId3"/>
          <a:srcRect/>
          <a:stretch>
            <a:fillRect/>
          </a:stretch>
        </p:blipFill>
        <p:spPr>
          <a:xfrm>
            <a:off x="0" y="0"/>
            <a:ext cx="1447800" cy="817163"/>
          </a:xfrm>
          <a:prstGeom prst="rect">
            <a:avLst/>
          </a:prstGeom>
          <a:noFill/>
          <a:ln>
            <a:noFill/>
          </a:ln>
        </p:spPr>
      </p:pic>
      <p:sp>
        <p:nvSpPr>
          <p:cNvPr id="111" name="Google Shape;111;p2"/>
          <p:cNvSpPr txBox="1">
            <a:spLocks noGrp="1"/>
          </p:cNvSpPr>
          <p:nvPr>
            <p:ph type="ftr" idx="11"/>
          </p:nvPr>
        </p:nvSpPr>
        <p:spPr>
          <a:xfrm>
            <a:off x="2514600" y="6356350"/>
            <a:ext cx="5029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Dr. Ritesh Rastogi       AMICSE 0301/ACSE0301-DS            Unit -1</a:t>
            </a:r>
            <a:endParaRPr lang="en-US" dirty="0"/>
          </a:p>
        </p:txBody>
      </p:sp>
      <p:sp>
        <p:nvSpPr>
          <p:cNvPr id="2" name="Rectangle 1"/>
          <p:cNvSpPr/>
          <p:nvPr/>
        </p:nvSpPr>
        <p:spPr>
          <a:xfrm>
            <a:off x="706582" y="1399310"/>
            <a:ext cx="7855527" cy="4401205"/>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What is Data Structure?</a:t>
            </a:r>
          </a:p>
          <a:p>
            <a:endParaRPr lang="en-US" sz="2000" b="1"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The data structure name indicates itself that organizing the data in memory. There are many ways of organizing the data in the memory as we have already seen one of the data structures, i.e., array in C language. Array is a collection of memory elements in which data is stored sequentially, i.e., one after another. In other words, we can say that array stores the elements in a continuous manner. This organization of data is done with the help of an array of data structures. There are also other ways to organize the data in memory.</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Video Link:</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hlinkClick r:id="rId4"/>
              </a:rPr>
              <a:t>https://www.youtube.com/watch?v=xLetJpcjHS0</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38D652-4E22-4ACE-99BC-014DC0BFD39B}"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Prim’s Algorithm Example-01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2" name="Content Placeholder 101"/>
          <p:cNvPicPr>
            <a:picLocks noGrp="1" noChangeAspect="1"/>
          </p:cNvPicPr>
          <p:nvPr>
            <p:ph sz="half" idx="1"/>
          </p:nvPr>
        </p:nvPicPr>
        <p:blipFill>
          <a:blip r:embed="rId3"/>
          <a:srcRect l="18495" t="11770" r="18503" b="13454"/>
          <a:stretch>
            <a:fillRect/>
          </a:stretch>
        </p:blipFill>
        <p:spPr>
          <a:xfrm>
            <a:off x="395605" y="981075"/>
            <a:ext cx="4038600" cy="1703705"/>
          </a:xfrm>
          <a:prstGeom prst="rect">
            <a:avLst/>
          </a:prstGeom>
          <a:noFill/>
          <a:ln w="9525">
            <a:noFill/>
          </a:ln>
        </p:spPr>
      </p:pic>
      <p:pic>
        <p:nvPicPr>
          <p:cNvPr id="103" name="Content Placeholder 102"/>
          <p:cNvPicPr>
            <a:picLocks noGrp="1"/>
          </p:cNvPicPr>
          <p:nvPr>
            <p:ph sz="half" idx="2"/>
          </p:nvPr>
        </p:nvPicPr>
        <p:blipFill>
          <a:blip r:embed="rId4"/>
          <a:srcRect l="40896" t="22910" r="41274" b="24593"/>
          <a:stretch>
            <a:fillRect/>
          </a:stretch>
        </p:blipFill>
        <p:spPr>
          <a:xfrm>
            <a:off x="4859655" y="1317625"/>
            <a:ext cx="954405" cy="1031240"/>
          </a:xfrm>
          <a:prstGeom prst="rect">
            <a:avLst/>
          </a:prstGeom>
          <a:noFill/>
          <a:ln w="9525">
            <a:noFill/>
          </a:ln>
        </p:spPr>
      </p:pic>
      <p:pic>
        <p:nvPicPr>
          <p:cNvPr id="104" name="Picture 103"/>
          <p:cNvPicPr/>
          <p:nvPr/>
        </p:nvPicPr>
        <p:blipFill>
          <a:blip r:embed="rId5"/>
          <a:srcRect l="36611" t="14068" r="37403" b="16455"/>
          <a:stretch>
            <a:fillRect/>
          </a:stretch>
        </p:blipFill>
        <p:spPr>
          <a:xfrm>
            <a:off x="6443980" y="836930"/>
            <a:ext cx="1981200" cy="1696720"/>
          </a:xfrm>
          <a:prstGeom prst="rect">
            <a:avLst/>
          </a:prstGeom>
          <a:noFill/>
          <a:ln w="9525">
            <a:noFill/>
          </a:ln>
        </p:spPr>
      </p:pic>
      <p:pic>
        <p:nvPicPr>
          <p:cNvPr id="105" name="Picture 104"/>
          <p:cNvPicPr/>
          <p:nvPr/>
        </p:nvPicPr>
        <p:blipFill>
          <a:blip r:embed="rId6"/>
          <a:srcRect l="27951" t="16477" r="27951" b="16455"/>
          <a:stretch>
            <a:fillRect/>
          </a:stretch>
        </p:blipFill>
        <p:spPr>
          <a:xfrm>
            <a:off x="107315" y="3068955"/>
            <a:ext cx="4032250" cy="2016125"/>
          </a:xfrm>
          <a:prstGeom prst="rect">
            <a:avLst/>
          </a:prstGeom>
          <a:noFill/>
          <a:ln w="9525">
            <a:noFill/>
          </a:ln>
        </p:spPr>
      </p:pic>
      <p:pic>
        <p:nvPicPr>
          <p:cNvPr id="106" name="Picture 105"/>
          <p:cNvPicPr/>
          <p:nvPr/>
        </p:nvPicPr>
        <p:blipFill>
          <a:blip r:embed="rId7"/>
          <a:srcRect l="19285" t="16187" r="18500" b="11374"/>
          <a:stretch>
            <a:fillRect/>
          </a:stretch>
        </p:blipFill>
        <p:spPr>
          <a:xfrm>
            <a:off x="3203575" y="3933190"/>
            <a:ext cx="5688965" cy="2159635"/>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4D4B58-4A73-462A-81D7-7AA7F2BC551D}"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Prim’s Algorithm Example -01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7" name="Content Placeholder 106"/>
          <p:cNvPicPr>
            <a:picLocks noGrp="1"/>
          </p:cNvPicPr>
          <p:nvPr>
            <p:ph idx="1"/>
          </p:nvPr>
        </p:nvPicPr>
        <p:blipFill>
          <a:blip r:embed="rId3"/>
          <a:stretch>
            <a:fillRect/>
          </a:stretch>
        </p:blipFill>
        <p:spPr>
          <a:xfrm>
            <a:off x="683260" y="1052830"/>
            <a:ext cx="8229600" cy="4526280"/>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3C75A1-7F5B-427D-A410-9E0BE4023DB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defRPr/>
            </a:pPr>
            <a:r>
              <a:rPr lang="en-US" sz="3200" b="1" dirty="0">
                <a:latin typeface="Times New Roman" pitchFamily="18" charset="0"/>
                <a:cs typeface="Times New Roman" pitchFamily="18" charset="0"/>
              </a:rPr>
              <a:t>Prism’s Algorithm Example-02</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grpSp>
        <p:nvGrpSpPr>
          <p:cNvPr id="2" name="Group 2"/>
          <p:cNvGrpSpPr>
            <a:grpSpLocks/>
          </p:cNvGrpSpPr>
          <p:nvPr/>
        </p:nvGrpSpPr>
        <p:grpSpPr bwMode="auto">
          <a:xfrm>
            <a:off x="468313" y="1905000"/>
            <a:ext cx="5018087" cy="3797300"/>
            <a:chOff x="864" y="576"/>
            <a:chExt cx="3456" cy="2978"/>
          </a:xfrm>
        </p:grpSpPr>
        <p:sp>
          <p:nvSpPr>
            <p:cNvPr id="10" name="Line 3"/>
            <p:cNvSpPr>
              <a:spLocks noChangeShapeType="1"/>
            </p:cNvSpPr>
            <p:nvPr/>
          </p:nvSpPr>
          <p:spPr bwMode="auto">
            <a:xfrm flipV="1">
              <a:off x="1152" y="864"/>
              <a:ext cx="816" cy="110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4"/>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5"/>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7"/>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8"/>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2"/>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Text Box 13"/>
            <p:cNvSpPr txBox="1">
              <a:spLocks noChangeArrowheads="1"/>
            </p:cNvSpPr>
            <p:nvPr/>
          </p:nvSpPr>
          <p:spPr bwMode="auto">
            <a:xfrm>
              <a:off x="864" y="1872"/>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21" name="Text Box 14"/>
            <p:cNvSpPr txBox="1">
              <a:spLocks noChangeArrowheads="1"/>
            </p:cNvSpPr>
            <p:nvPr/>
          </p:nvSpPr>
          <p:spPr bwMode="auto">
            <a:xfrm>
              <a:off x="2688" y="1968"/>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22" name="Text Box 15"/>
            <p:cNvSpPr txBox="1">
              <a:spLocks noChangeArrowheads="1"/>
            </p:cNvSpPr>
            <p:nvPr/>
          </p:nvSpPr>
          <p:spPr bwMode="auto">
            <a:xfrm>
              <a:off x="1728" y="57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23" name="Text Box 16"/>
            <p:cNvSpPr txBox="1">
              <a:spLocks noChangeArrowheads="1"/>
            </p:cNvSpPr>
            <p:nvPr/>
          </p:nvSpPr>
          <p:spPr bwMode="auto">
            <a:xfrm>
              <a:off x="3312" y="672"/>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24" name="Text Box 17"/>
            <p:cNvSpPr txBox="1">
              <a:spLocks noChangeArrowheads="1"/>
            </p:cNvSpPr>
            <p:nvPr/>
          </p:nvSpPr>
          <p:spPr bwMode="auto">
            <a:xfrm>
              <a:off x="4032" y="192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25" name="Text Box 18"/>
            <p:cNvSpPr txBox="1">
              <a:spLocks noChangeArrowheads="1"/>
            </p:cNvSpPr>
            <p:nvPr/>
          </p:nvSpPr>
          <p:spPr bwMode="auto">
            <a:xfrm>
              <a:off x="2352" y="321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26" name="Text Box 19"/>
            <p:cNvSpPr txBox="1">
              <a:spLocks noChangeArrowheads="1"/>
            </p:cNvSpPr>
            <p:nvPr/>
          </p:nvSpPr>
          <p:spPr bwMode="auto">
            <a:xfrm>
              <a:off x="3168" y="264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27" name="Text Box 20"/>
            <p:cNvSpPr txBox="1">
              <a:spLocks noChangeArrowheads="1"/>
            </p:cNvSpPr>
            <p:nvPr/>
          </p:nvSpPr>
          <p:spPr bwMode="auto">
            <a:xfrm>
              <a:off x="1776" y="201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28" name="Text Box 21"/>
            <p:cNvSpPr txBox="1">
              <a:spLocks noChangeArrowheads="1"/>
            </p:cNvSpPr>
            <p:nvPr/>
          </p:nvSpPr>
          <p:spPr bwMode="auto">
            <a:xfrm>
              <a:off x="1536" y="2544"/>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29" name="Text Box 22"/>
            <p:cNvSpPr txBox="1">
              <a:spLocks noChangeArrowheads="1"/>
            </p:cNvSpPr>
            <p:nvPr/>
          </p:nvSpPr>
          <p:spPr bwMode="auto">
            <a:xfrm>
              <a:off x="2592" y="2352"/>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30" name="Text Box 23"/>
            <p:cNvSpPr txBox="1">
              <a:spLocks noChangeArrowheads="1"/>
            </p:cNvSpPr>
            <p:nvPr/>
          </p:nvSpPr>
          <p:spPr bwMode="auto">
            <a:xfrm>
              <a:off x="2064" y="1344"/>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31" name="Text Box 24"/>
            <p:cNvSpPr txBox="1">
              <a:spLocks noChangeArrowheads="1"/>
            </p:cNvSpPr>
            <p:nvPr/>
          </p:nvSpPr>
          <p:spPr bwMode="auto">
            <a:xfrm>
              <a:off x="3024" y="129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32" name="Text Box 25"/>
            <p:cNvSpPr txBox="1">
              <a:spLocks noChangeArrowheads="1"/>
            </p:cNvSpPr>
            <p:nvPr/>
          </p:nvSpPr>
          <p:spPr bwMode="auto">
            <a:xfrm>
              <a:off x="3648" y="120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33" name="Text Box 26"/>
            <p:cNvSpPr txBox="1">
              <a:spLocks noChangeArrowheads="1"/>
            </p:cNvSpPr>
            <p:nvPr/>
          </p:nvSpPr>
          <p:spPr bwMode="auto">
            <a:xfrm>
              <a:off x="2496" y="57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34" name="Text Box 27"/>
            <p:cNvSpPr txBox="1">
              <a:spLocks noChangeArrowheads="1"/>
            </p:cNvSpPr>
            <p:nvPr/>
          </p:nvSpPr>
          <p:spPr bwMode="auto">
            <a:xfrm>
              <a:off x="1392" y="1056"/>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35" name="Text Box 28"/>
            <p:cNvSpPr txBox="1">
              <a:spLocks noChangeArrowheads="1"/>
            </p:cNvSpPr>
            <p:nvPr/>
          </p:nvSpPr>
          <p:spPr bwMode="auto">
            <a:xfrm>
              <a:off x="3120" y="1680"/>
              <a:ext cx="28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36" name="Text Box 29"/>
          <p:cNvSpPr txBox="1">
            <a:spLocks noChangeArrowheads="1"/>
          </p:cNvSpPr>
          <p:nvPr/>
        </p:nvSpPr>
        <p:spPr bwMode="auto">
          <a:xfrm>
            <a:off x="5943600" y="1600200"/>
            <a:ext cx="28956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200" dirty="0">
                <a:latin typeface="Times New Roman" panose="02020603050405020304" pitchFamily="18" charset="0"/>
                <a:cs typeface="Times New Roman" panose="02020603050405020304" pitchFamily="18" charset="0"/>
              </a:rPr>
              <a:t>Select any vertex</a:t>
            </a: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A</a:t>
            </a:r>
          </a:p>
          <a:p>
            <a:pPr eaLnBrk="1" hangingPunct="1">
              <a:spcBef>
                <a:spcPct val="0"/>
              </a:spcBef>
              <a:buFontTx/>
              <a:buNone/>
            </a:pPr>
            <a:r>
              <a:rPr lang="en-US" altLang="en-US" sz="2200" dirty="0">
                <a:latin typeface="Times New Roman" panose="02020603050405020304" pitchFamily="18" charset="0"/>
                <a:cs typeface="Times New Roman" panose="02020603050405020304" pitchFamily="18" charset="0"/>
              </a:rPr>
              <a:t>Select the shortest edge connected to that vertex</a:t>
            </a:r>
          </a:p>
          <a:p>
            <a:pPr eaLnBrk="1" hangingPunct="1">
              <a:spcBef>
                <a:spcPct val="0"/>
              </a:spcBef>
              <a:buFontTx/>
              <a:buNone/>
            </a:pPr>
            <a:r>
              <a:rPr lang="en-GB" altLang="en-US" sz="2200" dirty="0">
                <a:solidFill>
                  <a:srgbClr val="FF0000"/>
                </a:solidFill>
                <a:latin typeface="Times New Roman" panose="02020603050405020304" pitchFamily="18" charset="0"/>
                <a:cs typeface="Times New Roman" panose="02020603050405020304" pitchFamily="18" charset="0"/>
              </a:rPr>
              <a:t>AB  3</a:t>
            </a:r>
          </a:p>
          <a:p>
            <a:pPr eaLnBrk="1" hangingPunct="1">
              <a:spcBef>
                <a:spcPct val="0"/>
              </a:spcBef>
              <a:buFontTx/>
              <a:buNone/>
            </a:pPr>
            <a:endParaRPr lang="en-GB"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endParaRPr lang="en-GB"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855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E343-E532-4FC2-8072-A5D9564E314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Prism’s Algorithm Example-02</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grpSp>
        <p:nvGrpSpPr>
          <p:cNvPr id="2" name="Group 2"/>
          <p:cNvGrpSpPr>
            <a:grpSpLocks/>
          </p:cNvGrpSpPr>
          <p:nvPr/>
        </p:nvGrpSpPr>
        <p:grpSpPr bwMode="auto">
          <a:xfrm>
            <a:off x="468313" y="1828800"/>
            <a:ext cx="5486400" cy="3865563"/>
            <a:chOff x="864" y="576"/>
            <a:chExt cx="3456" cy="2971"/>
          </a:xfrm>
        </p:grpSpPr>
        <p:sp>
          <p:nvSpPr>
            <p:cNvPr id="38" name="Line 3"/>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5"/>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7"/>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8"/>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p:cNvSpPr>
              <a:spLocks noChangeShapeType="1"/>
            </p:cNvSpPr>
            <p:nvPr/>
          </p:nvSpPr>
          <p:spPr bwMode="auto">
            <a:xfrm>
              <a:off x="1152" y="1968"/>
              <a:ext cx="1344" cy="1200"/>
            </a:xfrm>
            <a:prstGeom prst="line">
              <a:avLst/>
            </a:prstGeom>
            <a:noFill/>
            <a:ln w="444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2"/>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Text Box 13"/>
            <p:cNvSpPr txBox="1">
              <a:spLocks noChangeArrowheads="1"/>
            </p:cNvSpPr>
            <p:nvPr/>
          </p:nvSpPr>
          <p:spPr bwMode="auto">
            <a:xfrm>
              <a:off x="864" y="18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49" name="Text Box 14"/>
            <p:cNvSpPr txBox="1">
              <a:spLocks noChangeArrowheads="1"/>
            </p:cNvSpPr>
            <p:nvPr/>
          </p:nvSpPr>
          <p:spPr bwMode="auto">
            <a:xfrm>
              <a:off x="2688" y="1968"/>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50" name="Text Box 15"/>
            <p:cNvSpPr txBox="1">
              <a:spLocks noChangeArrowheads="1"/>
            </p:cNvSpPr>
            <p:nvPr/>
          </p:nvSpPr>
          <p:spPr bwMode="auto">
            <a:xfrm>
              <a:off x="1728"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51" name="Text Box 16"/>
            <p:cNvSpPr txBox="1">
              <a:spLocks noChangeArrowheads="1"/>
            </p:cNvSpPr>
            <p:nvPr/>
          </p:nvSpPr>
          <p:spPr bwMode="auto">
            <a:xfrm>
              <a:off x="3312" y="67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52" name="Text Box 17"/>
            <p:cNvSpPr txBox="1">
              <a:spLocks noChangeArrowheads="1"/>
            </p:cNvSpPr>
            <p:nvPr/>
          </p:nvSpPr>
          <p:spPr bwMode="auto">
            <a:xfrm>
              <a:off x="4032" y="192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53" name="Text Box 18"/>
            <p:cNvSpPr txBox="1">
              <a:spLocks noChangeArrowheads="1"/>
            </p:cNvSpPr>
            <p:nvPr/>
          </p:nvSpPr>
          <p:spPr bwMode="auto">
            <a:xfrm>
              <a:off x="2352" y="32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54" name="Text Box 19"/>
            <p:cNvSpPr txBox="1">
              <a:spLocks noChangeArrowheads="1"/>
            </p:cNvSpPr>
            <p:nvPr/>
          </p:nvSpPr>
          <p:spPr bwMode="auto">
            <a:xfrm>
              <a:off x="3168" y="264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55" name="Text Box 20"/>
            <p:cNvSpPr txBox="1">
              <a:spLocks noChangeArrowheads="1"/>
            </p:cNvSpPr>
            <p:nvPr/>
          </p:nvSpPr>
          <p:spPr bwMode="auto">
            <a:xfrm>
              <a:off x="1776" y="201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56" name="Text Box 21"/>
            <p:cNvSpPr txBox="1">
              <a:spLocks noChangeArrowheads="1"/>
            </p:cNvSpPr>
            <p:nvPr/>
          </p:nvSpPr>
          <p:spPr bwMode="auto">
            <a:xfrm>
              <a:off x="1536" y="25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57" name="Text Box 22"/>
            <p:cNvSpPr txBox="1">
              <a:spLocks noChangeArrowheads="1"/>
            </p:cNvSpPr>
            <p:nvPr/>
          </p:nvSpPr>
          <p:spPr bwMode="auto">
            <a:xfrm>
              <a:off x="2592" y="2352"/>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58" name="Text Box 23"/>
            <p:cNvSpPr txBox="1">
              <a:spLocks noChangeArrowheads="1"/>
            </p:cNvSpPr>
            <p:nvPr/>
          </p:nvSpPr>
          <p:spPr bwMode="auto">
            <a:xfrm>
              <a:off x="2064" y="1344"/>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59" name="Text Box 24"/>
            <p:cNvSpPr txBox="1">
              <a:spLocks noChangeArrowheads="1"/>
            </p:cNvSpPr>
            <p:nvPr/>
          </p:nvSpPr>
          <p:spPr bwMode="auto">
            <a:xfrm>
              <a:off x="3024" y="129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60" name="Text Box 25"/>
            <p:cNvSpPr txBox="1">
              <a:spLocks noChangeArrowheads="1"/>
            </p:cNvSpPr>
            <p:nvPr/>
          </p:nvSpPr>
          <p:spPr bwMode="auto">
            <a:xfrm>
              <a:off x="3648" y="120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61" name="Text Box 26"/>
            <p:cNvSpPr txBox="1">
              <a:spLocks noChangeArrowheads="1"/>
            </p:cNvSpPr>
            <p:nvPr/>
          </p:nvSpPr>
          <p:spPr bwMode="auto">
            <a:xfrm>
              <a:off x="2496" y="57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62" name="Text Box 27"/>
            <p:cNvSpPr txBox="1">
              <a:spLocks noChangeArrowheads="1"/>
            </p:cNvSpPr>
            <p:nvPr/>
          </p:nvSpPr>
          <p:spPr bwMode="auto">
            <a:xfrm>
              <a:off x="1392" y="1056"/>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63" name="Text Box 28"/>
            <p:cNvSpPr txBox="1">
              <a:spLocks noChangeArrowheads="1"/>
            </p:cNvSpPr>
            <p:nvPr/>
          </p:nvSpPr>
          <p:spPr bwMode="auto">
            <a:xfrm>
              <a:off x="3120" y="1680"/>
              <a:ext cx="28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64" name="Text Box 29"/>
          <p:cNvSpPr txBox="1">
            <a:spLocks noChangeArrowheads="1"/>
          </p:cNvSpPr>
          <p:nvPr/>
        </p:nvSpPr>
        <p:spPr bwMode="auto">
          <a:xfrm>
            <a:off x="6248400" y="1752600"/>
            <a:ext cx="2667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Select the shortest</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edge connected to </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any vertex already </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connected.</a:t>
            </a:r>
          </a:p>
          <a:p>
            <a:pPr>
              <a:spcBef>
                <a:spcPct val="0"/>
              </a:spcBef>
              <a:buFont typeface="Verdana" panose="020B0604030504040204" pitchFamily="34" charset="0"/>
              <a:buNone/>
            </a:pPr>
            <a:endParaRPr lang="en-GB" altLang="en-US" sz="2200" dirty="0">
              <a:latin typeface="Times New Roman" panose="02020603050405020304" pitchFamily="18" charset="0"/>
              <a:cs typeface="Times New Roman" panose="02020603050405020304" pitchFamily="18" charset="0"/>
            </a:endParaRPr>
          </a:p>
          <a:p>
            <a:pPr>
              <a:spcBef>
                <a:spcPct val="0"/>
              </a:spcBef>
              <a:buFont typeface="Verdana" panose="020B0604030504040204" pitchFamily="34" charset="0"/>
              <a:buNone/>
            </a:pPr>
            <a:r>
              <a:rPr lang="en-GB" altLang="en-US" sz="2200" dirty="0">
                <a:solidFill>
                  <a:srgbClr val="FF0000"/>
                </a:solidFill>
                <a:latin typeface="Times New Roman" panose="02020603050405020304" pitchFamily="18" charset="0"/>
                <a:cs typeface="Times New Roman" panose="02020603050405020304" pitchFamily="18" charset="0"/>
              </a:rPr>
              <a:t>AE  4</a:t>
            </a:r>
            <a:endParaRPr lang="en-US" altLang="en-US" sz="2200" dirty="0">
              <a:solidFill>
                <a:srgbClr val="FF0000"/>
              </a:solidFill>
              <a:latin typeface="Times New Roman" panose="02020603050405020304" pitchFamily="18" charset="0"/>
              <a:cs typeface="Times New Roman" panose="02020603050405020304" pitchFamily="18" charset="0"/>
            </a:endParaRPr>
          </a:p>
          <a:p>
            <a:pPr eaLnBrk="1" hangingPunct="1">
              <a:spcBef>
                <a:spcPct val="0"/>
              </a:spcBef>
              <a:buFontTx/>
              <a:buNone/>
            </a:pPr>
            <a:endParaRPr lang="en-GB" altLang="en-US" sz="2000" dirty="0">
              <a:latin typeface="Arial" panose="020B0604020202020204" pitchFamily="34" charset="0"/>
            </a:endParaRPr>
          </a:p>
          <a:p>
            <a:pPr eaLnBrk="1" hangingPunct="1">
              <a:spcBef>
                <a:spcPct val="0"/>
              </a:spcBef>
              <a:buFontTx/>
              <a:buNone/>
            </a:pPr>
            <a:endParaRPr lang="en-GB" altLang="en-US" sz="2000" dirty="0">
              <a:latin typeface="Arial" panose="020B0604020202020204" pitchFamily="34" charset="0"/>
            </a:endParaRPr>
          </a:p>
          <a:p>
            <a:pPr eaLnBrk="1" hangingPunct="1">
              <a:spcBef>
                <a:spcPct val="0"/>
              </a:spcBef>
              <a:buFontTx/>
              <a:buNone/>
            </a:pPr>
            <a:endParaRPr lang="en-US" altLang="en-US" sz="2000" dirty="0">
              <a:latin typeface="Arial" panose="020B0604020202020204" pitchFamily="34" charset="0"/>
            </a:endParaRPr>
          </a:p>
        </p:txBody>
      </p:sp>
    </p:spTree>
    <p:extLst>
      <p:ext uri="{BB962C8B-B14F-4D97-AF65-F5344CB8AC3E}">
        <p14:creationId xmlns:p14="http://schemas.microsoft.com/office/powerpoint/2010/main" val="423703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72A8AE-5F42-44DA-9870-80CFCB96135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Prism’s Algorithm Example-02</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grpSp>
        <p:nvGrpSpPr>
          <p:cNvPr id="2" name="Group 2"/>
          <p:cNvGrpSpPr>
            <a:grpSpLocks/>
          </p:cNvGrpSpPr>
          <p:nvPr/>
        </p:nvGrpSpPr>
        <p:grpSpPr bwMode="auto">
          <a:xfrm>
            <a:off x="468313" y="1752600"/>
            <a:ext cx="5322887" cy="3729038"/>
            <a:chOff x="864" y="576"/>
            <a:chExt cx="3456" cy="2985"/>
          </a:xfrm>
        </p:grpSpPr>
        <p:sp>
          <p:nvSpPr>
            <p:cNvPr id="36" name="Line 3"/>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4"/>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5"/>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7"/>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8"/>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2"/>
            <p:cNvSpPr>
              <a:spLocks noChangeShapeType="1"/>
            </p:cNvSpPr>
            <p:nvPr/>
          </p:nvSpPr>
          <p:spPr bwMode="auto">
            <a:xfrm flipV="1">
              <a:off x="2496" y="1968"/>
              <a:ext cx="1536" cy="1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Text Box 13"/>
            <p:cNvSpPr txBox="1">
              <a:spLocks noChangeArrowheads="1"/>
            </p:cNvSpPr>
            <p:nvPr/>
          </p:nvSpPr>
          <p:spPr bwMode="auto">
            <a:xfrm>
              <a:off x="864" y="1872"/>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75" name="Text Box 14"/>
            <p:cNvSpPr txBox="1">
              <a:spLocks noChangeArrowheads="1"/>
            </p:cNvSpPr>
            <p:nvPr/>
          </p:nvSpPr>
          <p:spPr bwMode="auto">
            <a:xfrm>
              <a:off x="2688" y="1968"/>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76" name="Text Box 15"/>
            <p:cNvSpPr txBox="1">
              <a:spLocks noChangeArrowheads="1"/>
            </p:cNvSpPr>
            <p:nvPr/>
          </p:nvSpPr>
          <p:spPr bwMode="auto">
            <a:xfrm>
              <a:off x="1728" y="57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77" name="Text Box 16"/>
            <p:cNvSpPr txBox="1">
              <a:spLocks noChangeArrowheads="1"/>
            </p:cNvSpPr>
            <p:nvPr/>
          </p:nvSpPr>
          <p:spPr bwMode="auto">
            <a:xfrm>
              <a:off x="3312" y="672"/>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78" name="Text Box 17"/>
            <p:cNvSpPr txBox="1">
              <a:spLocks noChangeArrowheads="1"/>
            </p:cNvSpPr>
            <p:nvPr/>
          </p:nvSpPr>
          <p:spPr bwMode="auto">
            <a:xfrm>
              <a:off x="4032" y="192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79" name="Text Box 18"/>
            <p:cNvSpPr txBox="1">
              <a:spLocks noChangeArrowheads="1"/>
            </p:cNvSpPr>
            <p:nvPr/>
          </p:nvSpPr>
          <p:spPr bwMode="auto">
            <a:xfrm>
              <a:off x="2352" y="321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80" name="Text Box 19"/>
            <p:cNvSpPr txBox="1">
              <a:spLocks noChangeArrowheads="1"/>
            </p:cNvSpPr>
            <p:nvPr/>
          </p:nvSpPr>
          <p:spPr bwMode="auto">
            <a:xfrm>
              <a:off x="3168" y="264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81" name="Text Box 20"/>
            <p:cNvSpPr txBox="1">
              <a:spLocks noChangeArrowheads="1"/>
            </p:cNvSpPr>
            <p:nvPr/>
          </p:nvSpPr>
          <p:spPr bwMode="auto">
            <a:xfrm>
              <a:off x="1776" y="201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82" name="Text Box 21"/>
            <p:cNvSpPr txBox="1">
              <a:spLocks noChangeArrowheads="1"/>
            </p:cNvSpPr>
            <p:nvPr/>
          </p:nvSpPr>
          <p:spPr bwMode="auto">
            <a:xfrm>
              <a:off x="1536" y="2544"/>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83" name="Text Box 22"/>
            <p:cNvSpPr txBox="1">
              <a:spLocks noChangeArrowheads="1"/>
            </p:cNvSpPr>
            <p:nvPr/>
          </p:nvSpPr>
          <p:spPr bwMode="auto">
            <a:xfrm>
              <a:off x="2592" y="2352"/>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84" name="Text Box 23"/>
            <p:cNvSpPr txBox="1">
              <a:spLocks noChangeArrowheads="1"/>
            </p:cNvSpPr>
            <p:nvPr/>
          </p:nvSpPr>
          <p:spPr bwMode="auto">
            <a:xfrm>
              <a:off x="2064" y="1344"/>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85" name="Text Box 24"/>
            <p:cNvSpPr txBox="1">
              <a:spLocks noChangeArrowheads="1"/>
            </p:cNvSpPr>
            <p:nvPr/>
          </p:nvSpPr>
          <p:spPr bwMode="auto">
            <a:xfrm>
              <a:off x="3024" y="129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86" name="Text Box 25"/>
            <p:cNvSpPr txBox="1">
              <a:spLocks noChangeArrowheads="1"/>
            </p:cNvSpPr>
            <p:nvPr/>
          </p:nvSpPr>
          <p:spPr bwMode="auto">
            <a:xfrm>
              <a:off x="3648" y="120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87" name="Text Box 26"/>
            <p:cNvSpPr txBox="1">
              <a:spLocks noChangeArrowheads="1"/>
            </p:cNvSpPr>
            <p:nvPr/>
          </p:nvSpPr>
          <p:spPr bwMode="auto">
            <a:xfrm>
              <a:off x="2496" y="57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88" name="Text Box 27"/>
            <p:cNvSpPr txBox="1">
              <a:spLocks noChangeArrowheads="1"/>
            </p:cNvSpPr>
            <p:nvPr/>
          </p:nvSpPr>
          <p:spPr bwMode="auto">
            <a:xfrm>
              <a:off x="1392" y="1056"/>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89" name="Text Box 28"/>
            <p:cNvSpPr txBox="1">
              <a:spLocks noChangeArrowheads="1"/>
            </p:cNvSpPr>
            <p:nvPr/>
          </p:nvSpPr>
          <p:spPr bwMode="auto">
            <a:xfrm>
              <a:off x="3120" y="1680"/>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90" name="Text Box 2"/>
          <p:cNvSpPr txBox="1">
            <a:spLocks noChangeArrowheads="1"/>
          </p:cNvSpPr>
          <p:nvPr/>
        </p:nvSpPr>
        <p:spPr bwMode="auto">
          <a:xfrm>
            <a:off x="6019800" y="1600200"/>
            <a:ext cx="28194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Select the shortest</a:t>
            </a:r>
          </a:p>
          <a:p>
            <a:pPr algn="just">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edge connected to </a:t>
            </a:r>
          </a:p>
          <a:p>
            <a:pPr algn="just">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any vertex already </a:t>
            </a:r>
          </a:p>
          <a:p>
            <a:pPr algn="just">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connected.</a:t>
            </a:r>
          </a:p>
          <a:p>
            <a:pPr>
              <a:spcBef>
                <a:spcPct val="0"/>
              </a:spcBef>
              <a:buFont typeface="Verdana" panose="020B0604030504040204" pitchFamily="34" charset="0"/>
              <a:buNone/>
            </a:pPr>
            <a:endParaRPr lang="en-GB" altLang="en-US" sz="2200" dirty="0">
              <a:latin typeface="Times New Roman" panose="02020603050405020304" pitchFamily="18" charset="0"/>
              <a:cs typeface="Times New Roman" panose="02020603050405020304" pitchFamily="18" charset="0"/>
            </a:endParaRPr>
          </a:p>
          <a:p>
            <a:pPr>
              <a:spcBef>
                <a:spcPct val="0"/>
              </a:spcBef>
              <a:buFont typeface="Verdana" panose="020B0604030504040204" pitchFamily="34" charset="0"/>
              <a:buNone/>
            </a:pPr>
            <a:r>
              <a:rPr lang="en-GB" altLang="en-US" sz="2200" dirty="0">
                <a:solidFill>
                  <a:srgbClr val="FF0000"/>
                </a:solidFill>
                <a:latin typeface="Times New Roman" panose="02020603050405020304" pitchFamily="18" charset="0"/>
                <a:cs typeface="Times New Roman" panose="02020603050405020304" pitchFamily="18" charset="0"/>
              </a:rPr>
              <a:t>ED  2</a:t>
            </a:r>
            <a:endParaRPr lang="en-US" altLang="en-US" sz="2200" dirty="0">
              <a:solidFill>
                <a:srgbClr val="FF0000"/>
              </a:solidFill>
              <a:latin typeface="Times New Roman" panose="02020603050405020304" pitchFamily="18" charset="0"/>
              <a:cs typeface="Times New Roman" panose="02020603050405020304" pitchFamily="18" charset="0"/>
            </a:endParaRPr>
          </a:p>
          <a:p>
            <a:pPr eaLnBrk="1" hangingPunct="1">
              <a:spcBef>
                <a:spcPct val="0"/>
              </a:spcBef>
              <a:buFontTx/>
              <a:buNone/>
            </a:pPr>
            <a:endParaRPr lang="en-GB" altLang="en-US" sz="2000" dirty="0">
              <a:latin typeface="Arial" panose="020B0604020202020204" pitchFamily="34" charset="0"/>
            </a:endParaRPr>
          </a:p>
          <a:p>
            <a:pPr eaLnBrk="1" hangingPunct="1">
              <a:spcBef>
                <a:spcPct val="0"/>
              </a:spcBef>
              <a:buFontTx/>
              <a:buNone/>
            </a:pPr>
            <a:endParaRPr lang="en-GB" altLang="en-US" sz="2000" dirty="0">
              <a:latin typeface="Arial" panose="020B0604020202020204" pitchFamily="34" charset="0"/>
            </a:endParaRPr>
          </a:p>
          <a:p>
            <a:pPr eaLnBrk="1" hangingPunct="1">
              <a:spcBef>
                <a:spcPct val="0"/>
              </a:spcBef>
              <a:buFontTx/>
              <a:buNone/>
            </a:pPr>
            <a:endParaRPr lang="en-US" altLang="en-US" sz="2000" dirty="0">
              <a:latin typeface="Arial" panose="020B0604020202020204" pitchFamily="34" charset="0"/>
            </a:endParaRPr>
          </a:p>
        </p:txBody>
      </p:sp>
    </p:spTree>
    <p:extLst>
      <p:ext uri="{BB962C8B-B14F-4D97-AF65-F5344CB8AC3E}">
        <p14:creationId xmlns:p14="http://schemas.microsoft.com/office/powerpoint/2010/main" val="34190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8BAD770-C1A1-4AA6-9059-CF337A48525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Prism’s Algorithm Example-02</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grpSp>
        <p:nvGrpSpPr>
          <p:cNvPr id="2" name="Group 2"/>
          <p:cNvGrpSpPr>
            <a:grpSpLocks/>
          </p:cNvGrpSpPr>
          <p:nvPr/>
        </p:nvGrpSpPr>
        <p:grpSpPr bwMode="auto">
          <a:xfrm>
            <a:off x="468313" y="1905000"/>
            <a:ext cx="5486400" cy="4003675"/>
            <a:chOff x="864" y="576"/>
            <a:chExt cx="3456" cy="2958"/>
          </a:xfrm>
        </p:grpSpPr>
        <p:sp>
          <p:nvSpPr>
            <p:cNvPr id="38" name="Line 3"/>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5"/>
            <p:cNvSpPr>
              <a:spLocks noChangeShapeType="1"/>
            </p:cNvSpPr>
            <p:nvPr/>
          </p:nvSpPr>
          <p:spPr bwMode="auto">
            <a:xfrm>
              <a:off x="3312" y="864"/>
              <a:ext cx="720" cy="110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7"/>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8"/>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2"/>
            <p:cNvSpPr>
              <a:spLocks noChangeShapeType="1"/>
            </p:cNvSpPr>
            <p:nvPr/>
          </p:nvSpPr>
          <p:spPr bwMode="auto">
            <a:xfrm flipV="1">
              <a:off x="2496" y="1968"/>
              <a:ext cx="1536"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Text Box 13"/>
            <p:cNvSpPr txBox="1">
              <a:spLocks noChangeArrowheads="1"/>
            </p:cNvSpPr>
            <p:nvPr/>
          </p:nvSpPr>
          <p:spPr bwMode="auto">
            <a:xfrm>
              <a:off x="864" y="18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49" name="Text Box 14"/>
            <p:cNvSpPr txBox="1">
              <a:spLocks noChangeArrowheads="1"/>
            </p:cNvSpPr>
            <p:nvPr/>
          </p:nvSpPr>
          <p:spPr bwMode="auto">
            <a:xfrm>
              <a:off x="2688" y="1968"/>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50" name="Text Box 15"/>
            <p:cNvSpPr txBox="1">
              <a:spLocks noChangeArrowheads="1"/>
            </p:cNvSpPr>
            <p:nvPr/>
          </p:nvSpPr>
          <p:spPr bwMode="auto">
            <a:xfrm>
              <a:off x="1728"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51" name="Text Box 16"/>
            <p:cNvSpPr txBox="1">
              <a:spLocks noChangeArrowheads="1"/>
            </p:cNvSpPr>
            <p:nvPr/>
          </p:nvSpPr>
          <p:spPr bwMode="auto">
            <a:xfrm>
              <a:off x="3312" y="67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52" name="Text Box 17"/>
            <p:cNvSpPr txBox="1">
              <a:spLocks noChangeArrowheads="1"/>
            </p:cNvSpPr>
            <p:nvPr/>
          </p:nvSpPr>
          <p:spPr bwMode="auto">
            <a:xfrm>
              <a:off x="4032" y="192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53" name="Text Box 18"/>
            <p:cNvSpPr txBox="1">
              <a:spLocks noChangeArrowheads="1"/>
            </p:cNvSpPr>
            <p:nvPr/>
          </p:nvSpPr>
          <p:spPr bwMode="auto">
            <a:xfrm>
              <a:off x="2352" y="32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54" name="Text Box 19"/>
            <p:cNvSpPr txBox="1">
              <a:spLocks noChangeArrowheads="1"/>
            </p:cNvSpPr>
            <p:nvPr/>
          </p:nvSpPr>
          <p:spPr bwMode="auto">
            <a:xfrm>
              <a:off x="3168" y="264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55" name="Text Box 20"/>
            <p:cNvSpPr txBox="1">
              <a:spLocks noChangeArrowheads="1"/>
            </p:cNvSpPr>
            <p:nvPr/>
          </p:nvSpPr>
          <p:spPr bwMode="auto">
            <a:xfrm>
              <a:off x="1776" y="201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56" name="Text Box 21"/>
            <p:cNvSpPr txBox="1">
              <a:spLocks noChangeArrowheads="1"/>
            </p:cNvSpPr>
            <p:nvPr/>
          </p:nvSpPr>
          <p:spPr bwMode="auto">
            <a:xfrm>
              <a:off x="1536" y="25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57" name="Text Box 22"/>
            <p:cNvSpPr txBox="1">
              <a:spLocks noChangeArrowheads="1"/>
            </p:cNvSpPr>
            <p:nvPr/>
          </p:nvSpPr>
          <p:spPr bwMode="auto">
            <a:xfrm>
              <a:off x="2592" y="2352"/>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58" name="Text Box 23"/>
            <p:cNvSpPr txBox="1">
              <a:spLocks noChangeArrowheads="1"/>
            </p:cNvSpPr>
            <p:nvPr/>
          </p:nvSpPr>
          <p:spPr bwMode="auto">
            <a:xfrm>
              <a:off x="2064" y="1344"/>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59" name="Text Box 24"/>
            <p:cNvSpPr txBox="1">
              <a:spLocks noChangeArrowheads="1"/>
            </p:cNvSpPr>
            <p:nvPr/>
          </p:nvSpPr>
          <p:spPr bwMode="auto">
            <a:xfrm>
              <a:off x="3024" y="129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60" name="Text Box 25"/>
            <p:cNvSpPr txBox="1">
              <a:spLocks noChangeArrowheads="1"/>
            </p:cNvSpPr>
            <p:nvPr/>
          </p:nvSpPr>
          <p:spPr bwMode="auto">
            <a:xfrm>
              <a:off x="3648" y="120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61" name="Text Box 26"/>
            <p:cNvSpPr txBox="1">
              <a:spLocks noChangeArrowheads="1"/>
            </p:cNvSpPr>
            <p:nvPr/>
          </p:nvSpPr>
          <p:spPr bwMode="auto">
            <a:xfrm>
              <a:off x="2496" y="57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62" name="Text Box 27"/>
            <p:cNvSpPr txBox="1">
              <a:spLocks noChangeArrowheads="1"/>
            </p:cNvSpPr>
            <p:nvPr/>
          </p:nvSpPr>
          <p:spPr bwMode="auto">
            <a:xfrm>
              <a:off x="1392" y="1056"/>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63" name="Text Box 28"/>
            <p:cNvSpPr txBox="1">
              <a:spLocks noChangeArrowheads="1"/>
            </p:cNvSpPr>
            <p:nvPr/>
          </p:nvSpPr>
          <p:spPr bwMode="auto">
            <a:xfrm>
              <a:off x="3120" y="1680"/>
              <a:ext cx="28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117" name="Text Box 2"/>
          <p:cNvSpPr txBox="1">
            <a:spLocks noChangeArrowheads="1"/>
          </p:cNvSpPr>
          <p:nvPr/>
        </p:nvSpPr>
        <p:spPr bwMode="auto">
          <a:xfrm>
            <a:off x="5943600" y="1905000"/>
            <a:ext cx="29718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Select the shortest</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edge connected to </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any vertex already </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connected.</a:t>
            </a:r>
          </a:p>
          <a:p>
            <a:pPr>
              <a:spcBef>
                <a:spcPct val="0"/>
              </a:spcBef>
              <a:buFont typeface="Verdana" panose="020B0604030504040204" pitchFamily="34" charset="0"/>
              <a:buNone/>
            </a:pPr>
            <a:endParaRPr lang="en-GB" altLang="en-US" sz="2200" dirty="0">
              <a:latin typeface="Times New Roman" panose="02020603050405020304" pitchFamily="18" charset="0"/>
              <a:cs typeface="Times New Roman" panose="02020603050405020304" pitchFamily="18" charset="0"/>
            </a:endParaRPr>
          </a:p>
          <a:p>
            <a:pPr>
              <a:spcBef>
                <a:spcPct val="0"/>
              </a:spcBef>
              <a:buFont typeface="Verdana" panose="020B0604030504040204" pitchFamily="34" charset="0"/>
              <a:buNone/>
            </a:pPr>
            <a:r>
              <a:rPr lang="en-GB" altLang="en-US" sz="2200" dirty="0">
                <a:solidFill>
                  <a:srgbClr val="FF0000"/>
                </a:solidFill>
                <a:latin typeface="Times New Roman" panose="02020603050405020304" pitchFamily="18" charset="0"/>
                <a:cs typeface="Times New Roman" panose="02020603050405020304" pitchFamily="18" charset="0"/>
              </a:rPr>
              <a:t>DC  4</a:t>
            </a:r>
            <a:endParaRPr lang="en-US" altLang="en-US" sz="2200" dirty="0">
              <a:solidFill>
                <a:srgbClr val="FF0000"/>
              </a:solidFill>
              <a:latin typeface="Times New Roman" panose="02020603050405020304" pitchFamily="18" charset="0"/>
              <a:cs typeface="Times New Roman" panose="02020603050405020304" pitchFamily="18" charset="0"/>
            </a:endParaRPr>
          </a:p>
          <a:p>
            <a:pPr eaLnBrk="1" hangingPunct="1">
              <a:spcBef>
                <a:spcPct val="0"/>
              </a:spcBef>
              <a:buFontTx/>
              <a:buNone/>
            </a:pPr>
            <a:endParaRPr lang="en-GB" altLang="en-US" sz="2000" dirty="0">
              <a:latin typeface="Arial" panose="020B0604020202020204" pitchFamily="34" charset="0"/>
            </a:endParaRPr>
          </a:p>
          <a:p>
            <a:pPr eaLnBrk="1" hangingPunct="1">
              <a:spcBef>
                <a:spcPct val="0"/>
              </a:spcBef>
              <a:buFontTx/>
              <a:buNone/>
            </a:pPr>
            <a:endParaRPr lang="en-GB" altLang="en-US" sz="2000" dirty="0">
              <a:latin typeface="Arial" panose="020B0604020202020204" pitchFamily="34" charset="0"/>
            </a:endParaRPr>
          </a:p>
          <a:p>
            <a:pPr eaLnBrk="1" hangingPunct="1">
              <a:spcBef>
                <a:spcPct val="0"/>
              </a:spcBef>
              <a:buFontTx/>
              <a:buNone/>
            </a:pPr>
            <a:endParaRPr lang="en-US" altLang="en-US" sz="2000" dirty="0">
              <a:latin typeface="Arial" panose="020B0604020202020204" pitchFamily="34" charset="0"/>
            </a:endParaRPr>
          </a:p>
        </p:txBody>
      </p:sp>
    </p:spTree>
    <p:extLst>
      <p:ext uri="{BB962C8B-B14F-4D97-AF65-F5344CB8AC3E}">
        <p14:creationId xmlns:p14="http://schemas.microsoft.com/office/powerpoint/2010/main" val="34489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DDD6EC-F1B8-4288-9983-A6FBC8E4B03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Prism’s Algorithm Example-02</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grpSp>
        <p:nvGrpSpPr>
          <p:cNvPr id="2" name="Group 2"/>
          <p:cNvGrpSpPr>
            <a:grpSpLocks/>
          </p:cNvGrpSpPr>
          <p:nvPr/>
        </p:nvGrpSpPr>
        <p:grpSpPr bwMode="auto">
          <a:xfrm>
            <a:off x="468313" y="1905000"/>
            <a:ext cx="5486400" cy="4071938"/>
            <a:chOff x="864" y="576"/>
            <a:chExt cx="3456" cy="2952"/>
          </a:xfrm>
        </p:grpSpPr>
        <p:sp>
          <p:nvSpPr>
            <p:cNvPr id="36" name="Line 3"/>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5"/>
            <p:cNvSpPr>
              <a:spLocks noChangeShapeType="1"/>
            </p:cNvSpPr>
            <p:nvPr/>
          </p:nvSpPr>
          <p:spPr bwMode="auto">
            <a:xfrm>
              <a:off x="3312" y="864"/>
              <a:ext cx="720" cy="1104"/>
            </a:xfrm>
            <a:prstGeom prst="line">
              <a:avLst/>
            </a:prstGeom>
            <a:noFill/>
            <a:ln w="41275">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7"/>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8"/>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p:cNvSpPr>
              <a:spLocks noChangeShapeType="1"/>
            </p:cNvSpPr>
            <p:nvPr/>
          </p:nvSpPr>
          <p:spPr bwMode="auto">
            <a:xfrm flipV="1">
              <a:off x="2496" y="1968"/>
              <a:ext cx="192" cy="1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2"/>
            <p:cNvSpPr>
              <a:spLocks noChangeShapeType="1"/>
            </p:cNvSpPr>
            <p:nvPr/>
          </p:nvSpPr>
          <p:spPr bwMode="auto">
            <a:xfrm flipV="1">
              <a:off x="2496" y="1968"/>
              <a:ext cx="1536"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Text Box 13"/>
            <p:cNvSpPr txBox="1">
              <a:spLocks noChangeArrowheads="1"/>
            </p:cNvSpPr>
            <p:nvPr/>
          </p:nvSpPr>
          <p:spPr bwMode="auto">
            <a:xfrm>
              <a:off x="864" y="18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74" name="Text Box 14"/>
            <p:cNvSpPr txBox="1">
              <a:spLocks noChangeArrowheads="1"/>
            </p:cNvSpPr>
            <p:nvPr/>
          </p:nvSpPr>
          <p:spPr bwMode="auto">
            <a:xfrm>
              <a:off x="2688" y="1968"/>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75" name="Text Box 15"/>
            <p:cNvSpPr txBox="1">
              <a:spLocks noChangeArrowheads="1"/>
            </p:cNvSpPr>
            <p:nvPr/>
          </p:nvSpPr>
          <p:spPr bwMode="auto">
            <a:xfrm>
              <a:off x="1728"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76" name="Text Box 16"/>
            <p:cNvSpPr txBox="1">
              <a:spLocks noChangeArrowheads="1"/>
            </p:cNvSpPr>
            <p:nvPr/>
          </p:nvSpPr>
          <p:spPr bwMode="auto">
            <a:xfrm>
              <a:off x="3312" y="67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77" name="Text Box 17"/>
            <p:cNvSpPr txBox="1">
              <a:spLocks noChangeArrowheads="1"/>
            </p:cNvSpPr>
            <p:nvPr/>
          </p:nvSpPr>
          <p:spPr bwMode="auto">
            <a:xfrm>
              <a:off x="4032" y="192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78" name="Text Box 18"/>
            <p:cNvSpPr txBox="1">
              <a:spLocks noChangeArrowheads="1"/>
            </p:cNvSpPr>
            <p:nvPr/>
          </p:nvSpPr>
          <p:spPr bwMode="auto">
            <a:xfrm>
              <a:off x="2352" y="32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79" name="Text Box 19"/>
            <p:cNvSpPr txBox="1">
              <a:spLocks noChangeArrowheads="1"/>
            </p:cNvSpPr>
            <p:nvPr/>
          </p:nvSpPr>
          <p:spPr bwMode="auto">
            <a:xfrm>
              <a:off x="3168" y="264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80" name="Text Box 20"/>
            <p:cNvSpPr txBox="1">
              <a:spLocks noChangeArrowheads="1"/>
            </p:cNvSpPr>
            <p:nvPr/>
          </p:nvSpPr>
          <p:spPr bwMode="auto">
            <a:xfrm>
              <a:off x="1776" y="201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81" name="Text Box 21"/>
            <p:cNvSpPr txBox="1">
              <a:spLocks noChangeArrowheads="1"/>
            </p:cNvSpPr>
            <p:nvPr/>
          </p:nvSpPr>
          <p:spPr bwMode="auto">
            <a:xfrm>
              <a:off x="1536" y="25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82" name="Text Box 22"/>
            <p:cNvSpPr txBox="1">
              <a:spLocks noChangeArrowheads="1"/>
            </p:cNvSpPr>
            <p:nvPr/>
          </p:nvSpPr>
          <p:spPr bwMode="auto">
            <a:xfrm>
              <a:off x="2592" y="2352"/>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83" name="Text Box 23"/>
            <p:cNvSpPr txBox="1">
              <a:spLocks noChangeArrowheads="1"/>
            </p:cNvSpPr>
            <p:nvPr/>
          </p:nvSpPr>
          <p:spPr bwMode="auto">
            <a:xfrm>
              <a:off x="2064" y="1344"/>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84" name="Text Box 24"/>
            <p:cNvSpPr txBox="1">
              <a:spLocks noChangeArrowheads="1"/>
            </p:cNvSpPr>
            <p:nvPr/>
          </p:nvSpPr>
          <p:spPr bwMode="auto">
            <a:xfrm>
              <a:off x="3024" y="129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85" name="Text Box 25"/>
            <p:cNvSpPr txBox="1">
              <a:spLocks noChangeArrowheads="1"/>
            </p:cNvSpPr>
            <p:nvPr/>
          </p:nvSpPr>
          <p:spPr bwMode="auto">
            <a:xfrm>
              <a:off x="3648" y="120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86" name="Text Box 26"/>
            <p:cNvSpPr txBox="1">
              <a:spLocks noChangeArrowheads="1"/>
            </p:cNvSpPr>
            <p:nvPr/>
          </p:nvSpPr>
          <p:spPr bwMode="auto">
            <a:xfrm>
              <a:off x="2496" y="57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87" name="Text Box 27"/>
            <p:cNvSpPr txBox="1">
              <a:spLocks noChangeArrowheads="1"/>
            </p:cNvSpPr>
            <p:nvPr/>
          </p:nvSpPr>
          <p:spPr bwMode="auto">
            <a:xfrm>
              <a:off x="1392" y="1056"/>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88" name="Text Box 28"/>
            <p:cNvSpPr txBox="1">
              <a:spLocks noChangeArrowheads="1"/>
            </p:cNvSpPr>
            <p:nvPr/>
          </p:nvSpPr>
          <p:spPr bwMode="auto">
            <a:xfrm>
              <a:off x="3120" y="1680"/>
              <a:ext cx="2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89" name="Text Box 2"/>
          <p:cNvSpPr txBox="1">
            <a:spLocks noChangeArrowheads="1"/>
          </p:cNvSpPr>
          <p:nvPr/>
        </p:nvSpPr>
        <p:spPr bwMode="auto">
          <a:xfrm>
            <a:off x="6172200" y="2514600"/>
            <a:ext cx="27432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Select the shortest</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edge connected to </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any vertex already </a:t>
            </a:r>
          </a:p>
          <a:p>
            <a:pPr>
              <a:spcBef>
                <a:spcPct val="0"/>
              </a:spcBef>
              <a:buFont typeface="Verdana" panose="020B0604030504040204" pitchFamily="34" charset="0"/>
              <a:buNone/>
            </a:pPr>
            <a:r>
              <a:rPr lang="en-US" altLang="en-US" sz="2200" dirty="0">
                <a:latin typeface="Times New Roman" panose="02020603050405020304" pitchFamily="18" charset="0"/>
                <a:cs typeface="Times New Roman" panose="02020603050405020304" pitchFamily="18" charset="0"/>
              </a:rPr>
              <a:t>connected.</a:t>
            </a:r>
            <a:endParaRPr lang="en-GB" altLang="en-US" sz="2200" dirty="0">
              <a:latin typeface="Times New Roman" panose="02020603050405020304" pitchFamily="18" charset="0"/>
              <a:cs typeface="Times New Roman" panose="02020603050405020304" pitchFamily="18" charset="0"/>
            </a:endParaRPr>
          </a:p>
          <a:p>
            <a:pPr>
              <a:spcBef>
                <a:spcPct val="0"/>
              </a:spcBef>
              <a:buFont typeface="Verdana" panose="020B0604030504040204" pitchFamily="34" charset="0"/>
              <a:buNone/>
            </a:pPr>
            <a:endParaRPr lang="en-GB" altLang="en-US" sz="2200" dirty="0">
              <a:latin typeface="Times New Roman" panose="02020603050405020304" pitchFamily="18" charset="0"/>
              <a:cs typeface="Times New Roman" panose="02020603050405020304" pitchFamily="18" charset="0"/>
            </a:endParaRPr>
          </a:p>
          <a:p>
            <a:pPr>
              <a:spcBef>
                <a:spcPct val="0"/>
              </a:spcBef>
              <a:buFont typeface="Verdana" panose="020B0604030504040204" pitchFamily="34" charset="0"/>
              <a:buNone/>
            </a:pPr>
            <a:r>
              <a:rPr lang="en-GB" altLang="en-US" sz="2200" dirty="0">
                <a:solidFill>
                  <a:srgbClr val="FF0000"/>
                </a:solidFill>
                <a:latin typeface="Times New Roman" panose="02020603050405020304" pitchFamily="18" charset="0"/>
                <a:cs typeface="Times New Roman" panose="02020603050405020304" pitchFamily="18" charset="0"/>
              </a:rPr>
              <a:t>EF  5</a:t>
            </a:r>
            <a:r>
              <a:rPr lang="en-GB" altLang="en-US" sz="2200" dirty="0">
                <a:latin typeface="Times New Roman" panose="02020603050405020304" pitchFamily="18" charset="0"/>
                <a:cs typeface="Times New Roman" panose="02020603050405020304" pitchFamily="18" charset="0"/>
              </a:rPr>
              <a:t>  </a:t>
            </a:r>
            <a:endParaRPr lang="en-US"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endParaRPr lang="en-GB" altLang="en-US" sz="2000" dirty="0">
              <a:latin typeface="Arial" panose="020B0604020202020204" pitchFamily="34" charset="0"/>
            </a:endParaRPr>
          </a:p>
          <a:p>
            <a:pPr eaLnBrk="1" hangingPunct="1">
              <a:spcBef>
                <a:spcPct val="0"/>
              </a:spcBef>
              <a:buFontTx/>
              <a:buNone/>
            </a:pPr>
            <a:endParaRPr lang="en-GB" altLang="en-US" sz="2000" dirty="0">
              <a:latin typeface="Arial" panose="020B0604020202020204" pitchFamily="34" charset="0"/>
            </a:endParaRPr>
          </a:p>
          <a:p>
            <a:pPr eaLnBrk="1" hangingPunct="1">
              <a:spcBef>
                <a:spcPct val="0"/>
              </a:spcBef>
              <a:buFontTx/>
              <a:buNone/>
            </a:pPr>
            <a:endParaRPr lang="en-US" altLang="en-US" sz="2000" dirty="0">
              <a:latin typeface="Arial" panose="020B0604020202020204" pitchFamily="34" charset="0"/>
            </a:endParaRPr>
          </a:p>
        </p:txBody>
      </p:sp>
    </p:spTree>
    <p:extLst>
      <p:ext uri="{BB962C8B-B14F-4D97-AF65-F5344CB8AC3E}">
        <p14:creationId xmlns:p14="http://schemas.microsoft.com/office/powerpoint/2010/main" val="223868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333C89-1CA5-4D8F-B5C7-57C25A1D838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Prism’s Algorithm Example-02</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grpSp>
        <p:nvGrpSpPr>
          <p:cNvPr id="2" name="Group 2"/>
          <p:cNvGrpSpPr>
            <a:grpSpLocks/>
          </p:cNvGrpSpPr>
          <p:nvPr/>
        </p:nvGrpSpPr>
        <p:grpSpPr bwMode="auto">
          <a:xfrm>
            <a:off x="468313" y="1752600"/>
            <a:ext cx="5475287" cy="4210050"/>
            <a:chOff x="864" y="576"/>
            <a:chExt cx="3456" cy="2941"/>
          </a:xfrm>
        </p:grpSpPr>
        <p:sp>
          <p:nvSpPr>
            <p:cNvPr id="38" name="Line 3"/>
            <p:cNvSpPr>
              <a:spLocks noChangeShapeType="1"/>
            </p:cNvSpPr>
            <p:nvPr/>
          </p:nvSpPr>
          <p:spPr bwMode="auto">
            <a:xfrm flipV="1">
              <a:off x="1152" y="864"/>
              <a:ext cx="816" cy="1104"/>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5"/>
            <p:cNvSpPr>
              <a:spLocks noChangeShapeType="1"/>
            </p:cNvSpPr>
            <p:nvPr/>
          </p:nvSpPr>
          <p:spPr bwMode="auto">
            <a:xfrm>
              <a:off x="3312" y="864"/>
              <a:ext cx="720" cy="1104"/>
            </a:xfrm>
            <a:prstGeom prst="line">
              <a:avLst/>
            </a:prstGeom>
            <a:noFill/>
            <a:ln w="41275">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7"/>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8"/>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p:cNvSpPr>
              <a:spLocks noChangeShapeType="1"/>
            </p:cNvSpPr>
            <p:nvPr/>
          </p:nvSpPr>
          <p:spPr bwMode="auto">
            <a:xfrm>
              <a:off x="1152" y="1968"/>
              <a:ext cx="1344" cy="1200"/>
            </a:xfrm>
            <a:prstGeom prst="line">
              <a:avLst/>
            </a:prstGeom>
            <a:noFill/>
            <a:ln w="4445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p:cNvSpPr>
              <a:spLocks noChangeShapeType="1"/>
            </p:cNvSpPr>
            <p:nvPr/>
          </p:nvSpPr>
          <p:spPr bwMode="auto">
            <a:xfrm flipV="1">
              <a:off x="2496" y="1968"/>
              <a:ext cx="192"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2"/>
            <p:cNvSpPr>
              <a:spLocks noChangeShapeType="1"/>
            </p:cNvSpPr>
            <p:nvPr/>
          </p:nvSpPr>
          <p:spPr bwMode="auto">
            <a:xfrm flipV="1">
              <a:off x="2496" y="1968"/>
              <a:ext cx="1536" cy="120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Text Box 13"/>
            <p:cNvSpPr txBox="1">
              <a:spLocks noChangeArrowheads="1"/>
            </p:cNvSpPr>
            <p:nvPr/>
          </p:nvSpPr>
          <p:spPr bwMode="auto">
            <a:xfrm>
              <a:off x="864" y="1872"/>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A</a:t>
              </a:r>
            </a:p>
          </p:txBody>
        </p:sp>
        <p:sp>
          <p:nvSpPr>
            <p:cNvPr id="49" name="Text Box 14"/>
            <p:cNvSpPr txBox="1">
              <a:spLocks noChangeArrowheads="1"/>
            </p:cNvSpPr>
            <p:nvPr/>
          </p:nvSpPr>
          <p:spPr bwMode="auto">
            <a:xfrm>
              <a:off x="2688" y="1968"/>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F</a:t>
              </a:r>
            </a:p>
          </p:txBody>
        </p:sp>
        <p:sp>
          <p:nvSpPr>
            <p:cNvPr id="50" name="Text Box 15"/>
            <p:cNvSpPr txBox="1">
              <a:spLocks noChangeArrowheads="1"/>
            </p:cNvSpPr>
            <p:nvPr/>
          </p:nvSpPr>
          <p:spPr bwMode="auto">
            <a:xfrm>
              <a:off x="1728" y="57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B</a:t>
              </a:r>
            </a:p>
          </p:txBody>
        </p:sp>
        <p:sp>
          <p:nvSpPr>
            <p:cNvPr id="51" name="Text Box 16"/>
            <p:cNvSpPr txBox="1">
              <a:spLocks noChangeArrowheads="1"/>
            </p:cNvSpPr>
            <p:nvPr/>
          </p:nvSpPr>
          <p:spPr bwMode="auto">
            <a:xfrm>
              <a:off x="3312" y="672"/>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C</a:t>
              </a:r>
            </a:p>
          </p:txBody>
        </p:sp>
        <p:sp>
          <p:nvSpPr>
            <p:cNvPr id="52" name="Text Box 17"/>
            <p:cNvSpPr txBox="1">
              <a:spLocks noChangeArrowheads="1"/>
            </p:cNvSpPr>
            <p:nvPr/>
          </p:nvSpPr>
          <p:spPr bwMode="auto">
            <a:xfrm>
              <a:off x="4032" y="192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D</a:t>
              </a:r>
            </a:p>
          </p:txBody>
        </p:sp>
        <p:sp>
          <p:nvSpPr>
            <p:cNvPr id="53" name="Text Box 18"/>
            <p:cNvSpPr txBox="1">
              <a:spLocks noChangeArrowheads="1"/>
            </p:cNvSpPr>
            <p:nvPr/>
          </p:nvSpPr>
          <p:spPr bwMode="auto">
            <a:xfrm>
              <a:off x="2352" y="321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E</a:t>
              </a:r>
            </a:p>
          </p:txBody>
        </p:sp>
        <p:sp>
          <p:nvSpPr>
            <p:cNvPr id="54" name="Text Box 19"/>
            <p:cNvSpPr txBox="1">
              <a:spLocks noChangeArrowheads="1"/>
            </p:cNvSpPr>
            <p:nvPr/>
          </p:nvSpPr>
          <p:spPr bwMode="auto">
            <a:xfrm>
              <a:off x="3168" y="264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2</a:t>
              </a:r>
            </a:p>
          </p:txBody>
        </p:sp>
        <p:sp>
          <p:nvSpPr>
            <p:cNvPr id="55" name="Text Box 20"/>
            <p:cNvSpPr txBox="1">
              <a:spLocks noChangeArrowheads="1"/>
            </p:cNvSpPr>
            <p:nvPr/>
          </p:nvSpPr>
          <p:spPr bwMode="auto">
            <a:xfrm>
              <a:off x="1776" y="201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7</a:t>
              </a:r>
            </a:p>
          </p:txBody>
        </p:sp>
        <p:sp>
          <p:nvSpPr>
            <p:cNvPr id="56" name="Text Box 21"/>
            <p:cNvSpPr txBox="1">
              <a:spLocks noChangeArrowheads="1"/>
            </p:cNvSpPr>
            <p:nvPr/>
          </p:nvSpPr>
          <p:spPr bwMode="auto">
            <a:xfrm>
              <a:off x="1536" y="2544"/>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57" name="Text Box 22"/>
            <p:cNvSpPr txBox="1">
              <a:spLocks noChangeArrowheads="1"/>
            </p:cNvSpPr>
            <p:nvPr/>
          </p:nvSpPr>
          <p:spPr bwMode="auto">
            <a:xfrm>
              <a:off x="2592" y="2352"/>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58" name="Text Box 23"/>
            <p:cNvSpPr txBox="1">
              <a:spLocks noChangeArrowheads="1"/>
            </p:cNvSpPr>
            <p:nvPr/>
          </p:nvSpPr>
          <p:spPr bwMode="auto">
            <a:xfrm>
              <a:off x="2064" y="1344"/>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sp>
          <p:nvSpPr>
            <p:cNvPr id="59" name="Text Box 24"/>
            <p:cNvSpPr txBox="1">
              <a:spLocks noChangeArrowheads="1"/>
            </p:cNvSpPr>
            <p:nvPr/>
          </p:nvSpPr>
          <p:spPr bwMode="auto">
            <a:xfrm>
              <a:off x="3024" y="129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6</a:t>
              </a:r>
            </a:p>
          </p:txBody>
        </p:sp>
        <p:sp>
          <p:nvSpPr>
            <p:cNvPr id="60" name="Text Box 25"/>
            <p:cNvSpPr txBox="1">
              <a:spLocks noChangeArrowheads="1"/>
            </p:cNvSpPr>
            <p:nvPr/>
          </p:nvSpPr>
          <p:spPr bwMode="auto">
            <a:xfrm>
              <a:off x="3648" y="120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4</a:t>
              </a:r>
            </a:p>
          </p:txBody>
        </p:sp>
        <p:sp>
          <p:nvSpPr>
            <p:cNvPr id="61" name="Text Box 26"/>
            <p:cNvSpPr txBox="1">
              <a:spLocks noChangeArrowheads="1"/>
            </p:cNvSpPr>
            <p:nvPr/>
          </p:nvSpPr>
          <p:spPr bwMode="auto">
            <a:xfrm>
              <a:off x="2496" y="57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5</a:t>
              </a:r>
            </a:p>
          </p:txBody>
        </p:sp>
        <p:sp>
          <p:nvSpPr>
            <p:cNvPr id="62" name="Text Box 27"/>
            <p:cNvSpPr txBox="1">
              <a:spLocks noChangeArrowheads="1"/>
            </p:cNvSpPr>
            <p:nvPr/>
          </p:nvSpPr>
          <p:spPr bwMode="auto">
            <a:xfrm>
              <a:off x="1392" y="1056"/>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3</a:t>
              </a:r>
            </a:p>
          </p:txBody>
        </p:sp>
        <p:sp>
          <p:nvSpPr>
            <p:cNvPr id="63" name="Text Box 28"/>
            <p:cNvSpPr txBox="1">
              <a:spLocks noChangeArrowheads="1"/>
            </p:cNvSpPr>
            <p:nvPr/>
          </p:nvSpPr>
          <p:spPr bwMode="auto">
            <a:xfrm>
              <a:off x="3120" y="1680"/>
              <a:ext cx="28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200"/>
                <a:t>8</a:t>
              </a:r>
            </a:p>
          </p:txBody>
        </p:sp>
      </p:grpSp>
      <p:sp>
        <p:nvSpPr>
          <p:cNvPr id="90" name="Text Box 41"/>
          <p:cNvSpPr txBox="1">
            <a:spLocks noChangeArrowheads="1"/>
          </p:cNvSpPr>
          <p:nvPr/>
        </p:nvSpPr>
        <p:spPr bwMode="auto">
          <a:xfrm>
            <a:off x="6248400" y="1143000"/>
            <a:ext cx="2743200"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Times New Roman" panose="02020603050405020304" pitchFamily="18" charset="0"/>
              <a:buNone/>
            </a:pPr>
            <a:r>
              <a:rPr lang="en-US" altLang="en-US" sz="2200" dirty="0">
                <a:latin typeface="Times New Roman" panose="02020603050405020304" pitchFamily="18" charset="0"/>
                <a:cs typeface="Times New Roman" panose="02020603050405020304" pitchFamily="18" charset="0"/>
              </a:rPr>
              <a:t>All vertices have been</a:t>
            </a:r>
          </a:p>
          <a:p>
            <a:pPr>
              <a:spcBef>
                <a:spcPct val="0"/>
              </a:spcBef>
              <a:buFont typeface="Times New Roman" panose="02020603050405020304" pitchFamily="18" charset="0"/>
              <a:buNone/>
            </a:pPr>
            <a:r>
              <a:rPr lang="en-US" altLang="en-US" sz="2200" dirty="0">
                <a:latin typeface="Times New Roman" panose="02020603050405020304" pitchFamily="18" charset="0"/>
                <a:cs typeface="Times New Roman" panose="02020603050405020304" pitchFamily="18" charset="0"/>
              </a:rPr>
              <a:t>connected.</a:t>
            </a:r>
          </a:p>
          <a:p>
            <a:pPr>
              <a:spcBef>
                <a:spcPct val="0"/>
              </a:spcBef>
              <a:buFont typeface="Times New Roman" panose="02020603050405020304" pitchFamily="18" charset="0"/>
              <a:buNone/>
            </a:pPr>
            <a:endParaRPr lang="en-GB" altLang="en-US" sz="2200" dirty="0">
              <a:latin typeface="Times New Roman" panose="02020603050405020304" pitchFamily="18" charset="0"/>
              <a:cs typeface="Times New Roman" panose="02020603050405020304" pitchFamily="18" charset="0"/>
            </a:endParaRPr>
          </a:p>
          <a:p>
            <a:pPr>
              <a:spcBef>
                <a:spcPct val="0"/>
              </a:spcBef>
              <a:buFont typeface="Times New Roman" panose="02020603050405020304" pitchFamily="18" charset="0"/>
              <a:buNone/>
            </a:pPr>
            <a:r>
              <a:rPr lang="en-GB" altLang="en-US" sz="2200" dirty="0">
                <a:latin typeface="Times New Roman" panose="02020603050405020304" pitchFamily="18" charset="0"/>
                <a:cs typeface="Times New Roman" panose="02020603050405020304" pitchFamily="18" charset="0"/>
              </a:rPr>
              <a:t>The solution is</a:t>
            </a:r>
            <a:endParaRPr lang="en-US" altLang="en-US" sz="2200" dirty="0">
              <a:latin typeface="Times New Roman" panose="02020603050405020304" pitchFamily="18" charset="0"/>
              <a:cs typeface="Times New Roman" panose="02020603050405020304" pitchFamily="18" charset="0"/>
            </a:endParaRPr>
          </a:p>
          <a:p>
            <a:pPr>
              <a:spcBef>
                <a:spcPct val="0"/>
              </a:spcBef>
              <a:buFont typeface="Verdana" panose="020B0604030504040204" pitchFamily="34" charset="0"/>
              <a:buNone/>
            </a:pPr>
            <a:endParaRPr lang="en-GB"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r>
              <a:rPr lang="en-GB" altLang="en-US" sz="2200" b="1" dirty="0">
                <a:latin typeface="Times New Roman" panose="02020603050405020304" pitchFamily="18" charset="0"/>
                <a:cs typeface="Times New Roman" panose="02020603050405020304" pitchFamily="18" charset="0"/>
              </a:rPr>
              <a:t>AB 3</a:t>
            </a:r>
          </a:p>
          <a:p>
            <a:pPr eaLnBrk="1" hangingPunct="1">
              <a:spcBef>
                <a:spcPct val="0"/>
              </a:spcBef>
              <a:buFontTx/>
              <a:buNone/>
            </a:pPr>
            <a:r>
              <a:rPr lang="en-GB" altLang="en-US" sz="2200" b="1" dirty="0">
                <a:latin typeface="Times New Roman" panose="02020603050405020304" pitchFamily="18" charset="0"/>
                <a:cs typeface="Times New Roman" panose="02020603050405020304" pitchFamily="18" charset="0"/>
              </a:rPr>
              <a:t>AE 4</a:t>
            </a:r>
          </a:p>
          <a:p>
            <a:pPr eaLnBrk="1" hangingPunct="1">
              <a:spcBef>
                <a:spcPct val="0"/>
              </a:spcBef>
              <a:buFontTx/>
              <a:buNone/>
            </a:pPr>
            <a:r>
              <a:rPr lang="en-GB" altLang="en-US" sz="2200" b="1" dirty="0">
                <a:latin typeface="Times New Roman" panose="02020603050405020304" pitchFamily="18" charset="0"/>
                <a:cs typeface="Times New Roman" panose="02020603050405020304" pitchFamily="18" charset="0"/>
              </a:rPr>
              <a:t>ED 2</a:t>
            </a:r>
          </a:p>
          <a:p>
            <a:pPr eaLnBrk="1" hangingPunct="1">
              <a:spcBef>
                <a:spcPct val="0"/>
              </a:spcBef>
              <a:buFontTx/>
              <a:buNone/>
            </a:pPr>
            <a:r>
              <a:rPr lang="en-GB" altLang="en-US" sz="2200" b="1" dirty="0">
                <a:latin typeface="Times New Roman" panose="02020603050405020304" pitchFamily="18" charset="0"/>
                <a:cs typeface="Times New Roman" panose="02020603050405020304" pitchFamily="18" charset="0"/>
              </a:rPr>
              <a:t>DC 4</a:t>
            </a:r>
          </a:p>
          <a:p>
            <a:pPr eaLnBrk="1" hangingPunct="1">
              <a:spcBef>
                <a:spcPct val="0"/>
              </a:spcBef>
              <a:buFontTx/>
              <a:buNone/>
            </a:pPr>
            <a:r>
              <a:rPr lang="en-GB" altLang="en-US" sz="2200" b="1" dirty="0">
                <a:latin typeface="Times New Roman" panose="02020603050405020304" pitchFamily="18" charset="0"/>
                <a:cs typeface="Times New Roman" panose="02020603050405020304" pitchFamily="18" charset="0"/>
              </a:rPr>
              <a:t>EF 5</a:t>
            </a:r>
          </a:p>
          <a:p>
            <a:pPr eaLnBrk="1" hangingPunct="1">
              <a:spcBef>
                <a:spcPct val="0"/>
              </a:spcBef>
              <a:buFontTx/>
              <a:buNone/>
            </a:pPr>
            <a:endParaRPr lang="en-GB" altLang="en-US" sz="2200" b="1" dirty="0">
              <a:latin typeface="Times New Roman" panose="02020603050405020304" pitchFamily="18" charset="0"/>
              <a:cs typeface="Times New Roman" panose="02020603050405020304" pitchFamily="18" charset="0"/>
            </a:endParaRPr>
          </a:p>
          <a:p>
            <a:pPr eaLnBrk="1" hangingPunct="1">
              <a:spcBef>
                <a:spcPct val="0"/>
              </a:spcBef>
              <a:buFontTx/>
              <a:buNone/>
            </a:pPr>
            <a:endParaRPr lang="en-GB" altLang="en-US" sz="2200" dirty="0">
              <a:latin typeface="Times New Roman" panose="02020603050405020304" pitchFamily="18" charset="0"/>
              <a:cs typeface="Times New Roman" panose="02020603050405020304" pitchFamily="18" charset="0"/>
            </a:endParaRPr>
          </a:p>
          <a:p>
            <a:pPr eaLnBrk="1" hangingPunct="1">
              <a:spcBef>
                <a:spcPct val="0"/>
              </a:spcBef>
              <a:buFontTx/>
              <a:buNone/>
            </a:pPr>
            <a:r>
              <a:rPr lang="en-GB" altLang="en-US" sz="2200" dirty="0">
                <a:latin typeface="Times New Roman" panose="02020603050405020304" pitchFamily="18" charset="0"/>
                <a:cs typeface="Times New Roman" panose="02020603050405020304" pitchFamily="18" charset="0"/>
              </a:rPr>
              <a:t>Total weight of tree is  18</a:t>
            </a:r>
          </a:p>
          <a:p>
            <a:pPr eaLnBrk="1" hangingPunct="1">
              <a:spcBef>
                <a:spcPct val="0"/>
              </a:spcBef>
              <a:buFontTx/>
              <a:buNone/>
            </a:pPr>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6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C5A2678-8BDB-4146-A953-8EAFB9A9978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defRPr/>
            </a:pPr>
            <a:r>
              <a:rPr lang="en-US" sz="2600" b="1" dirty="0">
                <a:latin typeface="Times New Roman" pitchFamily="18" charset="0"/>
                <a:cs typeface="Times New Roman" pitchFamily="18" charset="0"/>
              </a:rPr>
              <a:t>Difference Between </a:t>
            </a:r>
            <a:r>
              <a:rPr lang="en-US" sz="2600" b="1" dirty="0" err="1">
                <a:latin typeface="Times New Roman" pitchFamily="18" charset="0"/>
                <a:cs typeface="Times New Roman" pitchFamily="18" charset="0"/>
              </a:rPr>
              <a:t>Kruskal’s</a:t>
            </a:r>
            <a:r>
              <a:rPr lang="en-US" sz="2600" b="1" dirty="0">
                <a:latin typeface="Times New Roman" pitchFamily="18" charset="0"/>
                <a:cs typeface="Times New Roman" pitchFamily="18" charset="0"/>
              </a:rPr>
              <a:t> and Prim’s Algorithm.</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sp>
        <p:nvSpPr>
          <p:cNvPr id="35" name="Text Box 3"/>
          <p:cNvSpPr txBox="1">
            <a:spLocks noChangeArrowheads="1"/>
          </p:cNvSpPr>
          <p:nvPr/>
        </p:nvSpPr>
        <p:spPr bwMode="auto">
          <a:xfrm>
            <a:off x="304800" y="1447800"/>
            <a:ext cx="3962400" cy="4343400"/>
          </a:xfrm>
          <a:prstGeom prst="rect">
            <a:avLst/>
          </a:prstGeom>
          <a:noFill/>
          <a:ln w="1905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lIns="94284" tIns="37714" rIns="94284" bIns="37714"/>
          <a:lstStyle>
            <a:lvl1pPr marL="479425" indent="-479425" defTabSz="95726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9572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95726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5726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9572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200" b="1" dirty="0" err="1">
                <a:latin typeface="Times New Roman" panose="02020603050405020304" pitchFamily="18" charset="0"/>
                <a:cs typeface="Times New Roman" panose="02020603050405020304" pitchFamily="18" charset="0"/>
              </a:rPr>
              <a:t>Kruskal’s</a:t>
            </a:r>
            <a:r>
              <a:rPr lang="en-US" altLang="en-US" sz="2200" b="1" dirty="0">
                <a:latin typeface="Times New Roman" panose="02020603050405020304" pitchFamily="18" charset="0"/>
                <a:cs typeface="Times New Roman" panose="02020603050405020304" pitchFamily="18" charset="0"/>
              </a:rPr>
              <a:t> algorithm</a:t>
            </a:r>
          </a:p>
          <a:p>
            <a:pPr>
              <a:spcBef>
                <a:spcPct val="0"/>
              </a:spcBef>
              <a:buFont typeface="Verdana" panose="020B0604030504040204" pitchFamily="34" charset="0"/>
              <a:buAutoNum type="arabicPeriod"/>
            </a:pPr>
            <a:r>
              <a:rPr lang="en-US" altLang="en-US" sz="2200" dirty="0">
                <a:latin typeface="Times New Roman" panose="02020603050405020304" pitchFamily="18" charset="0"/>
                <a:cs typeface="Times New Roman" panose="02020603050405020304" pitchFamily="18" charset="0"/>
              </a:rPr>
              <a:t>Select the shortest edge in a network</a:t>
            </a:r>
          </a:p>
          <a:p>
            <a:pPr>
              <a:spcBef>
                <a:spcPct val="0"/>
              </a:spcBef>
              <a:buFont typeface="Verdana" panose="020B0604030504040204" pitchFamily="34" charset="0"/>
              <a:buAutoNum type="arabicPeriod"/>
            </a:pPr>
            <a:endParaRPr lang="en-US" altLang="en-US" sz="2200" dirty="0">
              <a:latin typeface="Times New Roman" panose="02020603050405020304" pitchFamily="18" charset="0"/>
              <a:cs typeface="Times New Roman" panose="02020603050405020304" pitchFamily="18" charset="0"/>
            </a:endParaRPr>
          </a:p>
          <a:p>
            <a:pPr>
              <a:spcBef>
                <a:spcPct val="0"/>
              </a:spcBef>
              <a:buFont typeface="Verdana" panose="020B0604030504040204" pitchFamily="34" charset="0"/>
              <a:buAutoNum type="arabicPeriod"/>
            </a:pPr>
            <a:r>
              <a:rPr lang="en-US" altLang="en-US" sz="2200" dirty="0">
                <a:latin typeface="Times New Roman" panose="02020603050405020304" pitchFamily="18" charset="0"/>
                <a:cs typeface="Times New Roman" panose="02020603050405020304" pitchFamily="18" charset="0"/>
              </a:rPr>
              <a:t>Select the next shortest edge which does not create a cycle</a:t>
            </a:r>
          </a:p>
          <a:p>
            <a:pPr>
              <a:spcBef>
                <a:spcPct val="0"/>
              </a:spcBef>
              <a:buFont typeface="Verdana" panose="020B0604030504040204" pitchFamily="34" charset="0"/>
              <a:buAutoNum type="arabicPeriod"/>
            </a:pPr>
            <a:endParaRPr lang="en-US" altLang="en-US" sz="2200" dirty="0">
              <a:latin typeface="Times New Roman" panose="02020603050405020304" pitchFamily="18" charset="0"/>
              <a:cs typeface="Times New Roman" panose="02020603050405020304" pitchFamily="18" charset="0"/>
            </a:endParaRPr>
          </a:p>
          <a:p>
            <a:pPr>
              <a:spcBef>
                <a:spcPct val="0"/>
              </a:spcBef>
              <a:buFont typeface="Times New Roman" panose="02020603050405020304" pitchFamily="18" charset="0"/>
              <a:buAutoNum type="arabicPeriod"/>
            </a:pPr>
            <a:r>
              <a:rPr lang="en-US" altLang="en-US" sz="2200" dirty="0">
                <a:latin typeface="Times New Roman" panose="02020603050405020304" pitchFamily="18" charset="0"/>
                <a:cs typeface="Times New Roman" panose="02020603050405020304" pitchFamily="18" charset="0"/>
              </a:rPr>
              <a:t>Repeat step 2 until all vertices have been connected</a:t>
            </a:r>
          </a:p>
        </p:txBody>
      </p:sp>
      <p:sp>
        <p:nvSpPr>
          <p:cNvPr id="36" name="Text Box 4"/>
          <p:cNvSpPr txBox="1">
            <a:spLocks noChangeArrowheads="1"/>
          </p:cNvSpPr>
          <p:nvPr/>
        </p:nvSpPr>
        <p:spPr bwMode="auto">
          <a:xfrm>
            <a:off x="4572000" y="1447800"/>
            <a:ext cx="4419600" cy="4419600"/>
          </a:xfrm>
          <a:prstGeom prst="rect">
            <a:avLst/>
          </a:prstGeom>
          <a:noFill/>
          <a:ln w="1905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lIns="94284" tIns="37714" rIns="94284" bIns="37714"/>
          <a:lstStyle>
            <a:lvl1pPr marL="479425" indent="-479425" defTabSz="95726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9572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95726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5726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9572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200" b="1" dirty="0">
                <a:latin typeface="Times New Roman" panose="02020603050405020304" pitchFamily="18" charset="0"/>
                <a:cs typeface="Times New Roman" panose="02020603050405020304" pitchFamily="18" charset="0"/>
              </a:rPr>
              <a:t>Prism algorithm</a:t>
            </a:r>
          </a:p>
          <a:p>
            <a:pPr>
              <a:spcBef>
                <a:spcPct val="0"/>
              </a:spcBef>
              <a:buFont typeface="Verdana" panose="020B0604030504040204" pitchFamily="34" charset="0"/>
              <a:buAutoNum type="arabicPeriod"/>
            </a:pPr>
            <a:r>
              <a:rPr lang="en-US" altLang="en-US" sz="2200" dirty="0">
                <a:latin typeface="Times New Roman" panose="02020603050405020304" pitchFamily="18" charset="0"/>
                <a:cs typeface="Times New Roman" panose="02020603050405020304" pitchFamily="18" charset="0"/>
              </a:rPr>
              <a:t>Select any vertex</a:t>
            </a:r>
          </a:p>
          <a:p>
            <a:pPr>
              <a:spcBef>
                <a:spcPct val="0"/>
              </a:spcBef>
              <a:buFont typeface="Verdana" panose="020B0604030504040204" pitchFamily="34" charset="0"/>
              <a:buAutoNum type="arabicPeriod"/>
            </a:pPr>
            <a:endParaRPr lang="en-US" altLang="en-US" sz="2200" dirty="0">
              <a:latin typeface="Times New Roman" panose="02020603050405020304" pitchFamily="18" charset="0"/>
              <a:cs typeface="Times New Roman" panose="02020603050405020304" pitchFamily="18" charset="0"/>
            </a:endParaRPr>
          </a:p>
          <a:p>
            <a:pPr>
              <a:spcBef>
                <a:spcPct val="0"/>
              </a:spcBef>
              <a:buFont typeface="Verdana" panose="020B0604030504040204" pitchFamily="34" charset="0"/>
              <a:buAutoNum type="arabicPeriod"/>
            </a:pPr>
            <a:r>
              <a:rPr lang="en-US" altLang="en-US" sz="2200" dirty="0">
                <a:latin typeface="Times New Roman" panose="02020603050405020304" pitchFamily="18" charset="0"/>
                <a:cs typeface="Times New Roman" panose="02020603050405020304" pitchFamily="18" charset="0"/>
              </a:rPr>
              <a:t>Select the shortest edge connected to that vertex</a:t>
            </a:r>
          </a:p>
          <a:p>
            <a:pPr>
              <a:spcBef>
                <a:spcPct val="0"/>
              </a:spcBef>
              <a:buFont typeface="Verdana" panose="020B0604030504040204" pitchFamily="34" charset="0"/>
              <a:buAutoNum type="arabicPeriod"/>
            </a:pPr>
            <a:endParaRPr lang="en-US" altLang="en-US" sz="2200" dirty="0">
              <a:latin typeface="Times New Roman" panose="02020603050405020304" pitchFamily="18" charset="0"/>
              <a:cs typeface="Times New Roman" panose="02020603050405020304" pitchFamily="18" charset="0"/>
            </a:endParaRPr>
          </a:p>
          <a:p>
            <a:pPr>
              <a:spcBef>
                <a:spcPct val="0"/>
              </a:spcBef>
              <a:buFont typeface="Verdana" panose="020B0604030504040204" pitchFamily="34" charset="0"/>
              <a:buAutoNum type="arabicPeriod"/>
            </a:pPr>
            <a:r>
              <a:rPr lang="en-US" altLang="en-US" sz="2200" dirty="0">
                <a:latin typeface="Times New Roman" panose="02020603050405020304" pitchFamily="18" charset="0"/>
                <a:cs typeface="Times New Roman" panose="02020603050405020304" pitchFamily="18" charset="0"/>
              </a:rPr>
              <a:t>Select the shortest edge connected to any vertex already connected</a:t>
            </a:r>
          </a:p>
          <a:p>
            <a:pPr>
              <a:spcBef>
                <a:spcPct val="0"/>
              </a:spcBef>
              <a:buFont typeface="Verdana" panose="020B0604030504040204" pitchFamily="34" charset="0"/>
              <a:buAutoNum type="arabicPeriod"/>
            </a:pPr>
            <a:endParaRPr lang="en-US" altLang="en-US" sz="2200" dirty="0">
              <a:latin typeface="Times New Roman" panose="02020603050405020304" pitchFamily="18" charset="0"/>
              <a:cs typeface="Times New Roman" panose="02020603050405020304" pitchFamily="18" charset="0"/>
            </a:endParaRPr>
          </a:p>
          <a:p>
            <a:pPr>
              <a:spcBef>
                <a:spcPct val="0"/>
              </a:spcBef>
              <a:buFont typeface="Verdana" panose="020B0604030504040204" pitchFamily="34" charset="0"/>
              <a:buAutoNum type="arabicPeriod"/>
            </a:pPr>
            <a:r>
              <a:rPr lang="en-US" altLang="en-US" sz="2200" dirty="0">
                <a:latin typeface="Times New Roman" panose="02020603050405020304" pitchFamily="18" charset="0"/>
                <a:cs typeface="Times New Roman" panose="02020603050405020304" pitchFamily="18" charset="0"/>
              </a:rPr>
              <a:t>Repeat step 3 until all vertices have been connected</a:t>
            </a:r>
          </a:p>
        </p:txBody>
      </p:sp>
    </p:spTree>
    <p:extLst>
      <p:ext uri="{BB962C8B-B14F-4D97-AF65-F5344CB8AC3E}">
        <p14:creationId xmlns:p14="http://schemas.microsoft.com/office/powerpoint/2010/main" val="348957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000" fill="hold"/>
                                        <p:tgtEl>
                                          <p:spTgt spid="35"/>
                                        </p:tgtEl>
                                        <p:attrNameLst>
                                          <p:attrName>ppt_x</p:attrName>
                                        </p:attrNameLst>
                                      </p:cBhvr>
                                      <p:tavLst>
                                        <p:tav tm="0">
                                          <p:val>
                                            <p:strVal val="0-#ppt_w/2"/>
                                          </p:val>
                                        </p:tav>
                                        <p:tav tm="100000">
                                          <p:val>
                                            <p:strVal val="#ppt_x"/>
                                          </p:val>
                                        </p:tav>
                                      </p:tavLst>
                                    </p:anim>
                                    <p:anim calcmode="lin" valueType="num">
                                      <p:cBhvr additive="base">
                                        <p:cTn id="8" dur="20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2000" fill="hold"/>
                                        <p:tgtEl>
                                          <p:spTgt spid="36"/>
                                        </p:tgtEl>
                                        <p:attrNameLst>
                                          <p:attrName>ppt_x</p:attrName>
                                        </p:attrNameLst>
                                      </p:cBhvr>
                                      <p:tavLst>
                                        <p:tav tm="0">
                                          <p:val>
                                            <p:strVal val="1+#ppt_w/2"/>
                                          </p:val>
                                        </p:tav>
                                        <p:tav tm="100000">
                                          <p:val>
                                            <p:strVal val="#ppt_x"/>
                                          </p:val>
                                        </p:tav>
                                      </p:tavLst>
                                    </p:anim>
                                    <p:anim calcmode="lin" valueType="num">
                                      <p:cBhvr additive="base">
                                        <p:cTn id="14" dur="20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autoUpdateAnimBg="0"/>
      <p:bldP spid="36"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3DBF63-00B8-446F-83BD-C27B661BDBD3}"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Prim’s Algorithm Exercise</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8" name="Content Placeholder 107"/>
          <p:cNvPicPr>
            <a:picLocks noGrp="1" noChangeAspect="1"/>
          </p:cNvPicPr>
          <p:nvPr>
            <p:ph sz="half" idx="1"/>
          </p:nvPr>
        </p:nvPicPr>
        <p:blipFill>
          <a:blip r:embed="rId3"/>
          <a:stretch>
            <a:fillRect/>
          </a:stretch>
        </p:blipFill>
        <p:spPr>
          <a:xfrm>
            <a:off x="107315" y="1052830"/>
            <a:ext cx="5044440" cy="2911475"/>
          </a:xfrm>
          <a:prstGeom prst="rect">
            <a:avLst/>
          </a:prstGeom>
          <a:noFill/>
          <a:ln w="9525">
            <a:noFill/>
          </a:ln>
        </p:spPr>
      </p:pic>
      <p:pic>
        <p:nvPicPr>
          <p:cNvPr id="109" name="Content Placeholder 108"/>
          <p:cNvPicPr>
            <a:picLocks noGrp="1"/>
          </p:cNvPicPr>
          <p:nvPr>
            <p:ph sz="half" idx="2"/>
          </p:nvPr>
        </p:nvPicPr>
        <p:blipFill>
          <a:blip r:embed="rId4"/>
          <a:stretch>
            <a:fillRect/>
          </a:stretch>
        </p:blipFill>
        <p:spPr>
          <a:xfrm>
            <a:off x="4643755" y="2708910"/>
            <a:ext cx="3753485" cy="352425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4724400" cy="4525963"/>
          </a:xfrm>
        </p:spPr>
        <p:txBody>
          <a:bodyPr>
            <a:normAutofit/>
          </a:bodyPr>
          <a:lstStyle/>
          <a:p>
            <a:r>
              <a:rPr lang="en-US" sz="2200" dirty="0"/>
              <a:t>Graph Terminology</a:t>
            </a:r>
          </a:p>
          <a:p>
            <a:r>
              <a:rPr lang="en-US" sz="2200" dirty="0"/>
              <a:t>Graph Representation</a:t>
            </a:r>
          </a:p>
          <a:p>
            <a:pPr lvl="1"/>
            <a:r>
              <a:rPr lang="en-US" sz="2200" dirty="0"/>
              <a:t>Adjacency Matrix</a:t>
            </a:r>
          </a:p>
          <a:p>
            <a:pPr lvl="1"/>
            <a:r>
              <a:rPr lang="en-US" sz="2200" dirty="0"/>
              <a:t>Adjacency List</a:t>
            </a:r>
          </a:p>
          <a:p>
            <a:r>
              <a:rPr lang="en-US" sz="2200" dirty="0"/>
              <a:t>Minimum Spanning Trees</a:t>
            </a:r>
          </a:p>
          <a:p>
            <a:pPr lvl="1"/>
            <a:r>
              <a:rPr lang="en-US" sz="2200" dirty="0"/>
              <a:t>Prim’s and kruskal’s Algorithm</a:t>
            </a:r>
          </a:p>
          <a:p>
            <a:r>
              <a:rPr lang="en-US" sz="2200" dirty="0"/>
              <a:t>Graph Traversal</a:t>
            </a:r>
          </a:p>
          <a:p>
            <a:pPr lvl="1"/>
            <a:r>
              <a:rPr lang="en-US" sz="2200" dirty="0"/>
              <a:t>BFS and DFS</a:t>
            </a:r>
          </a:p>
          <a:p>
            <a:r>
              <a:rPr lang="en-US" sz="2200" dirty="0" err="1"/>
              <a:t>Warshal’s</a:t>
            </a:r>
            <a:r>
              <a:rPr lang="en-US" sz="2200" dirty="0"/>
              <a:t> Algorithm</a:t>
            </a:r>
          </a:p>
          <a:p>
            <a:r>
              <a:rPr lang="en-US" sz="2200" dirty="0" err="1"/>
              <a:t>Dijkstra</a:t>
            </a:r>
            <a:r>
              <a:rPr lang="en-US" sz="2200" dirty="0"/>
              <a:t> Algorithm</a:t>
            </a:r>
          </a:p>
          <a:p>
            <a:endParaRPr lang="en-US" sz="2200" dirty="0"/>
          </a:p>
        </p:txBody>
      </p:sp>
      <p:sp>
        <p:nvSpPr>
          <p:cNvPr id="6" name="Date Placeholder 5"/>
          <p:cNvSpPr>
            <a:spLocks noGrp="1"/>
          </p:cNvSpPr>
          <p:nvPr>
            <p:ph type="dt" sz="half" idx="10"/>
          </p:nvPr>
        </p:nvSpPr>
        <p:spPr/>
        <p:txBody>
          <a:bodyPr/>
          <a:lstStyle/>
          <a:p>
            <a:fld id="{08A08264-4CBB-494A-BB92-6D353BDFAD77}" type="datetime1">
              <a:rPr lang="en-US" smtClean="0"/>
              <a:t>15-Jan-23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Unit Content</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000" b="1" dirty="0">
                <a:hlinkClick r:id="rId2"/>
              </a:rPr>
              <a:t>https://www.programiz.com/dsa/prim-algorithm</a:t>
            </a:r>
            <a:endParaRPr lang="en-US" sz="2000" b="1" dirty="0"/>
          </a:p>
          <a:p>
            <a:r>
              <a:rPr lang="en-US" sz="2000" b="1" dirty="0">
                <a:hlinkClick r:id="rId3"/>
              </a:rPr>
              <a:t>https://www.youtube.com/watch?v=ZtZaR7EcI5Y</a:t>
            </a:r>
            <a:endParaRPr lang="en-US" sz="2000" b="1" dirty="0"/>
          </a:p>
        </p:txBody>
      </p:sp>
      <p:sp>
        <p:nvSpPr>
          <p:cNvPr id="4" name="Date Placeholder 3"/>
          <p:cNvSpPr>
            <a:spLocks noGrp="1"/>
          </p:cNvSpPr>
          <p:nvPr>
            <p:ph type="dt" sz="half" idx="10"/>
          </p:nvPr>
        </p:nvSpPr>
        <p:spPr/>
        <p:txBody>
          <a:bodyPr/>
          <a:lstStyle/>
          <a:p>
            <a:fld id="{491F387B-4DBA-4626-995E-228E3A5F0A6C}"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Prim’s Algorithm</a:t>
            </a:r>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457200" indent="-457200">
              <a:buAutoNum type="arabicPeriod"/>
            </a:pPr>
            <a:r>
              <a:rPr lang="en-US" sz="2200" dirty="0"/>
              <a:t>Which of the following is false in the case of a spanning tree of a graph G?</a:t>
            </a:r>
            <a:br>
              <a:rPr lang="en-US" sz="2200" dirty="0"/>
            </a:br>
            <a:r>
              <a:rPr lang="en-US" sz="2200" dirty="0"/>
              <a:t>a) It is tree that spans G</a:t>
            </a:r>
            <a:br>
              <a:rPr lang="en-US" sz="2200" dirty="0"/>
            </a:br>
            <a:r>
              <a:rPr lang="en-US" sz="2200" dirty="0"/>
              <a:t>b) It is a </a:t>
            </a:r>
            <a:r>
              <a:rPr lang="en-US" sz="2200" dirty="0" err="1"/>
              <a:t>subgraph</a:t>
            </a:r>
            <a:r>
              <a:rPr lang="en-US" sz="2200" dirty="0"/>
              <a:t> of the G</a:t>
            </a:r>
            <a:br>
              <a:rPr lang="en-US" sz="2200" dirty="0"/>
            </a:br>
            <a:r>
              <a:rPr lang="en-US" sz="2200" dirty="0"/>
              <a:t>c) It includes every vertex of the G</a:t>
            </a:r>
            <a:br>
              <a:rPr lang="en-US" sz="2200" dirty="0"/>
            </a:br>
            <a:r>
              <a:rPr lang="en-US" sz="2200" b="1" dirty="0"/>
              <a:t>d) It can be either cyclic or acyclic</a:t>
            </a:r>
          </a:p>
          <a:p>
            <a:pPr marL="457200" indent="-457200">
              <a:buAutoNum type="arabicPeriod"/>
            </a:pPr>
            <a:r>
              <a:rPr lang="en-US" sz="2400" dirty="0"/>
              <a:t>Consider a complete graph G with 4 vertices. The graph G has ____ spanning trees.</a:t>
            </a:r>
            <a:br>
              <a:rPr lang="en-US" sz="2400" dirty="0"/>
            </a:br>
            <a:r>
              <a:rPr lang="en-US" sz="2400" dirty="0"/>
              <a:t>a) 15</a:t>
            </a:r>
            <a:br>
              <a:rPr lang="en-US" sz="2400" dirty="0"/>
            </a:br>
            <a:r>
              <a:rPr lang="en-US" sz="2400" dirty="0"/>
              <a:t>b) 8</a:t>
            </a:r>
            <a:br>
              <a:rPr lang="en-US" sz="2400" dirty="0"/>
            </a:br>
            <a:r>
              <a:rPr lang="en-US" sz="2400" b="1" dirty="0"/>
              <a:t>c) 16</a:t>
            </a:r>
            <a:br>
              <a:rPr lang="en-US" sz="2400" dirty="0"/>
            </a:br>
            <a:r>
              <a:rPr lang="en-US" sz="2400" dirty="0"/>
              <a:t>d) 13</a:t>
            </a:r>
            <a:endParaRPr lang="en-US" sz="2200" b="1" dirty="0"/>
          </a:p>
        </p:txBody>
      </p:sp>
      <p:sp>
        <p:nvSpPr>
          <p:cNvPr id="4" name="Date Placeholder 3"/>
          <p:cNvSpPr>
            <a:spLocks noGrp="1"/>
          </p:cNvSpPr>
          <p:nvPr>
            <p:ph type="dt" sz="half" idx="10"/>
          </p:nvPr>
        </p:nvSpPr>
        <p:spPr/>
        <p:txBody>
          <a:bodyPr/>
          <a:lstStyle/>
          <a:p>
            <a:fld id="{B78BBE5D-2585-42F5-9B94-CBC04BD4BDBA}"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3200" b="1" dirty="0"/>
              <a:t>Daily Quiz</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86396"/>
          </a:xfrm>
        </p:spPr>
        <p:txBody>
          <a:bodyPr>
            <a:noAutofit/>
          </a:bodyPr>
          <a:lstStyle/>
          <a:p>
            <a:pPr marL="457200" indent="-457200">
              <a:buNone/>
            </a:pPr>
            <a:r>
              <a:rPr lang="en-US" sz="2000" b="1" dirty="0"/>
              <a:t>3. </a:t>
            </a:r>
            <a:r>
              <a:rPr lang="en-US" sz="2000" dirty="0"/>
              <a:t> Consider the graph M with 3 vertices. Its adjacency matrix is shown below. Which of the following is true?</a:t>
            </a:r>
          </a:p>
          <a:p>
            <a:pPr marL="457200" indent="-457200">
              <a:buNone/>
            </a:pPr>
            <a:r>
              <a:rPr lang="en-US" sz="2000" dirty="0"/>
              <a:t>       </a:t>
            </a:r>
            <a:br>
              <a:rPr lang="en-US" sz="2000" dirty="0"/>
            </a:br>
            <a:br>
              <a:rPr lang="en-US" sz="2000" dirty="0"/>
            </a:br>
            <a:endParaRPr lang="en-US" sz="2000" dirty="0"/>
          </a:p>
          <a:p>
            <a:pPr marL="457200" indent="-457200">
              <a:buNone/>
            </a:pPr>
            <a:r>
              <a:rPr lang="en-US" sz="2000" dirty="0"/>
              <a:t>        a) Graph M has no minimum spanning tree</a:t>
            </a:r>
            <a:br>
              <a:rPr lang="en-US" sz="2000" dirty="0"/>
            </a:br>
            <a:r>
              <a:rPr lang="en-US" sz="2000" dirty="0"/>
              <a:t>b) Graph M has a unique minimum spanning trees of cost 2</a:t>
            </a:r>
            <a:br>
              <a:rPr lang="en-US" sz="2000" dirty="0"/>
            </a:br>
            <a:r>
              <a:rPr lang="en-US" sz="2000" b="1" dirty="0"/>
              <a:t>c) Graph M has 3 distinct minimum spanning trees, each of cost 2</a:t>
            </a:r>
            <a:br>
              <a:rPr lang="en-US" sz="2000" dirty="0"/>
            </a:br>
            <a:r>
              <a:rPr lang="en-US" sz="2000" dirty="0"/>
              <a:t>d) Graph M has 3 spanning trees of different costs</a:t>
            </a:r>
          </a:p>
          <a:p>
            <a:pPr marL="457200" indent="-457200">
              <a:buNone/>
            </a:pPr>
            <a:r>
              <a:rPr lang="en-IN" sz="2000" b="1" dirty="0"/>
              <a:t>4. </a:t>
            </a:r>
            <a:r>
              <a:rPr lang="en-US" sz="2000" dirty="0"/>
              <a:t>The travelling salesman problem can be solved using ________</a:t>
            </a:r>
          </a:p>
          <a:p>
            <a:pPr marL="457200" indent="-457200">
              <a:buNone/>
            </a:pPr>
            <a:r>
              <a:rPr lang="en-IN" sz="2000" dirty="0"/>
              <a:t>         </a:t>
            </a:r>
            <a:r>
              <a:rPr lang="en-US" sz="2000" dirty="0"/>
              <a:t>a) spanning tree</a:t>
            </a:r>
          </a:p>
          <a:p>
            <a:pPr marL="457200" indent="-457200">
              <a:buNone/>
            </a:pPr>
            <a:r>
              <a:rPr lang="en-US" sz="2000" dirty="0"/>
              <a:t>      </a:t>
            </a:r>
            <a:r>
              <a:rPr lang="en-US" sz="2000" b="1" dirty="0"/>
              <a:t>   b) A minimum spanning tree</a:t>
            </a:r>
          </a:p>
          <a:p>
            <a:pPr marL="457200" indent="-457200">
              <a:buNone/>
            </a:pPr>
            <a:r>
              <a:rPr lang="en-US" sz="2000" dirty="0"/>
              <a:t>         c ) Bellman – Ford algorithm</a:t>
            </a:r>
          </a:p>
          <a:p>
            <a:pPr marL="457200" indent="-457200">
              <a:buNone/>
            </a:pPr>
            <a:r>
              <a:rPr lang="en-US" sz="2000" dirty="0"/>
              <a:t>         d) DFS traversal</a:t>
            </a:r>
            <a:endParaRPr lang="en-IN" sz="2000" dirty="0"/>
          </a:p>
          <a:p>
            <a:pPr marL="457200" indent="-457200">
              <a:buNone/>
            </a:pPr>
            <a:r>
              <a:rPr lang="en-IN" sz="2000" dirty="0"/>
              <a:t>     </a:t>
            </a:r>
          </a:p>
        </p:txBody>
      </p:sp>
      <p:sp>
        <p:nvSpPr>
          <p:cNvPr id="4" name="Date Placeholder 3"/>
          <p:cNvSpPr>
            <a:spLocks noGrp="1"/>
          </p:cNvSpPr>
          <p:nvPr>
            <p:ph type="dt" sz="half" idx="10"/>
          </p:nvPr>
        </p:nvSpPr>
        <p:spPr/>
        <p:txBody>
          <a:bodyPr/>
          <a:lstStyle/>
          <a:p>
            <a:fld id="{51661B4D-07E4-499C-833A-2175795ACFE7}"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3200" b="1" dirty="0"/>
              <a:t>Daily Quiz</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descr="minimum-spanning-tree-questions-answers-q5.png"/>
          <p:cNvPicPr>
            <a:picLocks noChangeAspect="1"/>
          </p:cNvPicPr>
          <p:nvPr/>
        </p:nvPicPr>
        <p:blipFill>
          <a:blip r:embed="rId3"/>
          <a:stretch>
            <a:fillRect/>
          </a:stretch>
        </p:blipFill>
        <p:spPr>
          <a:xfrm>
            <a:off x="3214678" y="1857364"/>
            <a:ext cx="1076323" cy="79783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048652" cy="4525963"/>
          </a:xfrm>
        </p:spPr>
        <p:txBody>
          <a:bodyPr>
            <a:normAutofit/>
          </a:bodyPr>
          <a:lstStyle/>
          <a:p>
            <a:endParaRPr lang="en-US" sz="2200" dirty="0"/>
          </a:p>
          <a:p>
            <a:r>
              <a:rPr lang="en-US" sz="2200" dirty="0"/>
              <a:t>Operations on Graph</a:t>
            </a:r>
          </a:p>
          <a:p>
            <a:r>
              <a:rPr lang="en-US" sz="2200" dirty="0"/>
              <a:t>To learn Graph Traversal</a:t>
            </a:r>
          </a:p>
          <a:p>
            <a:pPr lvl="1"/>
            <a:r>
              <a:rPr lang="en-US" sz="2200" dirty="0"/>
              <a:t>BFS and DFS</a:t>
            </a:r>
          </a:p>
          <a:p>
            <a:r>
              <a:rPr lang="en-US" sz="2200" dirty="0"/>
              <a:t>To study </a:t>
            </a:r>
            <a:r>
              <a:rPr lang="en-US" sz="2200" dirty="0" err="1"/>
              <a:t>Warshal’s</a:t>
            </a:r>
            <a:r>
              <a:rPr lang="en-US" sz="2200" dirty="0"/>
              <a:t> Algorithm and </a:t>
            </a:r>
            <a:r>
              <a:rPr lang="en-US" sz="2200" dirty="0" err="1"/>
              <a:t>Dijkstra</a:t>
            </a:r>
            <a:r>
              <a:rPr lang="en-US" sz="2200" dirty="0"/>
              <a:t> Algorithm</a:t>
            </a:r>
          </a:p>
          <a:p>
            <a:pPr>
              <a:buNone/>
            </a:pPr>
            <a:endParaRPr lang="en-US" sz="2200" dirty="0"/>
          </a:p>
          <a:p>
            <a:endParaRPr lang="en-US" sz="2200" dirty="0"/>
          </a:p>
        </p:txBody>
      </p:sp>
      <p:sp>
        <p:nvSpPr>
          <p:cNvPr id="6" name="Date Placeholder 5"/>
          <p:cNvSpPr>
            <a:spLocks noGrp="1"/>
          </p:cNvSpPr>
          <p:nvPr>
            <p:ph type="dt" sz="half" idx="10"/>
          </p:nvPr>
        </p:nvSpPr>
        <p:spPr/>
        <p:txBody>
          <a:bodyPr/>
          <a:lstStyle/>
          <a:p>
            <a:fld id="{84376D66-78EE-4AE2-AF4A-E5A0FE35646A}" type="datetime1">
              <a:rPr lang="en-US" smtClean="0"/>
              <a:t>15-Jan-23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63</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3200" b="1" dirty="0"/>
              <a:t>Topic</a:t>
            </a:r>
            <a:r>
              <a:rPr kumimoji="0" lang="en-US" sz="3200" b="1" i="0" u="none" strike="noStrike" kern="1200" cap="none" spc="0" normalizeH="0" noProof="0" dirty="0">
                <a:ln>
                  <a:noFill/>
                </a:ln>
                <a:solidFill>
                  <a:schemeClr val="dk1"/>
                </a:solidFill>
                <a:effectLst/>
                <a:uLnTx/>
                <a:uFillTx/>
                <a:latin typeface="+mn-lt"/>
                <a:ea typeface="+mn-ea"/>
                <a:cs typeface="+mn-cs"/>
              </a:rPr>
              <a:t> Objective</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048652" cy="4525963"/>
          </a:xfrm>
        </p:spPr>
        <p:txBody>
          <a:bodyPr>
            <a:normAutofit/>
          </a:bodyPr>
          <a:lstStyle/>
          <a:p>
            <a:r>
              <a:rPr lang="en-US" sz="2400" dirty="0"/>
              <a:t>The operations you perform on the graphs in data structures are listed below:</a:t>
            </a:r>
          </a:p>
          <a:p>
            <a:pPr lvl="0"/>
            <a:r>
              <a:rPr lang="en-US" sz="2400" dirty="0"/>
              <a:t>Creating graphs</a:t>
            </a:r>
          </a:p>
          <a:p>
            <a:pPr lvl="0"/>
            <a:r>
              <a:rPr lang="en-US" sz="2400" dirty="0"/>
              <a:t>Insert vertex</a:t>
            </a:r>
          </a:p>
          <a:p>
            <a:pPr lvl="0"/>
            <a:r>
              <a:rPr lang="en-US" sz="2400" dirty="0"/>
              <a:t>Delete vertex</a:t>
            </a:r>
          </a:p>
          <a:p>
            <a:pPr lvl="0"/>
            <a:r>
              <a:rPr lang="en-US" sz="2400" dirty="0"/>
              <a:t>Insert edge </a:t>
            </a:r>
          </a:p>
          <a:p>
            <a:pPr lvl="0"/>
            <a:r>
              <a:rPr lang="en-US" sz="2400" dirty="0"/>
              <a:t>Delete edge</a:t>
            </a:r>
          </a:p>
          <a:p>
            <a:endParaRPr lang="en-US" sz="2200" dirty="0"/>
          </a:p>
          <a:p>
            <a:endParaRPr lang="en-US" sz="2200" dirty="0"/>
          </a:p>
        </p:txBody>
      </p:sp>
      <p:sp>
        <p:nvSpPr>
          <p:cNvPr id="6" name="Date Placeholder 5"/>
          <p:cNvSpPr>
            <a:spLocks noGrp="1"/>
          </p:cNvSpPr>
          <p:nvPr>
            <p:ph type="dt" sz="half" idx="10"/>
          </p:nvPr>
        </p:nvSpPr>
        <p:spPr/>
        <p:txBody>
          <a:bodyPr/>
          <a:lstStyle/>
          <a:p>
            <a:fld id="{0AEF8577-E305-4A23-A67E-B3D350E39064}" type="datetime1">
              <a:rPr lang="en-US" smtClean="0"/>
              <a:t>15-Jan-23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64</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Operations</a:t>
            </a:r>
            <a:r>
              <a:rPr kumimoji="0" lang="en-US" sz="3200" b="1" i="0" u="none" strike="noStrike" kern="1200" cap="none" spc="0" normalizeH="0" noProof="0" dirty="0">
                <a:ln>
                  <a:noFill/>
                </a:ln>
                <a:solidFill>
                  <a:schemeClr val="dk1"/>
                </a:solidFill>
                <a:effectLst/>
                <a:uLnTx/>
                <a:uFillTx/>
                <a:latin typeface="+mn-lt"/>
                <a:ea typeface="+mn-ea"/>
                <a:cs typeface="+mn-cs"/>
              </a:rPr>
              <a:t> on Graph</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048652" cy="4525963"/>
          </a:xfrm>
        </p:spPr>
        <p:txBody>
          <a:bodyPr>
            <a:normAutofit lnSpcReduction="10000"/>
          </a:bodyPr>
          <a:lstStyle/>
          <a:p>
            <a:r>
              <a:rPr lang="en-US" sz="2400" dirty="0">
                <a:solidFill>
                  <a:srgbClr val="FF0000"/>
                </a:solidFill>
              </a:rPr>
              <a:t>Creating Graphs</a:t>
            </a:r>
          </a:p>
          <a:p>
            <a:r>
              <a:rPr lang="en-US" sz="2400" dirty="0"/>
              <a:t>There are two techniques to make a graph:</a:t>
            </a:r>
          </a:p>
          <a:p>
            <a:r>
              <a:rPr lang="en-US" sz="2400" dirty="0"/>
              <a:t>Adjacency Matrix</a:t>
            </a:r>
          </a:p>
          <a:p>
            <a:r>
              <a:rPr lang="en-US" sz="2400" dirty="0"/>
              <a:t>The adjacency matrix of a simple labeled graph, also known as the connection matrix, is a matrix with rows and columns labeled by graph vertices and a 1 or 0 in position depending on whether they are adjacent or not.</a:t>
            </a:r>
          </a:p>
          <a:p>
            <a:r>
              <a:rPr lang="en-US" sz="2400" dirty="0"/>
              <a:t>Adjacency List</a:t>
            </a:r>
          </a:p>
          <a:p>
            <a:r>
              <a:rPr lang="en-US" sz="2400" dirty="0"/>
              <a:t>A finite graph is represented by an adjacency list, which is a collection of unordered lists. Each unordered list describes the set of neighbors of a particular vertex in the graph within an adjacency list.</a:t>
            </a:r>
          </a:p>
          <a:p>
            <a:endParaRPr lang="en-US" sz="2200" dirty="0"/>
          </a:p>
        </p:txBody>
      </p:sp>
      <p:sp>
        <p:nvSpPr>
          <p:cNvPr id="6" name="Date Placeholder 5"/>
          <p:cNvSpPr>
            <a:spLocks noGrp="1"/>
          </p:cNvSpPr>
          <p:nvPr>
            <p:ph type="dt" sz="half" idx="10"/>
          </p:nvPr>
        </p:nvSpPr>
        <p:spPr/>
        <p:txBody>
          <a:bodyPr/>
          <a:lstStyle/>
          <a:p>
            <a:fld id="{086D1291-D272-4DA2-A542-44B664D2AD12}" type="datetime1">
              <a:rPr lang="en-US" smtClean="0"/>
              <a:t>15-Jan-23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65</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Operations</a:t>
            </a:r>
            <a:r>
              <a:rPr kumimoji="0" lang="en-US" sz="3200" b="1" i="0" u="none" strike="noStrike" kern="1200" cap="none" spc="0" normalizeH="0" noProof="0" dirty="0">
                <a:ln>
                  <a:noFill/>
                </a:ln>
                <a:solidFill>
                  <a:schemeClr val="dk1"/>
                </a:solidFill>
                <a:effectLst/>
                <a:uLnTx/>
                <a:uFillTx/>
                <a:latin typeface="+mn-lt"/>
                <a:ea typeface="+mn-ea"/>
                <a:cs typeface="+mn-cs"/>
              </a:rPr>
              <a:t> on Graph</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1"/>
            <a:ext cx="8048652" cy="1905000"/>
          </a:xfrm>
        </p:spPr>
        <p:txBody>
          <a:bodyPr>
            <a:normAutofit/>
          </a:bodyPr>
          <a:lstStyle/>
          <a:p>
            <a:r>
              <a:rPr lang="en-US" sz="2400" dirty="0"/>
              <a:t>Insert Vertex</a:t>
            </a:r>
          </a:p>
          <a:p>
            <a:r>
              <a:rPr lang="en-US" sz="2400" dirty="0"/>
              <a:t>When you add a vertex that after introducing one or more vertices or nodes, the graph's size grows by one, increasing the matrix's size by one at the row and column levels.</a:t>
            </a:r>
          </a:p>
          <a:p>
            <a:endParaRPr lang="en-US" sz="2200" dirty="0"/>
          </a:p>
        </p:txBody>
      </p:sp>
      <p:sp>
        <p:nvSpPr>
          <p:cNvPr id="6" name="Date Placeholder 5"/>
          <p:cNvSpPr>
            <a:spLocks noGrp="1"/>
          </p:cNvSpPr>
          <p:nvPr>
            <p:ph type="dt" sz="half" idx="10"/>
          </p:nvPr>
        </p:nvSpPr>
        <p:spPr/>
        <p:txBody>
          <a:bodyPr/>
          <a:lstStyle/>
          <a:p>
            <a:fld id="{BB8D25E6-8BE2-43CF-AD88-9F856C8571BC}" type="datetime1">
              <a:rPr lang="en-US" smtClean="0"/>
              <a:t>15-Jan-23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66</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Operations</a:t>
            </a:r>
            <a:r>
              <a:rPr kumimoji="0" lang="en-US" sz="3200" b="1" i="0" u="none" strike="noStrike" kern="1200" cap="none" spc="0" normalizeH="0" noProof="0" dirty="0">
                <a:ln>
                  <a:noFill/>
                </a:ln>
                <a:solidFill>
                  <a:schemeClr val="dk1"/>
                </a:solidFill>
                <a:effectLst/>
                <a:uLnTx/>
                <a:uFillTx/>
                <a:latin typeface="+mn-lt"/>
                <a:ea typeface="+mn-ea"/>
                <a:cs typeface="+mn-cs"/>
              </a:rPr>
              <a:t> on Graph</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pic>
        <p:nvPicPr>
          <p:cNvPr id="11" name="Picture 10" descr="add-vertex-operation-on-graph-in-data-structure"/>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819400"/>
            <a:ext cx="5402580" cy="303985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1"/>
            <a:ext cx="8048652" cy="2133600"/>
          </a:xfrm>
        </p:spPr>
        <p:txBody>
          <a:bodyPr>
            <a:normAutofit fontScale="92500" lnSpcReduction="10000"/>
          </a:bodyPr>
          <a:lstStyle/>
          <a:p>
            <a:r>
              <a:rPr lang="en-US" sz="2400" dirty="0"/>
              <a:t>Delete Vertex</a:t>
            </a:r>
          </a:p>
          <a:p>
            <a:pPr lvl="0"/>
            <a:r>
              <a:rPr lang="en-US" sz="2400" dirty="0"/>
              <a:t>Deleting a vertex refers to removing a specific node or vertex from a graph that has been saved.</a:t>
            </a:r>
          </a:p>
          <a:p>
            <a:pPr lvl="0"/>
            <a:r>
              <a:rPr lang="en-US" sz="2400" dirty="0"/>
              <a:t>If a removed node appears in the graph, the matrix returns that node. If a deleted node does not appear in the graph, the matrix returns the node not available.</a:t>
            </a:r>
          </a:p>
          <a:p>
            <a:endParaRPr lang="en-US" sz="2200" dirty="0"/>
          </a:p>
        </p:txBody>
      </p:sp>
      <p:sp>
        <p:nvSpPr>
          <p:cNvPr id="6" name="Date Placeholder 5"/>
          <p:cNvSpPr>
            <a:spLocks noGrp="1"/>
          </p:cNvSpPr>
          <p:nvPr>
            <p:ph type="dt" sz="half" idx="10"/>
          </p:nvPr>
        </p:nvSpPr>
        <p:spPr/>
        <p:txBody>
          <a:bodyPr/>
          <a:lstStyle/>
          <a:p>
            <a:fld id="{1512BDCD-2B62-4EB6-952D-07CCDD7D92C0}" type="datetime1">
              <a:rPr lang="en-US" smtClean="0"/>
              <a:t>15-Jan-23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67</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Operations</a:t>
            </a:r>
            <a:r>
              <a:rPr kumimoji="0" lang="en-US" sz="3200" b="1" i="0" u="none" strike="noStrike" kern="1200" cap="none" spc="0" normalizeH="0" noProof="0" dirty="0">
                <a:ln>
                  <a:noFill/>
                </a:ln>
                <a:solidFill>
                  <a:schemeClr val="dk1"/>
                </a:solidFill>
                <a:effectLst/>
                <a:uLnTx/>
                <a:uFillTx/>
                <a:latin typeface="+mn-lt"/>
                <a:ea typeface="+mn-ea"/>
                <a:cs typeface="+mn-cs"/>
              </a:rPr>
              <a:t> on Graph</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pic>
        <p:nvPicPr>
          <p:cNvPr id="11" name="Picture 10" descr="delete-vertex-operation-on-graph-in-data-structur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3276600"/>
            <a:ext cx="5638800" cy="29717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1"/>
            <a:ext cx="8048652" cy="1600200"/>
          </a:xfrm>
        </p:spPr>
        <p:txBody>
          <a:bodyPr>
            <a:normAutofit/>
          </a:bodyPr>
          <a:lstStyle/>
          <a:p>
            <a:r>
              <a:rPr lang="en-US" sz="2400" dirty="0"/>
              <a:t>Insert Edge</a:t>
            </a:r>
          </a:p>
          <a:p>
            <a:r>
              <a:rPr lang="en-US" sz="2400" dirty="0"/>
              <a:t>Connecting two provided vertices can be used to add an edge to a graph.</a:t>
            </a:r>
          </a:p>
          <a:p>
            <a:endParaRPr lang="en-US" sz="2200" dirty="0"/>
          </a:p>
        </p:txBody>
      </p:sp>
      <p:sp>
        <p:nvSpPr>
          <p:cNvPr id="6" name="Date Placeholder 5"/>
          <p:cNvSpPr>
            <a:spLocks noGrp="1"/>
          </p:cNvSpPr>
          <p:nvPr>
            <p:ph type="dt" sz="half" idx="10"/>
          </p:nvPr>
        </p:nvSpPr>
        <p:spPr/>
        <p:txBody>
          <a:bodyPr/>
          <a:lstStyle/>
          <a:p>
            <a:fld id="{49403727-7A4D-4B7E-8224-A6E1121DD9C3}" type="datetime1">
              <a:rPr lang="en-US" smtClean="0"/>
              <a:t>15-Jan-23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68</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Operations</a:t>
            </a:r>
            <a:r>
              <a:rPr kumimoji="0" lang="en-US" sz="3200" b="1" i="0" u="none" strike="noStrike" kern="1200" cap="none" spc="0" normalizeH="0" noProof="0" dirty="0">
                <a:ln>
                  <a:noFill/>
                </a:ln>
                <a:solidFill>
                  <a:schemeClr val="dk1"/>
                </a:solidFill>
                <a:effectLst/>
                <a:uLnTx/>
                <a:uFillTx/>
                <a:latin typeface="+mn-lt"/>
                <a:ea typeface="+mn-ea"/>
                <a:cs typeface="+mn-cs"/>
              </a:rPr>
              <a:t> on Graph</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pic>
        <p:nvPicPr>
          <p:cNvPr id="11" name="Picture 10" descr="add-edge-operation-on-graph-in-data-structure"/>
          <p:cNvPicPr/>
          <p:nvPr/>
        </p:nvPicPr>
        <p:blipFill>
          <a:blip r:embed="rId4">
            <a:extLst>
              <a:ext uri="{28A0092B-C50C-407E-A947-70E740481C1C}">
                <a14:useLocalDpi xmlns:a14="http://schemas.microsoft.com/office/drawing/2010/main" val="0"/>
              </a:ext>
            </a:extLst>
          </a:blip>
          <a:srcRect/>
          <a:stretch>
            <a:fillRect/>
          </a:stretch>
        </p:blipFill>
        <p:spPr bwMode="auto">
          <a:xfrm>
            <a:off x="990600" y="2743200"/>
            <a:ext cx="7086600" cy="342106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25D8E3DD-EA70-4F11-B521-D8701B72BB87}" type="datetime1">
              <a:rPr lang="en-US" smtClean="0"/>
              <a:t>15-Jan-23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69</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Operations</a:t>
            </a:r>
            <a:r>
              <a:rPr kumimoji="0" lang="en-US" sz="3200" b="1" i="0" u="none" strike="noStrike" kern="1200" cap="none" spc="0" normalizeH="0" noProof="0" dirty="0">
                <a:ln>
                  <a:noFill/>
                </a:ln>
                <a:solidFill>
                  <a:schemeClr val="dk1"/>
                </a:solidFill>
                <a:effectLst/>
                <a:uLnTx/>
                <a:uFillTx/>
                <a:latin typeface="+mn-lt"/>
                <a:ea typeface="+mn-ea"/>
                <a:cs typeface="+mn-cs"/>
              </a:rPr>
              <a:t> on Graph</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179201" name="Rectangle 1"/>
          <p:cNvSpPr>
            <a:spLocks noGrp="1" noChangeArrowheads="1"/>
          </p:cNvSpPr>
          <p:nvPr>
            <p:ph idx="1"/>
          </p:nvPr>
        </p:nvSpPr>
        <p:spPr bwMode="auto">
          <a:xfrm>
            <a:off x="381000" y="1143000"/>
            <a:ext cx="8533105"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51565E"/>
                </a:solidFill>
                <a:effectLst/>
                <a:latin typeface="Arial" pitchFamily="34" charset="0"/>
                <a:ea typeface="Times New Roman" pitchFamily="18" charset="0"/>
                <a:cs typeface="Arial" pitchFamily="34" charset="0"/>
              </a:rPr>
              <a:t>Delete Edge</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1565E"/>
                </a:solidFill>
                <a:effectLst/>
                <a:latin typeface="Arial" pitchFamily="34" charset="0"/>
                <a:ea typeface="Times New Roman" pitchFamily="18" charset="0"/>
                <a:cs typeface="Arial" pitchFamily="34" charset="0"/>
              </a:rPr>
              <a:t>The connection between the vertices or nodes can be removed to delete an edge.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pic>
        <p:nvPicPr>
          <p:cNvPr id="11" name="Picture 10" descr="delete-edge-operation-on-graph-in-data-structure"/>
          <p:cNvPicPr/>
          <p:nvPr/>
        </p:nvPicPr>
        <p:blipFill>
          <a:blip r:embed="rId4">
            <a:extLst>
              <a:ext uri="{28A0092B-C50C-407E-A947-70E740481C1C}">
                <a14:useLocalDpi xmlns:a14="http://schemas.microsoft.com/office/drawing/2010/main" val="0"/>
              </a:ext>
            </a:extLst>
          </a:blip>
          <a:srcRect/>
          <a:stretch>
            <a:fillRect/>
          </a:stretch>
        </p:blipFill>
        <p:spPr bwMode="auto">
          <a:xfrm>
            <a:off x="1695879" y="2065020"/>
            <a:ext cx="5752242" cy="27279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048652" cy="4525963"/>
          </a:xfrm>
        </p:spPr>
        <p:txBody>
          <a:bodyPr>
            <a:normAutofit/>
          </a:bodyPr>
          <a:lstStyle/>
          <a:p>
            <a:r>
              <a:rPr lang="en-US" sz="2200" dirty="0"/>
              <a:t>To learn basic Graph Terminology</a:t>
            </a:r>
          </a:p>
          <a:p>
            <a:r>
              <a:rPr lang="en-US" sz="2200" dirty="0"/>
              <a:t>To study Graph Representation</a:t>
            </a:r>
          </a:p>
          <a:p>
            <a:pPr lvl="1"/>
            <a:r>
              <a:rPr lang="en-US" sz="2200" dirty="0"/>
              <a:t>Adjacency Matrix</a:t>
            </a:r>
          </a:p>
          <a:p>
            <a:pPr lvl="1"/>
            <a:r>
              <a:rPr lang="en-US" sz="2200" dirty="0"/>
              <a:t>Adjacency List</a:t>
            </a:r>
          </a:p>
          <a:p>
            <a:r>
              <a:rPr lang="en-US" sz="2200" dirty="0"/>
              <a:t>Understand Minimum Spanning Trees</a:t>
            </a:r>
          </a:p>
          <a:p>
            <a:pPr lvl="1"/>
            <a:r>
              <a:rPr lang="en-US" sz="2200" dirty="0"/>
              <a:t>Prim’s and kruskal’s Algorithm</a:t>
            </a:r>
          </a:p>
          <a:p>
            <a:r>
              <a:rPr lang="en-US" sz="2200" dirty="0"/>
              <a:t>To learn Graph Traversal</a:t>
            </a:r>
          </a:p>
          <a:p>
            <a:pPr lvl="1"/>
            <a:r>
              <a:rPr lang="en-US" sz="2200" dirty="0"/>
              <a:t>BFS and DFS</a:t>
            </a:r>
          </a:p>
          <a:p>
            <a:r>
              <a:rPr lang="en-US" sz="2200" dirty="0"/>
              <a:t>To study </a:t>
            </a:r>
            <a:r>
              <a:rPr lang="en-US" sz="2200" dirty="0" err="1"/>
              <a:t>Warshal’s</a:t>
            </a:r>
            <a:r>
              <a:rPr lang="en-US" sz="2200" dirty="0"/>
              <a:t> Algorithm and </a:t>
            </a:r>
            <a:r>
              <a:rPr lang="en-US" sz="2200" dirty="0" err="1"/>
              <a:t>Dijkstra</a:t>
            </a:r>
            <a:r>
              <a:rPr lang="en-US" sz="2200" dirty="0"/>
              <a:t> Algorithm</a:t>
            </a:r>
          </a:p>
          <a:p>
            <a:pPr>
              <a:buNone/>
            </a:pPr>
            <a:endParaRPr lang="en-US" sz="2200" dirty="0"/>
          </a:p>
          <a:p>
            <a:endParaRPr lang="en-US" sz="2200" dirty="0"/>
          </a:p>
        </p:txBody>
      </p:sp>
      <p:sp>
        <p:nvSpPr>
          <p:cNvPr id="6" name="Date Placeholder 5"/>
          <p:cNvSpPr>
            <a:spLocks noGrp="1"/>
          </p:cNvSpPr>
          <p:nvPr>
            <p:ph type="dt" sz="half" idx="10"/>
          </p:nvPr>
        </p:nvSpPr>
        <p:spPr/>
        <p:txBody>
          <a:bodyPr/>
          <a:lstStyle/>
          <a:p>
            <a:fld id="{66698716-825B-400D-BED0-CCF66E323486}" type="datetime1">
              <a:rPr lang="en-US" smtClean="0"/>
              <a:t>15-Jan-23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7</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Unit</a:t>
            </a:r>
            <a:r>
              <a:rPr kumimoji="0" lang="en-US" sz="3200" b="1" i="0" u="none" strike="noStrike" kern="1200" cap="none" spc="0" normalizeH="0" noProof="0" dirty="0">
                <a:ln>
                  <a:noFill/>
                </a:ln>
                <a:solidFill>
                  <a:schemeClr val="dk1"/>
                </a:solidFill>
                <a:effectLst/>
                <a:uLnTx/>
                <a:uFillTx/>
                <a:latin typeface="+mn-lt"/>
                <a:ea typeface="+mn-ea"/>
                <a:cs typeface="+mn-cs"/>
              </a:rPr>
              <a:t> Objective</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gn="just"/>
            <a:r>
              <a:rPr lang="en-US" sz="2200" dirty="0"/>
              <a:t>Graph traversal is a technique used for a searching vertex in a graph. </a:t>
            </a:r>
          </a:p>
          <a:p>
            <a:pPr algn="just"/>
            <a:r>
              <a:rPr lang="en-US" sz="2200" dirty="0"/>
              <a:t>The graph traversal is also used to decide the order of vertices is visited in the search process. </a:t>
            </a:r>
          </a:p>
          <a:p>
            <a:pPr algn="just"/>
            <a:r>
              <a:rPr lang="en-US" sz="2200" dirty="0"/>
              <a:t>A graph traversal finds the edges to be used in the search process without creating loops.</a:t>
            </a:r>
          </a:p>
          <a:p>
            <a:pPr algn="just"/>
            <a:r>
              <a:rPr lang="en-US" sz="2200" dirty="0"/>
              <a:t>That means using graph traversal we visit all the vertices of the graph without getting into looping path.</a:t>
            </a:r>
          </a:p>
          <a:p>
            <a:pPr algn="just"/>
            <a:r>
              <a:rPr lang="en-US" sz="2200" dirty="0"/>
              <a:t>There are two graph traversal techniques and they are as follows...</a:t>
            </a:r>
          </a:p>
          <a:p>
            <a:pPr lvl="1" algn="just"/>
            <a:r>
              <a:rPr lang="en-US" sz="2200" b="1" dirty="0"/>
              <a:t>DFS (Depth First Search)</a:t>
            </a:r>
          </a:p>
          <a:p>
            <a:pPr lvl="1" algn="just"/>
            <a:r>
              <a:rPr lang="en-US" sz="2200" b="1" dirty="0"/>
              <a:t>BFS (Breadth First Search)</a:t>
            </a:r>
          </a:p>
          <a:p>
            <a:pPr algn="just"/>
            <a:endParaRPr lang="en-US" sz="2200" dirty="0"/>
          </a:p>
        </p:txBody>
      </p:sp>
      <p:sp>
        <p:nvSpPr>
          <p:cNvPr id="4" name="Date Placeholder 3"/>
          <p:cNvSpPr>
            <a:spLocks noGrp="1"/>
          </p:cNvSpPr>
          <p:nvPr>
            <p:ph type="dt" sz="half" idx="10"/>
          </p:nvPr>
        </p:nvSpPr>
        <p:spPr/>
        <p:txBody>
          <a:bodyPr/>
          <a:lstStyle/>
          <a:p>
            <a:fld id="{D8E89F3E-63D4-4CF8-BDAF-0A9E9CD521E4}"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Graph Traversal (CO3)</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buNone/>
            </a:pPr>
            <a:r>
              <a:rPr lang="en-US" sz="2200" b="1" dirty="0"/>
              <a:t>Depth First Search (DFS)</a:t>
            </a:r>
          </a:p>
          <a:p>
            <a:pPr lvl="1" algn="just"/>
            <a:r>
              <a:rPr lang="en-US" sz="2000" dirty="0"/>
              <a:t>Depth First Search or DFS is a graph traversal algorithm.</a:t>
            </a:r>
          </a:p>
          <a:p>
            <a:pPr lvl="1" algn="just"/>
            <a:r>
              <a:rPr lang="en-US" sz="2000" dirty="0"/>
              <a:t>It is used for traversing or searching a graph in a systematic fashion.</a:t>
            </a:r>
          </a:p>
          <a:p>
            <a:pPr lvl="1" algn="just"/>
            <a:r>
              <a:rPr lang="en-US" sz="2000" dirty="0"/>
              <a:t>DFS uses a strategy that searches “deeper” in the graph whenever possible.</a:t>
            </a:r>
          </a:p>
          <a:p>
            <a:pPr lvl="1" algn="just"/>
            <a:r>
              <a:rPr lang="en-US" sz="2000" dirty="0"/>
              <a:t>Stack data structure is used in the implementation of depth first search.</a:t>
            </a:r>
          </a:p>
        </p:txBody>
      </p:sp>
      <p:sp>
        <p:nvSpPr>
          <p:cNvPr id="4" name="Date Placeholder 3"/>
          <p:cNvSpPr>
            <a:spLocks noGrp="1"/>
          </p:cNvSpPr>
          <p:nvPr>
            <p:ph type="dt" sz="half" idx="10"/>
          </p:nvPr>
        </p:nvSpPr>
        <p:spPr/>
        <p:txBody>
          <a:bodyPr/>
          <a:lstStyle/>
          <a:p>
            <a:fld id="{5BEBC8B8-1976-4D7B-962E-F2547AA7842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Graph Traversal (CO3)</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buNone/>
            </a:pPr>
            <a:r>
              <a:rPr lang="en-US" sz="2200" b="1" dirty="0"/>
              <a:t>Depth First Search Algorithm</a:t>
            </a:r>
          </a:p>
          <a:p>
            <a:pPr algn="just"/>
            <a:r>
              <a:rPr lang="en-US" sz="2200" dirty="0"/>
              <a:t>A standard DFS implementation puts each vertex of the graph into one of two categories:</a:t>
            </a:r>
          </a:p>
          <a:p>
            <a:pPr lvl="1" algn="just"/>
            <a:r>
              <a:rPr lang="en-US" sz="1925" dirty="0"/>
              <a:t>Visited</a:t>
            </a:r>
          </a:p>
          <a:p>
            <a:pPr lvl="1" algn="just"/>
            <a:r>
              <a:rPr lang="en-US" sz="1925" dirty="0"/>
              <a:t>Not Visited</a:t>
            </a:r>
          </a:p>
          <a:p>
            <a:pPr algn="just"/>
            <a:r>
              <a:rPr lang="en-US" sz="2200" dirty="0"/>
              <a:t>The purpose of the algorithm is to mark each vertex as visited while avoiding cycles.</a:t>
            </a:r>
          </a:p>
          <a:p>
            <a:pPr algn="just"/>
            <a:r>
              <a:rPr lang="en-US" sz="2200" dirty="0"/>
              <a:t>The DFS algorithm works as follows:</a:t>
            </a:r>
          </a:p>
          <a:p>
            <a:pPr lvl="1" algn="just"/>
            <a:r>
              <a:rPr lang="en-US" sz="1925" dirty="0"/>
              <a:t>Start by putting any one of the graph's vertices on top of a stack.</a:t>
            </a:r>
          </a:p>
          <a:p>
            <a:pPr lvl="1" algn="just"/>
            <a:r>
              <a:rPr lang="en-US" sz="1925" dirty="0"/>
              <a:t>Take the top item of the stack and add it to the visited list.</a:t>
            </a:r>
          </a:p>
          <a:p>
            <a:pPr lvl="1" algn="just"/>
            <a:r>
              <a:rPr lang="en-US" sz="1925" dirty="0"/>
              <a:t>Create a list of that vertex's adjacent nodes. Add the ones which aren't in the visited list to the top of the stack.</a:t>
            </a:r>
          </a:p>
          <a:p>
            <a:pPr lvl="1" algn="just"/>
            <a:r>
              <a:rPr lang="en-US" sz="1925" dirty="0"/>
              <a:t>Keep repeating steps 2 and 3 until the stack is empty.</a:t>
            </a:r>
          </a:p>
        </p:txBody>
      </p:sp>
      <p:sp>
        <p:nvSpPr>
          <p:cNvPr id="4" name="Date Placeholder 3"/>
          <p:cNvSpPr>
            <a:spLocks noGrp="1"/>
          </p:cNvSpPr>
          <p:nvPr>
            <p:ph type="dt" sz="half" idx="10"/>
          </p:nvPr>
        </p:nvSpPr>
        <p:spPr/>
        <p:txBody>
          <a:bodyPr/>
          <a:lstStyle/>
          <a:p>
            <a:fld id="{AE279A12-4B91-4C6D-BE9F-BF797AD3ECF8}"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Graph Traversal</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lgn="just">
              <a:buNone/>
            </a:pPr>
            <a:r>
              <a:rPr lang="en-US" sz="2200" b="1" dirty="0"/>
              <a:t>Depth First Search Algorithm</a:t>
            </a:r>
          </a:p>
          <a:p>
            <a:pPr algn="just"/>
            <a:r>
              <a:rPr lang="en-US" sz="2200" dirty="0"/>
              <a:t>A standard DFS implementation puts each vertex of the graph into one of two categories:</a:t>
            </a:r>
          </a:p>
          <a:p>
            <a:pPr lvl="1" algn="just"/>
            <a:r>
              <a:rPr lang="en-US" sz="1925" dirty="0"/>
              <a:t>Visited</a:t>
            </a:r>
          </a:p>
          <a:p>
            <a:pPr lvl="1" algn="just"/>
            <a:r>
              <a:rPr lang="en-US" sz="1925" dirty="0"/>
              <a:t>Not Visited</a:t>
            </a:r>
          </a:p>
          <a:p>
            <a:pPr algn="just"/>
            <a:r>
              <a:rPr lang="en-US" sz="2200" dirty="0"/>
              <a:t>The purpose of the algorithm is to mark each vertex as visited while avoiding cycles.</a:t>
            </a:r>
          </a:p>
          <a:p>
            <a:pPr algn="just"/>
            <a:r>
              <a:rPr lang="en-US" sz="2200" dirty="0"/>
              <a:t>The DFS algorithm works as follows:</a:t>
            </a:r>
          </a:p>
          <a:p>
            <a:pPr lvl="1" algn="just"/>
            <a:r>
              <a:rPr lang="en-US" sz="1925" dirty="0"/>
              <a:t>Start by putting any one of the graph's vertices on top of a stack.</a:t>
            </a:r>
          </a:p>
          <a:p>
            <a:pPr lvl="1" algn="just"/>
            <a:r>
              <a:rPr lang="en-US" sz="1925" dirty="0"/>
              <a:t>Take the top item of the stack and add it to the visited list.</a:t>
            </a:r>
          </a:p>
          <a:p>
            <a:pPr lvl="1" algn="just"/>
            <a:r>
              <a:rPr lang="en-US" sz="1925" dirty="0"/>
              <a:t>Create a list of that vertex's adjacent nodes. Add the ones which aren't in the visited list to the top of the stack.</a:t>
            </a:r>
          </a:p>
          <a:p>
            <a:pPr lvl="1" algn="just"/>
            <a:r>
              <a:rPr lang="en-US" sz="1925" dirty="0"/>
              <a:t>Keep repeating steps 2 and 3 until the stack is empty.</a:t>
            </a:r>
          </a:p>
        </p:txBody>
      </p:sp>
      <p:sp>
        <p:nvSpPr>
          <p:cNvPr id="4" name="Date Placeholder 3"/>
          <p:cNvSpPr>
            <a:spLocks noGrp="1"/>
          </p:cNvSpPr>
          <p:nvPr>
            <p:ph type="dt" sz="half" idx="10"/>
          </p:nvPr>
        </p:nvSpPr>
        <p:spPr/>
        <p:txBody>
          <a:bodyPr/>
          <a:lstStyle/>
          <a:p>
            <a:fld id="{20069289-08FC-4A18-8F23-C25AE2F17720}"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latin typeface="+mn-lt"/>
                <a:ea typeface="+mn-ea"/>
                <a:cs typeface="+mn-cs"/>
              </a:rPr>
              <a:t>Depth First Search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050290"/>
            <a:ext cx="4038600" cy="5076190"/>
          </a:xfrm>
        </p:spPr>
        <p:txBody>
          <a:bodyPr>
            <a:noAutofit/>
          </a:bodyPr>
          <a:lstStyle/>
          <a:p>
            <a:pPr marL="0" indent="0" algn="just">
              <a:buNone/>
            </a:pPr>
            <a:r>
              <a:rPr lang="en-US" sz="2200" b="1" dirty="0"/>
              <a:t>Depth First Search Example</a:t>
            </a:r>
          </a:p>
          <a:p>
            <a:pPr algn="just"/>
            <a:endParaRPr lang="en-US" sz="1925" dirty="0"/>
          </a:p>
        </p:txBody>
      </p:sp>
      <p:sp>
        <p:nvSpPr>
          <p:cNvPr id="4" name="Date Placeholder 3"/>
          <p:cNvSpPr>
            <a:spLocks noGrp="1"/>
          </p:cNvSpPr>
          <p:nvPr>
            <p:ph type="dt" sz="half" idx="10"/>
          </p:nvPr>
        </p:nvSpPr>
        <p:spPr/>
        <p:txBody>
          <a:bodyPr/>
          <a:lstStyle/>
          <a:p>
            <a:fld id="{8DB8C9AE-844D-4C2B-BDFD-C504CB1CB09B}" type="datetime1">
              <a:rPr lang="en-US" smtClean="0"/>
              <a:t>15-Jan-23</a:t>
            </a:fld>
            <a:endParaRPr lang="en-US"/>
          </a:p>
        </p:txBody>
      </p:sp>
      <p:sp>
        <p:nvSpPr>
          <p:cNvPr id="5" name="Footer Placeholder 4"/>
          <p:cNvSpPr>
            <a:spLocks noGrp="1"/>
          </p:cNvSpPr>
          <p:nvPr>
            <p:ph type="ftr" sz="quarter" idx="11"/>
          </p:nvPr>
        </p:nvSpPr>
        <p:spPr>
          <a:xfrm>
            <a:off x="3124200" y="6356350"/>
            <a:ext cx="36576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Depth First Search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0" name="Content Placeholder 99"/>
          <p:cNvPicPr>
            <a:picLocks noGrp="1"/>
          </p:cNvPicPr>
          <p:nvPr>
            <p:ph sz="half" idx="2"/>
          </p:nvPr>
        </p:nvPicPr>
        <p:blipFill>
          <a:blip r:embed="rId3"/>
          <a:srcRect l="6757" t="14829" r="6476" b="13931"/>
          <a:stretch>
            <a:fillRect/>
          </a:stretch>
        </p:blipFill>
        <p:spPr>
          <a:xfrm>
            <a:off x="827405" y="1484630"/>
            <a:ext cx="7469505" cy="2073910"/>
          </a:xfrm>
          <a:prstGeom prst="rect">
            <a:avLst/>
          </a:prstGeom>
          <a:noFill/>
          <a:ln w="9525">
            <a:noFill/>
          </a:ln>
        </p:spPr>
      </p:pic>
      <p:pic>
        <p:nvPicPr>
          <p:cNvPr id="101" name="Picture 100"/>
          <p:cNvPicPr/>
          <p:nvPr/>
        </p:nvPicPr>
        <p:blipFill>
          <a:blip r:embed="rId4"/>
          <a:srcRect l="5646" t="14073" r="7736" b="11665"/>
          <a:stretch>
            <a:fillRect/>
          </a:stretch>
        </p:blipFill>
        <p:spPr>
          <a:xfrm>
            <a:off x="623570" y="4071620"/>
            <a:ext cx="7920355" cy="2251075"/>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215" y="908685"/>
            <a:ext cx="4038600" cy="554355"/>
          </a:xfrm>
        </p:spPr>
        <p:txBody>
          <a:bodyPr>
            <a:noAutofit/>
          </a:bodyPr>
          <a:lstStyle/>
          <a:p>
            <a:pPr marL="0" indent="0" algn="just">
              <a:buNone/>
            </a:pPr>
            <a:r>
              <a:rPr lang="en-US" sz="2200" b="1" dirty="0"/>
              <a:t>Depth First Search Example</a:t>
            </a:r>
          </a:p>
          <a:p>
            <a:pPr algn="just"/>
            <a:endParaRPr lang="en-US" sz="1925" dirty="0"/>
          </a:p>
        </p:txBody>
      </p:sp>
      <p:sp>
        <p:nvSpPr>
          <p:cNvPr id="4" name="Date Placeholder 3"/>
          <p:cNvSpPr>
            <a:spLocks noGrp="1"/>
          </p:cNvSpPr>
          <p:nvPr>
            <p:ph type="dt" sz="half" idx="10"/>
          </p:nvPr>
        </p:nvSpPr>
        <p:spPr/>
        <p:txBody>
          <a:bodyPr/>
          <a:lstStyle/>
          <a:p>
            <a:fld id="{AEF299DA-3447-426F-A9C5-85DFB34A0A4D}" type="datetime1">
              <a:rPr lang="en-US" smtClean="0"/>
              <a:t>15-Jan-23</a:t>
            </a:fld>
            <a:endParaRPr lang="en-US"/>
          </a:p>
        </p:txBody>
      </p:sp>
      <p:sp>
        <p:nvSpPr>
          <p:cNvPr id="5" name="Footer Placeholder 4"/>
          <p:cNvSpPr>
            <a:spLocks noGrp="1"/>
          </p:cNvSpPr>
          <p:nvPr>
            <p:ph type="ftr" sz="quarter" idx="11"/>
          </p:nvPr>
        </p:nvSpPr>
        <p:spPr>
          <a:xfrm>
            <a:off x="3124200" y="6356350"/>
            <a:ext cx="37338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Depth First Search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2" name="Content Placeholder 101"/>
          <p:cNvPicPr>
            <a:picLocks noGrp="1"/>
          </p:cNvPicPr>
          <p:nvPr>
            <p:ph sz="half" idx="2"/>
          </p:nvPr>
        </p:nvPicPr>
        <p:blipFill>
          <a:blip r:embed="rId3"/>
          <a:srcRect l="5594" t="14625" r="7062" b="14888"/>
          <a:stretch>
            <a:fillRect/>
          </a:stretch>
        </p:blipFill>
        <p:spPr>
          <a:xfrm>
            <a:off x="899160" y="1463040"/>
            <a:ext cx="7178040" cy="1972945"/>
          </a:xfrm>
          <a:prstGeom prst="rect">
            <a:avLst/>
          </a:prstGeom>
          <a:noFill/>
          <a:ln w="9525">
            <a:noFill/>
          </a:ln>
        </p:spPr>
      </p:pic>
      <p:pic>
        <p:nvPicPr>
          <p:cNvPr id="103" name="Picture 102"/>
          <p:cNvPicPr/>
          <p:nvPr/>
        </p:nvPicPr>
        <p:blipFill>
          <a:blip r:embed="rId4"/>
          <a:srcRect l="6750" t="15770" r="7181" b="12188"/>
          <a:stretch>
            <a:fillRect/>
          </a:stretch>
        </p:blipFill>
        <p:spPr>
          <a:xfrm>
            <a:off x="1002030" y="3876675"/>
            <a:ext cx="6972935" cy="2038985"/>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215" y="981075"/>
            <a:ext cx="4038600" cy="4525963"/>
          </a:xfrm>
        </p:spPr>
        <p:txBody>
          <a:bodyPr>
            <a:noAutofit/>
          </a:bodyPr>
          <a:lstStyle/>
          <a:p>
            <a:pPr marL="0" indent="0" algn="just">
              <a:buNone/>
            </a:pPr>
            <a:r>
              <a:rPr lang="en-US" sz="2200" b="1" dirty="0"/>
              <a:t>Depth First Search Example</a:t>
            </a:r>
          </a:p>
          <a:p>
            <a:pPr algn="just"/>
            <a:endParaRPr lang="en-US" sz="1925" dirty="0"/>
          </a:p>
        </p:txBody>
      </p:sp>
      <p:sp>
        <p:nvSpPr>
          <p:cNvPr id="4" name="Date Placeholder 3"/>
          <p:cNvSpPr>
            <a:spLocks noGrp="1"/>
          </p:cNvSpPr>
          <p:nvPr>
            <p:ph type="dt" sz="half" idx="10"/>
          </p:nvPr>
        </p:nvSpPr>
        <p:spPr/>
        <p:txBody>
          <a:bodyPr/>
          <a:lstStyle/>
          <a:p>
            <a:fld id="{639A3ABD-6296-4B2F-8C93-03CF302C2D17}" type="datetime1">
              <a:rPr lang="en-US" smtClean="0"/>
              <a:t>15-Jan-23</a:t>
            </a:fld>
            <a:endParaRPr lang="en-US"/>
          </a:p>
        </p:txBody>
      </p:sp>
      <p:sp>
        <p:nvSpPr>
          <p:cNvPr id="5" name="Footer Placeholder 4"/>
          <p:cNvSpPr>
            <a:spLocks noGrp="1"/>
          </p:cNvSpPr>
          <p:nvPr>
            <p:ph type="ftr" sz="quarter" idx="11"/>
          </p:nvPr>
        </p:nvSpPr>
        <p:spPr>
          <a:xfrm>
            <a:off x="3124200" y="6356350"/>
            <a:ext cx="38100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Depth First Search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4" name="Content Placeholder 103"/>
          <p:cNvPicPr>
            <a:picLocks noGrp="1"/>
          </p:cNvPicPr>
          <p:nvPr>
            <p:ph sz="half" idx="2"/>
          </p:nvPr>
        </p:nvPicPr>
        <p:blipFill>
          <a:blip r:embed="rId3"/>
          <a:srcRect l="7311" t="14338" r="7201" b="15208"/>
          <a:stretch>
            <a:fillRect/>
          </a:stretch>
        </p:blipFill>
        <p:spPr>
          <a:xfrm>
            <a:off x="899160" y="1484630"/>
            <a:ext cx="6912610" cy="1953260"/>
          </a:xfrm>
          <a:prstGeom prst="rect">
            <a:avLst/>
          </a:prstGeom>
          <a:noFill/>
          <a:ln w="9525">
            <a:noFill/>
          </a:ln>
        </p:spPr>
      </p:pic>
      <p:pic>
        <p:nvPicPr>
          <p:cNvPr id="105" name="Picture 104"/>
          <p:cNvPicPr/>
          <p:nvPr/>
        </p:nvPicPr>
        <p:blipFill>
          <a:blip r:embed="rId4"/>
          <a:srcRect l="7062" t="14094" r="7076" b="14663"/>
          <a:stretch>
            <a:fillRect/>
          </a:stretch>
        </p:blipFill>
        <p:spPr>
          <a:xfrm>
            <a:off x="827405" y="4009390"/>
            <a:ext cx="7219315" cy="1776095"/>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81075"/>
            <a:ext cx="8332470" cy="4526280"/>
          </a:xfrm>
        </p:spPr>
        <p:txBody>
          <a:bodyPr>
            <a:noAutofit/>
          </a:bodyPr>
          <a:lstStyle/>
          <a:p>
            <a:pPr marL="0" indent="0" algn="just">
              <a:buNone/>
            </a:pPr>
            <a:r>
              <a:rPr lang="en-US" sz="2200" b="1" dirty="0"/>
              <a:t>DFS Pseudocode (recursive implementation)</a:t>
            </a:r>
          </a:p>
        </p:txBody>
      </p:sp>
      <p:sp>
        <p:nvSpPr>
          <p:cNvPr id="4" name="Date Placeholder 3"/>
          <p:cNvSpPr>
            <a:spLocks noGrp="1"/>
          </p:cNvSpPr>
          <p:nvPr>
            <p:ph type="dt" sz="half" idx="10"/>
          </p:nvPr>
        </p:nvSpPr>
        <p:spPr/>
        <p:txBody>
          <a:bodyPr/>
          <a:lstStyle/>
          <a:p>
            <a:fld id="{56F0E782-7FC4-45A9-BC8B-167CAF0C39B9}" type="datetime1">
              <a:rPr lang="en-US" smtClean="0"/>
              <a:t>15-Jan-23</a:t>
            </a:fld>
            <a:endParaRPr lang="en-US"/>
          </a:p>
        </p:txBody>
      </p:sp>
      <p:sp>
        <p:nvSpPr>
          <p:cNvPr id="5" name="Footer Placeholder 4"/>
          <p:cNvSpPr>
            <a:spLocks noGrp="1"/>
          </p:cNvSpPr>
          <p:nvPr>
            <p:ph type="ftr" sz="quarter" idx="11"/>
          </p:nvPr>
        </p:nvSpPr>
        <p:spPr>
          <a:xfrm>
            <a:off x="3124200" y="6356350"/>
            <a:ext cx="37338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Depth First Search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Content Placeholder 9"/>
          <p:cNvPicPr>
            <a:picLocks noGrp="1" noChangeAspect="1"/>
          </p:cNvPicPr>
          <p:nvPr>
            <p:ph sz="half" idx="2"/>
          </p:nvPr>
        </p:nvPicPr>
        <p:blipFill>
          <a:blip r:embed="rId3"/>
          <a:srcRect l="35550" t="49902" r="41274" b="8862"/>
          <a:stretch>
            <a:fillRect/>
          </a:stretch>
        </p:blipFill>
        <p:spPr>
          <a:xfrm>
            <a:off x="539115" y="1484630"/>
            <a:ext cx="7614285" cy="468439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B0E84C-AD00-4AE6-A184-93B0E373D614}"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Depth First Search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Content Placeholder 8"/>
          <p:cNvPicPr>
            <a:picLocks noGrp="1" noChangeAspect="1"/>
          </p:cNvPicPr>
          <p:nvPr>
            <p:ph idx="1"/>
          </p:nvPr>
        </p:nvPicPr>
        <p:blipFill>
          <a:blip r:embed="rId3"/>
          <a:srcRect l="36736" t="25782" r="35581" b="8015"/>
          <a:stretch>
            <a:fillRect/>
          </a:stretch>
        </p:blipFill>
        <p:spPr>
          <a:xfrm>
            <a:off x="1331595" y="836930"/>
            <a:ext cx="4146550" cy="557911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b="1" dirty="0"/>
              <a:t>Complexity of Depth First Search</a:t>
            </a:r>
          </a:p>
          <a:p>
            <a:pPr lvl="1"/>
            <a:r>
              <a:rPr lang="en-US" sz="1925" dirty="0"/>
              <a:t>The time complexity of the DFS algorithm is represented in the form of O(V + E), where V is the number of nodes and E is the number of edges.</a:t>
            </a:r>
          </a:p>
          <a:p>
            <a:pPr lvl="1"/>
            <a:endParaRPr lang="en-US" sz="1925" dirty="0"/>
          </a:p>
          <a:p>
            <a:pPr lvl="1"/>
            <a:r>
              <a:rPr lang="en-US" sz="1925" dirty="0"/>
              <a:t>The space complexity of the algorithm is O(V).</a:t>
            </a:r>
          </a:p>
          <a:p>
            <a:pPr lvl="0"/>
            <a:r>
              <a:rPr lang="en-US" sz="2200" b="1" dirty="0"/>
              <a:t>Application of DFS Algorithm</a:t>
            </a:r>
          </a:p>
          <a:p>
            <a:pPr lvl="1"/>
            <a:r>
              <a:rPr lang="en-US" sz="1925" dirty="0"/>
              <a:t>For finding the path</a:t>
            </a:r>
          </a:p>
          <a:p>
            <a:pPr lvl="1"/>
            <a:r>
              <a:rPr lang="en-US" sz="1925" dirty="0"/>
              <a:t>To test if the graph is bipartite</a:t>
            </a:r>
          </a:p>
          <a:p>
            <a:pPr lvl="1"/>
            <a:r>
              <a:rPr lang="en-US" sz="1925" dirty="0"/>
              <a:t>For finding the strongly connected components of a graph</a:t>
            </a:r>
          </a:p>
          <a:p>
            <a:pPr lvl="1"/>
            <a:r>
              <a:rPr lang="en-US" sz="1925" dirty="0"/>
              <a:t>For detecting cycles in a graph</a:t>
            </a:r>
          </a:p>
        </p:txBody>
      </p:sp>
      <p:sp>
        <p:nvSpPr>
          <p:cNvPr id="4" name="Date Placeholder 3"/>
          <p:cNvSpPr>
            <a:spLocks noGrp="1"/>
          </p:cNvSpPr>
          <p:nvPr>
            <p:ph type="dt" sz="half" idx="10"/>
          </p:nvPr>
        </p:nvSpPr>
        <p:spPr/>
        <p:txBody>
          <a:bodyPr/>
          <a:lstStyle/>
          <a:p>
            <a:fld id="{33A68DCA-9BB1-4059-911C-3B3B5F9E19E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Depth First Search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048652" cy="4525963"/>
          </a:xfrm>
        </p:spPr>
        <p:txBody>
          <a:bodyPr>
            <a:normAutofit/>
          </a:bodyPr>
          <a:lstStyle/>
          <a:p>
            <a:r>
              <a:rPr lang="en-US" sz="2200" dirty="0"/>
              <a:t>To learn basic Graph Terminology</a:t>
            </a:r>
          </a:p>
          <a:p>
            <a:r>
              <a:rPr lang="en-US" sz="2200" dirty="0"/>
              <a:t>To study Graph Representation</a:t>
            </a:r>
          </a:p>
          <a:p>
            <a:pPr lvl="1"/>
            <a:r>
              <a:rPr lang="en-US" sz="2200" dirty="0"/>
              <a:t>Adjacency Matrix</a:t>
            </a:r>
          </a:p>
          <a:p>
            <a:pPr lvl="1"/>
            <a:r>
              <a:rPr lang="en-US" sz="2200" dirty="0"/>
              <a:t>Adjacency List</a:t>
            </a:r>
          </a:p>
          <a:p>
            <a:r>
              <a:rPr lang="en-US" sz="2200" dirty="0"/>
              <a:t>Understand Minimum Spanning Trees</a:t>
            </a:r>
          </a:p>
          <a:p>
            <a:pPr lvl="1"/>
            <a:r>
              <a:rPr lang="en-US" sz="2200" dirty="0"/>
              <a:t>Prim’s and kruskal’s Algorithm</a:t>
            </a:r>
          </a:p>
          <a:p>
            <a:pPr>
              <a:buNone/>
            </a:pPr>
            <a:endParaRPr lang="en-US" sz="2200" dirty="0"/>
          </a:p>
          <a:p>
            <a:pPr>
              <a:buNone/>
            </a:pPr>
            <a:endParaRPr lang="en-US" sz="2200" dirty="0"/>
          </a:p>
          <a:p>
            <a:endParaRPr lang="en-US" sz="2200" dirty="0"/>
          </a:p>
        </p:txBody>
      </p:sp>
      <p:sp>
        <p:nvSpPr>
          <p:cNvPr id="6" name="Date Placeholder 5"/>
          <p:cNvSpPr>
            <a:spLocks noGrp="1"/>
          </p:cNvSpPr>
          <p:nvPr>
            <p:ph type="dt" sz="half" idx="10"/>
          </p:nvPr>
        </p:nvSpPr>
        <p:spPr/>
        <p:txBody>
          <a:bodyPr/>
          <a:lstStyle/>
          <a:p>
            <a:fld id="{A08A3A4A-131F-4DB9-90F9-9D4AC55D69CB}" type="datetime1">
              <a:rPr lang="en-US" smtClean="0"/>
              <a:t>15-Jan-23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a:p>
        </p:txBody>
      </p:sp>
      <p:sp>
        <p:nvSpPr>
          <p:cNvPr id="8" name="Title 1"/>
          <p:cNvSpPr txBox="1"/>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3200" b="1" dirty="0"/>
              <a:t>Topic</a:t>
            </a:r>
            <a:r>
              <a:rPr kumimoji="0" lang="en-US" sz="3200" b="1" i="0" u="none" strike="noStrike" kern="1200" cap="none" spc="0" normalizeH="0" noProof="0" dirty="0">
                <a:ln>
                  <a:noFill/>
                </a:ln>
                <a:solidFill>
                  <a:schemeClr val="dk1"/>
                </a:solidFill>
                <a:effectLst/>
                <a:uLnTx/>
                <a:uFillTx/>
                <a:latin typeface="+mn-lt"/>
                <a:ea typeface="+mn-ea"/>
                <a:cs typeface="+mn-cs"/>
              </a:rPr>
              <a:t> Objective</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b="1" dirty="0">
                <a:sym typeface="+mn-ea"/>
              </a:rPr>
              <a:t>Breadth-first search (BFS)</a:t>
            </a:r>
            <a:endParaRPr lang="en-US" sz="2200" b="1" dirty="0"/>
          </a:p>
          <a:p>
            <a:pPr lvl="1"/>
            <a:r>
              <a:rPr lang="en-US" sz="2000" dirty="0"/>
              <a:t>Breadth-first search (BFS) is an algorithm that is used to graph data or searching tree or traversing structures.</a:t>
            </a:r>
          </a:p>
          <a:p>
            <a:pPr lvl="1"/>
            <a:r>
              <a:rPr lang="en-US" sz="2000" dirty="0"/>
              <a:t>This algorithm selects a single node (initial or source point) in a graph and then visits all the nodes adjacent to the selected node.</a:t>
            </a:r>
          </a:p>
          <a:p>
            <a:pPr lvl="1"/>
            <a:r>
              <a:rPr lang="en-US" sz="2000" dirty="0"/>
              <a:t>BFS accesses these nodes one by one.</a:t>
            </a:r>
          </a:p>
          <a:p>
            <a:pPr lvl="1"/>
            <a:r>
              <a:rPr lang="en-US" sz="2000" dirty="0"/>
              <a:t>Once the algorithm visits and marks the starting node, then it moves towards the nearest unvisited nodes and analyses them. Once visited, all nodes are marked. </a:t>
            </a:r>
          </a:p>
          <a:p>
            <a:pPr lvl="1"/>
            <a:r>
              <a:rPr lang="en-US" sz="2000" dirty="0"/>
              <a:t>These iterations continue until all the nodes of the graph have been successfully visited and marked.</a:t>
            </a:r>
          </a:p>
        </p:txBody>
      </p:sp>
      <p:sp>
        <p:nvSpPr>
          <p:cNvPr id="4" name="Date Placeholder 3"/>
          <p:cNvSpPr>
            <a:spLocks noGrp="1"/>
          </p:cNvSpPr>
          <p:nvPr>
            <p:ph type="dt" sz="half" idx="10"/>
          </p:nvPr>
        </p:nvSpPr>
        <p:spPr/>
        <p:txBody>
          <a:bodyPr/>
          <a:lstStyle/>
          <a:p>
            <a:fld id="{07B2A15C-CA18-4607-A0D5-2BC2B10D087E}"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t>Breadth First Search</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b="1" dirty="0">
                <a:sym typeface="+mn-ea"/>
              </a:rPr>
              <a:t>Why do we need BFS Algorithm?</a:t>
            </a:r>
          </a:p>
          <a:p>
            <a:pPr lvl="1"/>
            <a:r>
              <a:rPr lang="en-US" sz="1925" dirty="0">
                <a:sym typeface="+mn-ea"/>
              </a:rPr>
              <a:t>BFS is useful for analyzing the nodes in a graph and constructing the shortest path of traversing through these.</a:t>
            </a:r>
          </a:p>
          <a:p>
            <a:pPr lvl="1"/>
            <a:r>
              <a:rPr lang="en-US" sz="1925" dirty="0">
                <a:sym typeface="+mn-ea"/>
              </a:rPr>
              <a:t>BFS can traverse through a graph in the smallest number of iterations.</a:t>
            </a:r>
          </a:p>
          <a:p>
            <a:pPr lvl="1"/>
            <a:r>
              <a:rPr lang="en-US" sz="1925" dirty="0">
                <a:sym typeface="+mn-ea"/>
              </a:rPr>
              <a:t>The architecture of the BFS algorithm is simple and robust.</a:t>
            </a:r>
          </a:p>
          <a:p>
            <a:pPr lvl="1"/>
            <a:r>
              <a:rPr lang="en-US" sz="1925" dirty="0">
                <a:sym typeface="+mn-ea"/>
              </a:rPr>
              <a:t>The result of the BFS algorithm holds a high level of accuracy in comparison to other algorithms.</a:t>
            </a:r>
          </a:p>
          <a:p>
            <a:pPr lvl="1"/>
            <a:r>
              <a:rPr lang="en-US" sz="1925" dirty="0">
                <a:sym typeface="+mn-ea"/>
              </a:rPr>
              <a:t>BFS iterations are seamless, and there is no possibility of this algorithm getting caught up in an infinite loop problem.</a:t>
            </a:r>
          </a:p>
        </p:txBody>
      </p:sp>
      <p:sp>
        <p:nvSpPr>
          <p:cNvPr id="4" name="Date Placeholder 3"/>
          <p:cNvSpPr>
            <a:spLocks noGrp="1"/>
          </p:cNvSpPr>
          <p:nvPr>
            <p:ph type="dt" sz="half" idx="10"/>
          </p:nvPr>
        </p:nvSpPr>
        <p:spPr/>
        <p:txBody>
          <a:bodyPr/>
          <a:lstStyle/>
          <a:p>
            <a:fld id="{E576D247-2561-4689-A8E1-899359CB641B}"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t>Breadth First Search</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7500" lnSpcReduction="10000"/>
          </a:bodyPr>
          <a:lstStyle/>
          <a:p>
            <a:r>
              <a:rPr lang="en-US" sz="2700" b="1" dirty="0">
                <a:sym typeface="+mn-ea"/>
              </a:rPr>
              <a:t>Rules of BFS Algorithm</a:t>
            </a:r>
          </a:p>
          <a:p>
            <a:pPr lvl="1"/>
            <a:r>
              <a:rPr lang="en-US" sz="2000" dirty="0">
                <a:sym typeface="+mn-ea"/>
              </a:rPr>
              <a:t>A queue (FIFO-First in First Out) data structure is used by BFS.</a:t>
            </a:r>
          </a:p>
          <a:p>
            <a:pPr lvl="1"/>
            <a:r>
              <a:rPr lang="en-US" sz="2000" dirty="0">
                <a:sym typeface="+mn-ea"/>
              </a:rPr>
              <a:t>You mark any node in the graph as root and start traversing the data from it.</a:t>
            </a:r>
          </a:p>
          <a:p>
            <a:pPr lvl="1"/>
            <a:r>
              <a:rPr lang="en-US" sz="2000" dirty="0">
                <a:sym typeface="+mn-ea"/>
              </a:rPr>
              <a:t>BFS traverses all the nodes in the graph and keeps dropping them as completed.</a:t>
            </a:r>
          </a:p>
          <a:p>
            <a:pPr lvl="1"/>
            <a:r>
              <a:rPr lang="en-US" sz="2000" dirty="0">
                <a:sym typeface="+mn-ea"/>
              </a:rPr>
              <a:t>BFS visits an adjacent unvisited node, marks it as done, and inserts it into a queue.</a:t>
            </a:r>
          </a:p>
          <a:p>
            <a:pPr lvl="1"/>
            <a:r>
              <a:rPr lang="en-US" sz="2000" dirty="0">
                <a:sym typeface="+mn-ea"/>
              </a:rPr>
              <a:t>Removes the previous vertex from the queue in case no adjacent vertex is found.</a:t>
            </a:r>
          </a:p>
          <a:p>
            <a:pPr lvl="1"/>
            <a:r>
              <a:rPr lang="en-US" sz="2000" dirty="0">
                <a:sym typeface="+mn-ea"/>
              </a:rPr>
              <a:t>BFS algorithm iterates until all the vertices in the graph are successfully traversed and marked as completed.</a:t>
            </a:r>
          </a:p>
          <a:p>
            <a:pPr lvl="1"/>
            <a:r>
              <a:rPr lang="en-US" sz="2000" dirty="0">
                <a:sym typeface="+mn-ea"/>
              </a:rPr>
              <a:t>There are no loops caused by BFS during the traversing of data from any node.</a:t>
            </a:r>
          </a:p>
        </p:txBody>
      </p:sp>
      <p:sp>
        <p:nvSpPr>
          <p:cNvPr id="4" name="Date Placeholder 3"/>
          <p:cNvSpPr>
            <a:spLocks noGrp="1"/>
          </p:cNvSpPr>
          <p:nvPr>
            <p:ph type="dt" sz="half" idx="10"/>
          </p:nvPr>
        </p:nvSpPr>
        <p:spPr/>
        <p:txBody>
          <a:bodyPr/>
          <a:lstStyle/>
          <a:p>
            <a:fld id="{641E1FB7-74EB-4C04-928D-8B53359EB3D4}"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t>Breadth First Search</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81075"/>
            <a:ext cx="4038600" cy="4525963"/>
          </a:xfrm>
        </p:spPr>
        <p:txBody>
          <a:bodyPr>
            <a:normAutofit/>
          </a:bodyPr>
          <a:lstStyle/>
          <a:p>
            <a:r>
              <a:rPr lang="en-US" sz="2000" b="1" dirty="0">
                <a:sym typeface="+mn-ea"/>
              </a:rPr>
              <a:t>BFS Example: Starting Node = S</a:t>
            </a:r>
          </a:p>
          <a:p>
            <a:endParaRPr lang="en-US" sz="2000" b="1" dirty="0">
              <a:sym typeface="+mn-ea"/>
            </a:endParaRPr>
          </a:p>
        </p:txBody>
      </p:sp>
      <p:sp>
        <p:nvSpPr>
          <p:cNvPr id="4" name="Date Placeholder 3"/>
          <p:cNvSpPr>
            <a:spLocks noGrp="1"/>
          </p:cNvSpPr>
          <p:nvPr>
            <p:ph type="dt" sz="half" idx="10"/>
          </p:nvPr>
        </p:nvSpPr>
        <p:spPr/>
        <p:txBody>
          <a:bodyPr/>
          <a:lstStyle/>
          <a:p>
            <a:fld id="{5621566C-CECE-4D0C-89E0-89BED308344B}" type="datetime1">
              <a:rPr lang="en-US" smtClean="0"/>
              <a:t>15-Jan-23</a:t>
            </a:fld>
            <a:endParaRPr lang="en-US"/>
          </a:p>
        </p:txBody>
      </p:sp>
      <p:sp>
        <p:nvSpPr>
          <p:cNvPr id="5" name="Footer Placeholder 4"/>
          <p:cNvSpPr>
            <a:spLocks noGrp="1"/>
          </p:cNvSpPr>
          <p:nvPr>
            <p:ph type="ftr" sz="quarter" idx="11"/>
          </p:nvPr>
        </p:nvSpPr>
        <p:spPr>
          <a:xfrm>
            <a:off x="3124200" y="6356350"/>
            <a:ext cx="35814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t>Breadth First Search</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6" name="Content Placeholder 105"/>
          <p:cNvPicPr>
            <a:picLocks noGrp="1"/>
          </p:cNvPicPr>
          <p:nvPr>
            <p:ph sz="half" idx="2"/>
          </p:nvPr>
        </p:nvPicPr>
        <p:blipFill>
          <a:blip r:embed="rId3"/>
          <a:stretch>
            <a:fillRect/>
          </a:stretch>
        </p:blipFill>
        <p:spPr>
          <a:xfrm>
            <a:off x="1979295" y="1412875"/>
            <a:ext cx="5022850" cy="2219325"/>
          </a:xfrm>
          <a:prstGeom prst="rect">
            <a:avLst/>
          </a:prstGeom>
          <a:noFill/>
          <a:ln w="9525">
            <a:noFill/>
          </a:ln>
        </p:spPr>
      </p:pic>
      <p:pic>
        <p:nvPicPr>
          <p:cNvPr id="107" name="Picture 106"/>
          <p:cNvPicPr/>
          <p:nvPr/>
        </p:nvPicPr>
        <p:blipFill>
          <a:blip r:embed="rId4"/>
          <a:stretch>
            <a:fillRect/>
          </a:stretch>
        </p:blipFill>
        <p:spPr>
          <a:xfrm>
            <a:off x="1835785" y="4004945"/>
            <a:ext cx="5734050" cy="2152650"/>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3260" y="908685"/>
            <a:ext cx="4038600" cy="471170"/>
          </a:xfrm>
        </p:spPr>
        <p:txBody>
          <a:bodyPr>
            <a:normAutofit/>
          </a:bodyPr>
          <a:lstStyle/>
          <a:p>
            <a:r>
              <a:rPr lang="en-US" sz="2000" b="1" dirty="0">
                <a:sym typeface="+mn-ea"/>
              </a:rPr>
              <a:t>BFS Example: Starting Node = S</a:t>
            </a:r>
          </a:p>
        </p:txBody>
      </p:sp>
      <p:sp>
        <p:nvSpPr>
          <p:cNvPr id="4" name="Date Placeholder 3"/>
          <p:cNvSpPr>
            <a:spLocks noGrp="1"/>
          </p:cNvSpPr>
          <p:nvPr>
            <p:ph type="dt" sz="half" idx="10"/>
          </p:nvPr>
        </p:nvSpPr>
        <p:spPr/>
        <p:txBody>
          <a:bodyPr/>
          <a:lstStyle/>
          <a:p>
            <a:fld id="{409294A8-DAE5-4EF0-A8EF-38D9C9510156}" type="datetime1">
              <a:rPr lang="en-US" smtClean="0"/>
              <a:t>15-Jan-23</a:t>
            </a:fld>
            <a:endParaRPr lang="en-US"/>
          </a:p>
        </p:txBody>
      </p:sp>
      <p:sp>
        <p:nvSpPr>
          <p:cNvPr id="5" name="Footer Placeholder 4"/>
          <p:cNvSpPr>
            <a:spLocks noGrp="1"/>
          </p:cNvSpPr>
          <p:nvPr>
            <p:ph type="ftr" sz="quarter" idx="11"/>
          </p:nvPr>
        </p:nvSpPr>
        <p:spPr>
          <a:xfrm>
            <a:off x="3124200" y="6356350"/>
            <a:ext cx="38100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a:xfrm>
            <a:off x="6781800" y="6324600"/>
            <a:ext cx="2133600" cy="365125"/>
          </a:xfrm>
        </p:spPr>
        <p:txBody>
          <a:bodyPr/>
          <a:lstStyle/>
          <a:p>
            <a:fld id="{B6F15528-21DE-4FAA-801E-634DDDAF4B2B}" type="slidenum">
              <a:rPr lang="en-US" smtClean="0"/>
              <a:pPr/>
              <a:t>84</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t>Breadth First Search</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8" name="Content Placeholder 107"/>
          <p:cNvPicPr>
            <a:picLocks noGrp="1"/>
          </p:cNvPicPr>
          <p:nvPr>
            <p:ph sz="half" idx="2"/>
          </p:nvPr>
        </p:nvPicPr>
        <p:blipFill>
          <a:blip r:embed="rId3"/>
          <a:stretch>
            <a:fillRect/>
          </a:stretch>
        </p:blipFill>
        <p:spPr>
          <a:xfrm>
            <a:off x="1043305" y="1412875"/>
            <a:ext cx="5807710" cy="1955165"/>
          </a:xfrm>
          <a:prstGeom prst="rect">
            <a:avLst/>
          </a:prstGeom>
          <a:noFill/>
          <a:ln w="9525">
            <a:noFill/>
          </a:ln>
        </p:spPr>
      </p:pic>
      <p:pic>
        <p:nvPicPr>
          <p:cNvPr id="109" name="Picture 108"/>
          <p:cNvPicPr/>
          <p:nvPr/>
        </p:nvPicPr>
        <p:blipFill>
          <a:blip r:embed="rId4"/>
          <a:stretch>
            <a:fillRect/>
          </a:stretch>
        </p:blipFill>
        <p:spPr>
          <a:xfrm>
            <a:off x="1200150" y="3776345"/>
            <a:ext cx="5353050" cy="2171700"/>
          </a:xfrm>
          <a:prstGeom prst="rect">
            <a:avLst/>
          </a:prstGeom>
          <a:noFill/>
          <a:ln w="9525">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9115" y="836930"/>
            <a:ext cx="4038600" cy="4525963"/>
          </a:xfrm>
        </p:spPr>
        <p:txBody>
          <a:bodyPr>
            <a:normAutofit/>
          </a:bodyPr>
          <a:lstStyle/>
          <a:p>
            <a:r>
              <a:rPr lang="en-US" sz="2000" b="1" dirty="0">
                <a:sym typeface="+mn-ea"/>
              </a:rPr>
              <a:t>BFS Example: Starting Node = S</a:t>
            </a:r>
          </a:p>
        </p:txBody>
      </p:sp>
      <p:sp>
        <p:nvSpPr>
          <p:cNvPr id="4" name="Date Placeholder 3"/>
          <p:cNvSpPr>
            <a:spLocks noGrp="1"/>
          </p:cNvSpPr>
          <p:nvPr>
            <p:ph type="dt" sz="half" idx="10"/>
          </p:nvPr>
        </p:nvSpPr>
        <p:spPr/>
        <p:txBody>
          <a:bodyPr/>
          <a:lstStyle/>
          <a:p>
            <a:fld id="{51BFAA2A-7BC7-4428-AD02-AA52B52FB2A3}" type="datetime1">
              <a:rPr lang="en-US" smtClean="0"/>
              <a:t>15-Jan-23</a:t>
            </a:fld>
            <a:endParaRPr lang="en-US"/>
          </a:p>
        </p:txBody>
      </p:sp>
      <p:sp>
        <p:nvSpPr>
          <p:cNvPr id="5" name="Footer Placeholder 4"/>
          <p:cNvSpPr>
            <a:spLocks noGrp="1"/>
          </p:cNvSpPr>
          <p:nvPr>
            <p:ph type="ftr" sz="quarter" idx="11"/>
          </p:nvPr>
        </p:nvSpPr>
        <p:spPr>
          <a:xfrm>
            <a:off x="3124200" y="6356350"/>
            <a:ext cx="39624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t>Breadth First Search</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10" name="Content Placeholder 109"/>
          <p:cNvPicPr>
            <a:picLocks noGrp="1"/>
          </p:cNvPicPr>
          <p:nvPr>
            <p:ph sz="half" idx="2"/>
          </p:nvPr>
        </p:nvPicPr>
        <p:blipFill>
          <a:blip r:embed="rId3"/>
          <a:stretch>
            <a:fillRect/>
          </a:stretch>
        </p:blipFill>
        <p:spPr>
          <a:xfrm>
            <a:off x="1043305" y="1412875"/>
            <a:ext cx="6885940" cy="1974850"/>
          </a:xfrm>
          <a:prstGeom prst="rect">
            <a:avLst/>
          </a:prstGeom>
          <a:noFill/>
          <a:ln w="9525">
            <a:noFill/>
          </a:ln>
        </p:spPr>
      </p:pic>
      <p:pic>
        <p:nvPicPr>
          <p:cNvPr id="111" name="Picture 110"/>
          <p:cNvPicPr/>
          <p:nvPr/>
        </p:nvPicPr>
        <p:blipFill>
          <a:blip r:embed="rId4"/>
          <a:stretch>
            <a:fillRect/>
          </a:stretch>
        </p:blipFill>
        <p:spPr>
          <a:xfrm>
            <a:off x="1259205" y="3644900"/>
            <a:ext cx="5734050" cy="2152650"/>
          </a:xfrm>
          <a:prstGeom prst="rect">
            <a:avLst/>
          </a:prstGeom>
          <a:noFill/>
          <a:ln w="9525">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605" y="981075"/>
            <a:ext cx="4038600" cy="4525963"/>
          </a:xfrm>
        </p:spPr>
        <p:txBody>
          <a:bodyPr>
            <a:normAutofit/>
          </a:bodyPr>
          <a:lstStyle/>
          <a:p>
            <a:r>
              <a:rPr lang="en-US" sz="2000" b="1" dirty="0">
                <a:sym typeface="+mn-ea"/>
              </a:rPr>
              <a:t>BFS Example: Starting Node = S</a:t>
            </a:r>
          </a:p>
        </p:txBody>
      </p:sp>
      <p:sp>
        <p:nvSpPr>
          <p:cNvPr id="4" name="Date Placeholder 3"/>
          <p:cNvSpPr>
            <a:spLocks noGrp="1"/>
          </p:cNvSpPr>
          <p:nvPr>
            <p:ph type="dt" sz="half" idx="10"/>
          </p:nvPr>
        </p:nvSpPr>
        <p:spPr/>
        <p:txBody>
          <a:bodyPr/>
          <a:lstStyle/>
          <a:p>
            <a:fld id="{9E95C8BD-0C66-4279-BE3F-E7054A891C6C}" type="datetime1">
              <a:rPr lang="en-US" smtClean="0"/>
              <a:t>15-Jan-23</a:t>
            </a:fld>
            <a:endParaRPr lang="en-US"/>
          </a:p>
        </p:txBody>
      </p:sp>
      <p:sp>
        <p:nvSpPr>
          <p:cNvPr id="5" name="Footer Placeholder 4"/>
          <p:cNvSpPr>
            <a:spLocks noGrp="1"/>
          </p:cNvSpPr>
          <p:nvPr>
            <p:ph type="ftr" sz="quarter" idx="11"/>
          </p:nvPr>
        </p:nvSpPr>
        <p:spPr>
          <a:xfrm>
            <a:off x="3124200" y="6356350"/>
            <a:ext cx="38100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t>Breadth First Search</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12" name="Content Placeholder 111"/>
          <p:cNvPicPr>
            <a:picLocks noGrp="1"/>
          </p:cNvPicPr>
          <p:nvPr>
            <p:ph sz="half" idx="2"/>
          </p:nvPr>
        </p:nvPicPr>
        <p:blipFill>
          <a:blip r:embed="rId3"/>
          <a:stretch>
            <a:fillRect/>
          </a:stretch>
        </p:blipFill>
        <p:spPr>
          <a:xfrm>
            <a:off x="971550" y="1554480"/>
            <a:ext cx="7479030" cy="2129790"/>
          </a:xfrm>
          <a:prstGeom prst="rect">
            <a:avLst/>
          </a:prstGeom>
          <a:noFill/>
          <a:ln w="9525">
            <a:noFill/>
          </a:ln>
        </p:spPr>
      </p:pic>
      <p:pic>
        <p:nvPicPr>
          <p:cNvPr id="113" name="Picture 112"/>
          <p:cNvPicPr/>
          <p:nvPr/>
        </p:nvPicPr>
        <p:blipFill>
          <a:blip r:embed="rId4"/>
          <a:stretch>
            <a:fillRect/>
          </a:stretch>
        </p:blipFill>
        <p:spPr>
          <a:xfrm>
            <a:off x="1043305" y="3951605"/>
            <a:ext cx="6023610" cy="2137410"/>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08685"/>
            <a:ext cx="4038600" cy="4525963"/>
          </a:xfrm>
        </p:spPr>
        <p:txBody>
          <a:bodyPr>
            <a:normAutofit/>
          </a:bodyPr>
          <a:lstStyle/>
          <a:p>
            <a:r>
              <a:rPr lang="en-US" sz="2000" b="1" dirty="0">
                <a:sym typeface="+mn-ea"/>
              </a:rPr>
              <a:t>BFS Example: Starting Node = S</a:t>
            </a:r>
          </a:p>
        </p:txBody>
      </p:sp>
      <p:sp>
        <p:nvSpPr>
          <p:cNvPr id="4" name="Date Placeholder 3"/>
          <p:cNvSpPr>
            <a:spLocks noGrp="1"/>
          </p:cNvSpPr>
          <p:nvPr>
            <p:ph type="dt" sz="half" idx="10"/>
          </p:nvPr>
        </p:nvSpPr>
        <p:spPr/>
        <p:txBody>
          <a:bodyPr/>
          <a:lstStyle/>
          <a:p>
            <a:fld id="{F08B5967-F9B6-4A08-865E-1B299E467E57}" type="datetime1">
              <a:rPr lang="en-US" smtClean="0"/>
              <a:t>15-Jan-23</a:t>
            </a:fld>
            <a:endParaRPr lang="en-US"/>
          </a:p>
        </p:txBody>
      </p:sp>
      <p:sp>
        <p:nvSpPr>
          <p:cNvPr id="5" name="Footer Placeholder 4"/>
          <p:cNvSpPr>
            <a:spLocks noGrp="1"/>
          </p:cNvSpPr>
          <p:nvPr>
            <p:ph type="ftr" sz="quarter" idx="11"/>
          </p:nvPr>
        </p:nvSpPr>
        <p:spPr>
          <a:xfrm>
            <a:off x="3124200" y="6356350"/>
            <a:ext cx="38100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t>Breadth First Search</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14" name="Content Placeholder 113"/>
          <p:cNvPicPr>
            <a:picLocks noGrp="1"/>
          </p:cNvPicPr>
          <p:nvPr>
            <p:ph sz="half" idx="2"/>
          </p:nvPr>
        </p:nvPicPr>
        <p:blipFill>
          <a:blip r:embed="rId3"/>
          <a:stretch>
            <a:fillRect/>
          </a:stretch>
        </p:blipFill>
        <p:spPr>
          <a:xfrm>
            <a:off x="827405" y="1412875"/>
            <a:ext cx="7693025" cy="2475865"/>
          </a:xfrm>
          <a:prstGeom prst="rect">
            <a:avLst/>
          </a:prstGeom>
          <a:noFill/>
          <a:ln w="9525">
            <a:noFill/>
          </a:ln>
        </p:spPr>
      </p:pic>
      <p:pic>
        <p:nvPicPr>
          <p:cNvPr id="115" name="Picture 114"/>
          <p:cNvPicPr/>
          <p:nvPr/>
        </p:nvPicPr>
        <p:blipFill>
          <a:blip r:embed="rId4"/>
          <a:stretch>
            <a:fillRect/>
          </a:stretch>
        </p:blipFill>
        <p:spPr>
          <a:xfrm>
            <a:off x="899160" y="4077335"/>
            <a:ext cx="5826760" cy="2192655"/>
          </a:xfrm>
          <a:prstGeom prst="rect">
            <a:avLst/>
          </a:prstGeom>
          <a:noFill/>
          <a:ln w="9525">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77500" lnSpcReduction="20000"/>
          </a:bodyPr>
          <a:lstStyle/>
          <a:p>
            <a:r>
              <a:rPr lang="en-US" sz="2700" b="1" dirty="0">
                <a:sym typeface="+mn-ea"/>
              </a:rPr>
              <a:t>Applications of BFS Algorithm</a:t>
            </a:r>
          </a:p>
          <a:p>
            <a:pPr lvl="1" algn="just"/>
            <a:r>
              <a:rPr lang="en-US" sz="2600" b="1" dirty="0">
                <a:sym typeface="+mn-ea"/>
              </a:rPr>
              <a:t>Un-weighted Graphs:</a:t>
            </a:r>
            <a:r>
              <a:rPr lang="en-US" sz="2600" dirty="0">
                <a:sym typeface="+mn-ea"/>
              </a:rPr>
              <a:t> BFS algorithm can easily create the shortest path and a minimum spanning tree to visit all the vertices of the graph in the shortest time possible with high accuracy.</a:t>
            </a:r>
          </a:p>
          <a:p>
            <a:pPr lvl="1" algn="just"/>
            <a:r>
              <a:rPr lang="en-US" sz="2600" b="1" dirty="0">
                <a:sym typeface="+mn-ea"/>
              </a:rPr>
              <a:t>P2P Networks:</a:t>
            </a:r>
            <a:r>
              <a:rPr lang="en-US" sz="2600" dirty="0">
                <a:sym typeface="+mn-ea"/>
              </a:rPr>
              <a:t> BFS can be implemented to locate all the nearest or neighboring nodes in a peer to peer network. This will find the required data faster.</a:t>
            </a:r>
          </a:p>
          <a:p>
            <a:pPr lvl="1" algn="just"/>
            <a:r>
              <a:rPr lang="en-US" sz="2600" b="1" dirty="0">
                <a:sym typeface="+mn-ea"/>
              </a:rPr>
              <a:t>Web Crawlers:</a:t>
            </a:r>
            <a:r>
              <a:rPr lang="en-US" sz="2600" dirty="0">
                <a:sym typeface="+mn-ea"/>
              </a:rPr>
              <a:t> Search engines or web crawlers can easily build multiple levels of indexes by employing BFS. BFS implementation starts from the source, which is the web page, and then it visits all the links from that source.</a:t>
            </a:r>
          </a:p>
          <a:p>
            <a:pPr lvl="1" algn="just"/>
            <a:r>
              <a:rPr lang="en-US" sz="2600" b="1" dirty="0">
                <a:sym typeface="+mn-ea"/>
              </a:rPr>
              <a:t>Navigation Systems:</a:t>
            </a:r>
            <a:r>
              <a:rPr lang="en-US" sz="2600" dirty="0">
                <a:sym typeface="+mn-ea"/>
              </a:rPr>
              <a:t> BFS can help find all the neighboring locations from the main or source location.</a:t>
            </a:r>
          </a:p>
          <a:p>
            <a:pPr lvl="1" algn="just"/>
            <a:r>
              <a:rPr lang="en-US" sz="2600" b="1" dirty="0">
                <a:sym typeface="+mn-ea"/>
              </a:rPr>
              <a:t>Network Broadcasting: </a:t>
            </a:r>
            <a:r>
              <a:rPr lang="en-US" sz="2600" dirty="0">
                <a:sym typeface="+mn-ea"/>
              </a:rPr>
              <a:t>A broadcasted packet is guided by the BFS algorithm to find and reach all the nodes it has the address for.</a:t>
            </a:r>
          </a:p>
        </p:txBody>
      </p:sp>
      <p:sp>
        <p:nvSpPr>
          <p:cNvPr id="4" name="Date Placeholder 3"/>
          <p:cNvSpPr>
            <a:spLocks noGrp="1"/>
          </p:cNvSpPr>
          <p:nvPr>
            <p:ph type="dt" sz="half" idx="10"/>
          </p:nvPr>
        </p:nvSpPr>
        <p:spPr/>
        <p:txBody>
          <a:bodyPr/>
          <a:lstStyle/>
          <a:p>
            <a:fld id="{A8AACA63-9256-4A8A-980C-9A47063762C9}"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t>Breadth First Search</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b="1" dirty="0"/>
              <a:t>DFS (Depth First Search)</a:t>
            </a:r>
          </a:p>
          <a:p>
            <a:pPr lvl="1"/>
            <a:r>
              <a:rPr lang="en-US" sz="2200" dirty="0">
                <a:hlinkClick r:id="rId2"/>
              </a:rPr>
              <a:t>https://www.tutorialspoint.com/data_structures_algorithms/depth_first_traversal.htm#:~:text=Depth%20First%20Search%20(DFS)%20algorithm,F%20and%20lastly%20to%20C</a:t>
            </a:r>
            <a:r>
              <a:rPr lang="en-US" sz="2200" dirty="0"/>
              <a:t>. </a:t>
            </a:r>
          </a:p>
          <a:p>
            <a:r>
              <a:rPr lang="en-US" sz="2200" b="1" dirty="0"/>
              <a:t>BFS (Breadth First Search)</a:t>
            </a:r>
          </a:p>
          <a:p>
            <a:pPr lvl="1"/>
            <a:r>
              <a:rPr lang="en-US" sz="2200" dirty="0">
                <a:hlinkClick r:id="rId3"/>
              </a:rPr>
              <a:t>https://www.tutorialspoint.com/data_structures_algorithms/breadth_first_traversal.htm</a:t>
            </a:r>
            <a:r>
              <a:rPr lang="en-US" sz="2200" dirty="0"/>
              <a:t> </a:t>
            </a:r>
          </a:p>
        </p:txBody>
      </p:sp>
      <p:sp>
        <p:nvSpPr>
          <p:cNvPr id="4" name="Date Placeholder 3"/>
          <p:cNvSpPr>
            <a:spLocks noGrp="1"/>
          </p:cNvSpPr>
          <p:nvPr>
            <p:ph type="dt" sz="half" idx="10"/>
          </p:nvPr>
        </p:nvSpPr>
        <p:spPr/>
        <p:txBody>
          <a:bodyPr/>
          <a:lstStyle/>
          <a:p>
            <a:fld id="{9156256A-4EA9-4E1C-9904-82F521360EDF}"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t>DFS &amp; BFS</a:t>
            </a:r>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Autofit/>
          </a:bodyPr>
          <a:lstStyle/>
          <a:p>
            <a:pPr algn="just"/>
            <a:r>
              <a:rPr lang="en-US" sz="2200" dirty="0"/>
              <a:t>A graph is a pictorial representation of a set of objects where some pairs of objects are connected by links. The interconnected objects are represented by points termed as </a:t>
            </a:r>
            <a:r>
              <a:rPr lang="en-US" sz="2200" b="1" dirty="0"/>
              <a:t>vertices</a:t>
            </a:r>
            <a:r>
              <a:rPr lang="en-US" sz="2200" dirty="0"/>
              <a:t>, and the links that connect the vertices are called </a:t>
            </a:r>
            <a:r>
              <a:rPr lang="en-US" sz="2200" b="1" dirty="0"/>
              <a:t>edges</a:t>
            </a:r>
            <a:r>
              <a:rPr lang="en-US" sz="2200" dirty="0"/>
              <a:t>.</a:t>
            </a:r>
          </a:p>
          <a:p>
            <a:pPr algn="just"/>
            <a:r>
              <a:rPr lang="en-US" sz="2200" dirty="0"/>
              <a:t>Formally, a graph is a pair of sets </a:t>
            </a:r>
            <a:r>
              <a:rPr lang="en-US" sz="2200" b="1" dirty="0"/>
              <a:t>(V, E)</a:t>
            </a:r>
            <a:r>
              <a:rPr lang="en-US" sz="2200" dirty="0"/>
              <a:t>, where </a:t>
            </a:r>
            <a:r>
              <a:rPr lang="en-US" sz="2200" b="1" dirty="0"/>
              <a:t>V</a:t>
            </a:r>
            <a:r>
              <a:rPr lang="en-US" sz="2200" dirty="0"/>
              <a:t> is the set of vertices and </a:t>
            </a:r>
            <a:r>
              <a:rPr lang="en-US" sz="2200" b="1" dirty="0"/>
              <a:t>E</a:t>
            </a:r>
            <a:r>
              <a:rPr lang="en-US" sz="2200" dirty="0"/>
              <a:t> is the set of edges, connecting the pairs of vertices. Take a look at the following graph −</a:t>
            </a:r>
          </a:p>
          <a:p>
            <a:pPr algn="just"/>
            <a:endParaRPr lang="en-US" sz="2200" dirty="0"/>
          </a:p>
          <a:p>
            <a:pPr marL="0" indent="0" algn="just">
              <a:buNone/>
            </a:pPr>
            <a:endParaRPr lang="en-US" sz="2200" dirty="0"/>
          </a:p>
          <a:p>
            <a:pPr algn="just"/>
            <a:r>
              <a:rPr lang="en-US" sz="2200" dirty="0"/>
              <a:t>In the given graph,</a:t>
            </a:r>
          </a:p>
          <a:p>
            <a:pPr algn="just"/>
            <a:r>
              <a:rPr lang="en-US" sz="2200" dirty="0"/>
              <a:t>V = {a, b, c, d, e}</a:t>
            </a:r>
          </a:p>
          <a:p>
            <a:pPr algn="just"/>
            <a:r>
              <a:rPr lang="en-US" sz="2200" dirty="0"/>
              <a:t>E = {</a:t>
            </a:r>
            <a:r>
              <a:rPr lang="en-US" sz="2200" dirty="0" err="1"/>
              <a:t>ab</a:t>
            </a:r>
            <a:r>
              <a:rPr lang="en-US" sz="2200" dirty="0"/>
              <a:t>, ac, </a:t>
            </a:r>
            <a:r>
              <a:rPr lang="en-US" sz="2200" dirty="0" err="1"/>
              <a:t>bd</a:t>
            </a:r>
            <a:r>
              <a:rPr lang="en-US" sz="2200" dirty="0"/>
              <a:t>, </a:t>
            </a:r>
            <a:r>
              <a:rPr lang="en-US" sz="2200" dirty="0" err="1"/>
              <a:t>cd</a:t>
            </a:r>
            <a:r>
              <a:rPr lang="en-US" sz="2200" dirty="0"/>
              <a:t>, de}</a:t>
            </a:r>
          </a:p>
          <a:p>
            <a:pPr algn="just"/>
            <a:endParaRPr lang="en-US" sz="2200" dirty="0"/>
          </a:p>
        </p:txBody>
      </p:sp>
      <p:sp>
        <p:nvSpPr>
          <p:cNvPr id="4" name="Date Placeholder 3"/>
          <p:cNvSpPr>
            <a:spLocks noGrp="1"/>
          </p:cNvSpPr>
          <p:nvPr>
            <p:ph type="dt" sz="half" idx="10"/>
          </p:nvPr>
        </p:nvSpPr>
        <p:spPr/>
        <p:txBody>
          <a:bodyPr/>
          <a:lstStyle/>
          <a:p>
            <a:fld id="{6032CFC4-EC94-4B34-BC30-0ED520358B2B}"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dk1"/>
                </a:solidFill>
                <a:effectLst/>
                <a:uLnTx/>
                <a:uFillTx/>
              </a:rPr>
              <a:t>Graph</a:t>
            </a:r>
            <a:r>
              <a:rPr lang="en-US" sz="3200" b="1" baseline="0" dirty="0"/>
              <a:t>s (CO3)</a:t>
            </a:r>
            <a:endParaRPr kumimoji="0" lang="en-US" sz="32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descr="graph_basics.jpg"/>
          <p:cNvPicPr>
            <a:picLocks noChangeAspect="1"/>
          </p:cNvPicPr>
          <p:nvPr/>
        </p:nvPicPr>
        <p:blipFill>
          <a:blip r:embed="rId3"/>
          <a:stretch>
            <a:fillRect/>
          </a:stretch>
        </p:blipFill>
        <p:spPr>
          <a:xfrm>
            <a:off x="4648200" y="3581400"/>
            <a:ext cx="3175000" cy="20193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lnSpcReduction="10000"/>
          </a:bodyPr>
          <a:lstStyle/>
          <a:p>
            <a:pPr marL="0" indent="0">
              <a:buNone/>
            </a:pPr>
            <a:r>
              <a:rPr lang="en-US" sz="2700" b="1" dirty="0">
                <a:sym typeface="+mn-ea"/>
              </a:rPr>
              <a:t>Dijkstra's Algorithm</a:t>
            </a:r>
          </a:p>
          <a:p>
            <a:r>
              <a:rPr lang="en-US" sz="2700" dirty="0">
                <a:sym typeface="+mn-ea"/>
              </a:rPr>
              <a:t>Dijkstra's algorithm allows us to find the shortest path between any two vertices of a graph.</a:t>
            </a:r>
          </a:p>
          <a:p>
            <a:r>
              <a:rPr lang="en-US" sz="2700" dirty="0">
                <a:sym typeface="+mn-ea"/>
              </a:rPr>
              <a:t>It differs from the minimum spanning tree because the shortest distance between two vertices might not include all the vertices of the graph.</a:t>
            </a:r>
          </a:p>
          <a:p>
            <a:endParaRPr lang="en-US" sz="2700" dirty="0">
              <a:sym typeface="+mn-ea"/>
            </a:endParaRPr>
          </a:p>
          <a:p>
            <a:endParaRPr lang="en-US" sz="2700" dirty="0">
              <a:sym typeface="+mn-ea"/>
            </a:endParaRPr>
          </a:p>
          <a:p>
            <a:endParaRPr lang="en-US" sz="2700" dirty="0">
              <a:sym typeface="+mn-ea"/>
            </a:endParaRPr>
          </a:p>
          <a:p>
            <a:endParaRPr lang="en-US" sz="2700" dirty="0">
              <a:sym typeface="+mn-ea"/>
            </a:endParaRPr>
          </a:p>
          <a:p>
            <a:r>
              <a:rPr lang="en-US" sz="2700" dirty="0">
                <a:sym typeface="+mn-ea"/>
                <a:hlinkClick r:id="rId2"/>
              </a:rPr>
              <a:t>https://www.programiz.com/dsa/dijkstra-algorithm</a:t>
            </a:r>
            <a:endParaRPr lang="en-US" sz="2700" dirty="0"/>
          </a:p>
          <a:p>
            <a:endParaRPr lang="en-US" sz="2700" dirty="0">
              <a:sym typeface="+mn-ea"/>
            </a:endParaRPr>
          </a:p>
        </p:txBody>
      </p:sp>
      <p:sp>
        <p:nvSpPr>
          <p:cNvPr id="4" name="Date Placeholder 3"/>
          <p:cNvSpPr>
            <a:spLocks noGrp="1"/>
          </p:cNvSpPr>
          <p:nvPr>
            <p:ph type="dt" sz="half" idx="10"/>
          </p:nvPr>
        </p:nvSpPr>
        <p:spPr/>
        <p:txBody>
          <a:bodyPr/>
          <a:lstStyle/>
          <a:p>
            <a:fld id="{846AAD5E-8F87-48AB-8AB0-481365635501}" type="datetime1">
              <a:rPr lang="en-US" smtClean="0"/>
              <a:t>15-Jan-23</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sym typeface="+mn-ea"/>
              </a:rPr>
              <a:t>Dijkstra's Algorithm</a:t>
            </a:r>
            <a:endParaRPr lang="en-US" sz="32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817245"/>
            <a:ext cx="4038600" cy="4525963"/>
          </a:xfrm>
        </p:spPr>
        <p:txBody>
          <a:bodyPr>
            <a:normAutofit/>
          </a:bodyPr>
          <a:lstStyle/>
          <a:p>
            <a:pPr marL="0" indent="0">
              <a:buNone/>
            </a:pPr>
            <a:r>
              <a:rPr lang="en-US" sz="2700" b="1" dirty="0">
                <a:sym typeface="+mn-ea"/>
              </a:rPr>
              <a:t>Dijkstra's Algorithm</a:t>
            </a:r>
          </a:p>
        </p:txBody>
      </p:sp>
      <p:sp>
        <p:nvSpPr>
          <p:cNvPr id="4" name="Date Placeholder 3"/>
          <p:cNvSpPr>
            <a:spLocks noGrp="1"/>
          </p:cNvSpPr>
          <p:nvPr>
            <p:ph type="dt" sz="half" idx="10"/>
          </p:nvPr>
        </p:nvSpPr>
        <p:spPr/>
        <p:txBody>
          <a:bodyPr/>
          <a:lstStyle/>
          <a:p>
            <a:fld id="{FA33C864-EED5-4FA3-89B1-026B316579A6}"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sym typeface="+mn-ea"/>
              </a:rPr>
              <a:t>Dijkstra's Algorithm</a:t>
            </a: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 name="Content Placeholder 1"/>
          <p:cNvPicPr>
            <a:picLocks noGrp="1" noChangeAspect="1"/>
          </p:cNvPicPr>
          <p:nvPr>
            <p:ph sz="half" idx="2"/>
          </p:nvPr>
        </p:nvPicPr>
        <p:blipFill>
          <a:blip r:embed="rId3"/>
          <a:srcRect l="19497" t="18228" r="48396" b="31060"/>
          <a:stretch>
            <a:fillRect/>
          </a:stretch>
        </p:blipFill>
        <p:spPr>
          <a:xfrm>
            <a:off x="367030" y="1259840"/>
            <a:ext cx="5727700" cy="508825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08685"/>
            <a:ext cx="4038600" cy="567055"/>
          </a:xfrm>
        </p:spPr>
        <p:txBody>
          <a:bodyPr>
            <a:normAutofit/>
          </a:bodyPr>
          <a:lstStyle/>
          <a:p>
            <a:pPr marL="0" indent="0">
              <a:buNone/>
            </a:pPr>
            <a:r>
              <a:rPr lang="en-US" sz="2700" b="1" dirty="0">
                <a:sym typeface="+mn-ea"/>
              </a:rPr>
              <a:t>Dijkstra's Algorithm</a:t>
            </a:r>
          </a:p>
        </p:txBody>
      </p:sp>
      <p:sp>
        <p:nvSpPr>
          <p:cNvPr id="4" name="Date Placeholder 3"/>
          <p:cNvSpPr>
            <a:spLocks noGrp="1"/>
          </p:cNvSpPr>
          <p:nvPr>
            <p:ph type="dt" sz="half" idx="10"/>
          </p:nvPr>
        </p:nvSpPr>
        <p:spPr/>
        <p:txBody>
          <a:bodyPr/>
          <a:lstStyle/>
          <a:p>
            <a:fld id="{68F854F8-AD43-4705-852F-6BFCCD877B54}"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sym typeface="+mn-ea"/>
              </a:rPr>
              <a:t>Dijkstra's Algorithm</a:t>
            </a: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0" name="Content Placeholder 99"/>
          <p:cNvPicPr>
            <a:picLocks noGrp="1"/>
          </p:cNvPicPr>
          <p:nvPr>
            <p:ph sz="half" idx="2"/>
          </p:nvPr>
        </p:nvPicPr>
        <p:blipFill>
          <a:blip r:embed="rId3"/>
          <a:stretch>
            <a:fillRect/>
          </a:stretch>
        </p:blipFill>
        <p:spPr>
          <a:xfrm>
            <a:off x="1043305" y="1196975"/>
            <a:ext cx="6866890" cy="2948305"/>
          </a:xfrm>
          <a:prstGeom prst="rect">
            <a:avLst/>
          </a:prstGeom>
          <a:noFill/>
          <a:ln w="9525">
            <a:noFill/>
          </a:ln>
        </p:spPr>
      </p:pic>
      <p:sp>
        <p:nvSpPr>
          <p:cNvPr id="11" name="Text Box 10"/>
          <p:cNvSpPr txBox="1"/>
          <p:nvPr/>
        </p:nvSpPr>
        <p:spPr>
          <a:xfrm>
            <a:off x="539115" y="4220845"/>
            <a:ext cx="7939405" cy="1322070"/>
          </a:xfrm>
          <a:prstGeom prst="rect">
            <a:avLst/>
          </a:prstGeom>
          <a:noFill/>
        </p:spPr>
        <p:txBody>
          <a:bodyPr wrap="square" rtlCol="0" anchor="t">
            <a:spAutoFit/>
          </a:bodyPr>
          <a:lstStyle/>
          <a:p>
            <a:r>
              <a:rPr lang="en-US" sz="2400" b="1"/>
              <a:t>formula for calculating the distance between the vertices:</a:t>
            </a:r>
          </a:p>
          <a:p>
            <a:pPr algn="ctr"/>
            <a:r>
              <a:rPr lang="en-US" sz="2800" b="1"/>
              <a:t> if( d(u) + c(u, v) &lt; d(v)):</a:t>
            </a:r>
          </a:p>
          <a:p>
            <a:pPr algn="ctr"/>
            <a:r>
              <a:rPr lang="en-US" sz="2800" b="1"/>
              <a:t>d(v) = d(u) +c(u, v)</a:t>
            </a:r>
          </a:p>
        </p:txBody>
      </p:sp>
      <p:sp>
        <p:nvSpPr>
          <p:cNvPr id="12" name="Text Box 11"/>
          <p:cNvSpPr txBox="1"/>
          <p:nvPr/>
        </p:nvSpPr>
        <p:spPr>
          <a:xfrm>
            <a:off x="1680210" y="3067685"/>
            <a:ext cx="299085" cy="368300"/>
          </a:xfrm>
          <a:prstGeom prst="rect">
            <a:avLst/>
          </a:prstGeom>
          <a:noFill/>
        </p:spPr>
        <p:txBody>
          <a:bodyPr wrap="square" rtlCol="0">
            <a:spAutoFit/>
          </a:bodyPr>
          <a:lstStyle/>
          <a:p>
            <a:r>
              <a:rPr lang="en-US" b="1"/>
              <a:t>8</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81075"/>
            <a:ext cx="4038600" cy="4525963"/>
          </a:xfrm>
        </p:spPr>
        <p:txBody>
          <a:bodyPr>
            <a:normAutofit/>
          </a:bodyPr>
          <a:lstStyle/>
          <a:p>
            <a:pPr marL="0" indent="0">
              <a:buNone/>
            </a:pPr>
            <a:r>
              <a:rPr lang="en-US" sz="2700" b="1" dirty="0">
                <a:sym typeface="+mn-ea"/>
              </a:rPr>
              <a:t>Dijkstra's Algorithm</a:t>
            </a:r>
          </a:p>
        </p:txBody>
      </p:sp>
      <p:sp>
        <p:nvSpPr>
          <p:cNvPr id="4" name="Date Placeholder 3"/>
          <p:cNvSpPr>
            <a:spLocks noGrp="1"/>
          </p:cNvSpPr>
          <p:nvPr>
            <p:ph type="dt" sz="half" idx="10"/>
          </p:nvPr>
        </p:nvSpPr>
        <p:spPr/>
        <p:txBody>
          <a:bodyPr/>
          <a:lstStyle/>
          <a:p>
            <a:fld id="{8E73370D-AFAD-4B93-AA98-F6C739477AF3}"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sym typeface="+mn-ea"/>
              </a:rPr>
              <a:t>Dijkstra's Algorithm</a:t>
            </a: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Text Box 10"/>
          <p:cNvSpPr txBox="1"/>
          <p:nvPr/>
        </p:nvSpPr>
        <p:spPr>
          <a:xfrm>
            <a:off x="539115" y="4220845"/>
            <a:ext cx="7939405" cy="2491740"/>
          </a:xfrm>
          <a:prstGeom prst="rect">
            <a:avLst/>
          </a:prstGeom>
          <a:noFill/>
        </p:spPr>
        <p:txBody>
          <a:bodyPr wrap="square" rtlCol="0" anchor="t">
            <a:spAutoFit/>
          </a:bodyPr>
          <a:lstStyle/>
          <a:p>
            <a:r>
              <a:rPr lang="en-US" sz="2400" b="1"/>
              <a:t>Calculating the distance between u = 0 and v = 1 the vertices:</a:t>
            </a:r>
          </a:p>
          <a:p>
            <a:pPr algn="ctr"/>
            <a:r>
              <a:rPr lang="en-US" sz="2400" b="1">
                <a:solidFill>
                  <a:srgbClr val="FF0000"/>
                </a:solidFill>
              </a:rPr>
              <a:t>d(1) = infinity</a:t>
            </a:r>
          </a:p>
          <a:p>
            <a:pPr algn="ctr"/>
            <a:r>
              <a:rPr lang="en-US" sz="2400" b="1">
                <a:solidFill>
                  <a:srgbClr val="FF0000"/>
                </a:solidFill>
              </a:rPr>
              <a:t>d(0) = 0, c(0,1) = 4</a:t>
            </a:r>
            <a:endParaRPr lang="en-US" sz="2400" b="1"/>
          </a:p>
          <a:p>
            <a:pPr algn="ctr"/>
            <a:r>
              <a:rPr lang="en-US" sz="2800" b="1"/>
              <a:t>if( d(0) + c(0, 1) &lt; d(1)):</a:t>
            </a:r>
          </a:p>
          <a:p>
            <a:pPr algn="ctr"/>
            <a:r>
              <a:rPr lang="en-US" sz="2800" b="1"/>
              <a:t>d(1) = d(0) +c(0, 1) = 0 + 4 = 4</a:t>
            </a:r>
          </a:p>
          <a:p>
            <a:pPr algn="ctr"/>
            <a:endParaRPr lang="en-US" sz="2800" b="1"/>
          </a:p>
        </p:txBody>
      </p:sp>
      <p:pic>
        <p:nvPicPr>
          <p:cNvPr id="101" name="Content Placeholder 100"/>
          <p:cNvPicPr>
            <a:picLocks noGrp="1"/>
          </p:cNvPicPr>
          <p:nvPr>
            <p:ph sz="half" idx="2"/>
          </p:nvPr>
        </p:nvPicPr>
        <p:blipFill>
          <a:blip r:embed="rId3"/>
          <a:stretch>
            <a:fillRect/>
          </a:stretch>
        </p:blipFill>
        <p:spPr>
          <a:xfrm>
            <a:off x="755015" y="1484630"/>
            <a:ext cx="7506970" cy="2838450"/>
          </a:xfrm>
          <a:prstGeom prst="rect">
            <a:avLst/>
          </a:prstGeom>
          <a:noFill/>
          <a:ln w="9525">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1505" y="836930"/>
            <a:ext cx="4038600" cy="4525963"/>
          </a:xfrm>
        </p:spPr>
        <p:txBody>
          <a:bodyPr>
            <a:normAutofit/>
          </a:bodyPr>
          <a:lstStyle/>
          <a:p>
            <a:pPr marL="0" indent="0">
              <a:buNone/>
            </a:pPr>
            <a:r>
              <a:rPr lang="en-US" sz="2700" b="1" dirty="0">
                <a:sym typeface="+mn-ea"/>
              </a:rPr>
              <a:t>Dijkstra's Algorithm</a:t>
            </a:r>
          </a:p>
        </p:txBody>
      </p:sp>
      <p:sp>
        <p:nvSpPr>
          <p:cNvPr id="4" name="Date Placeholder 3"/>
          <p:cNvSpPr>
            <a:spLocks noGrp="1"/>
          </p:cNvSpPr>
          <p:nvPr>
            <p:ph type="dt" sz="half" idx="10"/>
          </p:nvPr>
        </p:nvSpPr>
        <p:spPr/>
        <p:txBody>
          <a:bodyPr/>
          <a:lstStyle/>
          <a:p>
            <a:fld id="{680C0D60-D65A-42E2-8B0E-E1889FF86AB2}" type="datetime1">
              <a:rPr lang="en-US" smtClean="0"/>
              <a:t>15-Jan-23</a:t>
            </a:fld>
            <a:endParaRPr lang="en-US"/>
          </a:p>
        </p:txBody>
      </p:sp>
      <p:sp>
        <p:nvSpPr>
          <p:cNvPr id="5" name="Footer Placeholder 4"/>
          <p:cNvSpPr>
            <a:spLocks noGrp="1"/>
          </p:cNvSpPr>
          <p:nvPr>
            <p:ph type="ftr" sz="quarter" idx="11"/>
          </p:nvPr>
        </p:nvSpPr>
        <p:spPr/>
        <p:txBody>
          <a:bodyPr/>
          <a:lstStyle/>
          <a:p>
            <a:r>
              <a:rPr lang="en-US"/>
              <a:t>Dr. Ritesh Rastogi       AMICSE 0301/ACSE0301-DS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1" algn="ctr"/>
            <a:r>
              <a:rPr lang="en-US" sz="3200" b="1" dirty="0">
                <a:sym typeface="+mn-ea"/>
              </a:rPr>
              <a:t>Dijkstra's Algorithm</a:t>
            </a:r>
            <a:endParaRPr lang="en-US" sz="32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Content Placeholder 8"/>
          <p:cNvPicPr>
            <a:picLocks noGrp="1" noChangeAspect="1"/>
          </p:cNvPicPr>
          <p:nvPr>
            <p:ph sz="half" idx="2"/>
          </p:nvPr>
        </p:nvPicPr>
        <p:blipFill>
          <a:blip r:embed="rId3"/>
          <a:srcRect t="12261" r="15293" b="11558"/>
          <a:stretch>
            <a:fillRect/>
          </a:stretch>
        </p:blipFill>
        <p:spPr>
          <a:xfrm>
            <a:off x="323215" y="1384935"/>
            <a:ext cx="8705215" cy="440372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963C3C-5BDC-474C-B3EE-C51A8278DE8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95000"/>
              </a:lnSpc>
              <a:defRPr/>
            </a:pPr>
            <a:r>
              <a:rPr lang="en-US" sz="3200" b="1" dirty="0" err="1">
                <a:latin typeface="Times New Roman" pitchFamily="18" charset="0"/>
                <a:cs typeface="Times New Roman" pitchFamily="18" charset="0"/>
              </a:rPr>
              <a:t>Dijkstra's</a:t>
            </a:r>
            <a:r>
              <a:rPr lang="en-US" sz="3200" b="1" dirty="0">
                <a:latin typeface="Times New Roman" pitchFamily="18" charset="0"/>
                <a:cs typeface="Times New Roman" pitchFamily="18" charset="0"/>
              </a:rPr>
              <a:t> Example</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905000"/>
            <a:ext cx="80089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72879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0034D8-118A-4D8B-A4F8-E2DEEDA37E4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rPr>
              <a:t>Dijkstra's</a:t>
            </a: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Example</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752600"/>
            <a:ext cx="8102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15884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75D6ED-A9C0-4477-99D6-5704BA0EC14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rPr>
              <a:t>Dijkstra's</a:t>
            </a: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Example</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905000"/>
            <a:ext cx="82629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64903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E16030-FDED-479F-B694-14675033789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rPr>
              <a:t>Dijkstra's</a:t>
            </a: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Example</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676400"/>
            <a:ext cx="8331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5372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361D5-8E5E-443E-9486-8F2907A072E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15-Jan-23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Dr. Ritesh Rastogi       AMICSE 0301/ACSE0301-DS            Unit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rPr>
              <a:t>Dijkstra's</a:t>
            </a:r>
            <a:r>
              <a:rPr kumimoji="0" lang="en-US"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Example</a:t>
            </a:r>
          </a:p>
        </p:txBody>
      </p:sp>
      <p:pic>
        <p:nvPicPr>
          <p:cNvPr id="9" name="Picture 8" descr="C:\Users\tiwari\Downloads\Logo11.png"/>
          <p:cNvPicPr>
            <a:picLocks noChangeAspect="1" noChangeArrowheads="1"/>
          </p:cNvPicPr>
          <p:nvPr/>
        </p:nvPicPr>
        <p:blipFill>
          <a:blip r:embed="rId2"/>
          <a:srcRect/>
          <a:stretch>
            <a:fillRect/>
          </a:stretch>
        </p:blipFill>
        <p:spPr bwMode="auto">
          <a:xfrm>
            <a:off x="0" y="0"/>
            <a:ext cx="1371600" cy="838200"/>
          </a:xfrm>
          <a:prstGeom prst="rect">
            <a:avLst/>
          </a:prstGeom>
          <a:noFill/>
          <a:ln w="9525">
            <a:noFill/>
            <a:miter lim="800000"/>
            <a:headEnd/>
            <a:tailEnd/>
          </a:ln>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1676400"/>
            <a:ext cx="79962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724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10519</Words>
  <Application>Microsoft Office PowerPoint</Application>
  <PresentationFormat>On-screen Show (4:3)</PresentationFormat>
  <Paragraphs>1719</Paragraphs>
  <Slides>153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153</vt:i4>
      </vt:variant>
    </vt:vector>
  </HeadingPairs>
  <TitlesOfParts>
    <vt:vector size="160" baseType="lpstr">
      <vt:lpstr>Arial</vt:lpstr>
      <vt:lpstr>Arial Black</vt:lpstr>
      <vt:lpstr>Calibri</vt:lpstr>
      <vt:lpstr>Times New Roman</vt:lpstr>
      <vt:lpstr>Verdana</vt:lpstr>
      <vt:lpstr>Wingdings 2</vt:lpstr>
      <vt:lpstr>Office Theme</vt:lpstr>
      <vt:lpstr>Noida Institute of Engineering and Technology, Greater Noida</vt:lpstr>
      <vt:lpstr>PowerPoint Presentation</vt:lpstr>
      <vt:lpstr>Evaluation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CHP - 9 File Structures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Abhishek Kumar</cp:lastModifiedBy>
  <cp:revision>198</cp:revision>
  <dcterms:created xsi:type="dcterms:W3CDTF">2006-08-16T00:00:00Z</dcterms:created>
  <dcterms:modified xsi:type="dcterms:W3CDTF">2023-01-15T12:55:14Z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C8E3AE2E66F547069EADFFF840D83D48</vt:lpwstr>
  </property>
  <property fmtid="{D5CDD505-2E9C-101B-9397-08002B2CF9AE}" pid="3" name="KSOProductBuildVer">
    <vt:lpwstr>1033-11.2.0.11380</vt:lpwstr>
  </property>
</Properties>
</file>